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1"/>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376" r:id="rId16"/>
    <p:sldId id="323" r:id="rId17"/>
    <p:sldId id="377" r:id="rId18"/>
    <p:sldId id="378" r:id="rId19"/>
    <p:sldId id="341" r:id="rId20"/>
    <p:sldId id="340" r:id="rId21"/>
    <p:sldId id="342" r:id="rId22"/>
    <p:sldId id="362" r:id="rId23"/>
    <p:sldId id="363" r:id="rId24"/>
    <p:sldId id="343" r:id="rId25"/>
    <p:sldId id="344" r:id="rId26"/>
    <p:sldId id="347" r:id="rId27"/>
    <p:sldId id="395" r:id="rId28"/>
    <p:sldId id="270" r:id="rId29"/>
    <p:sldId id="370" r:id="rId30"/>
    <p:sldId id="271" r:id="rId31"/>
    <p:sldId id="279" r:id="rId32"/>
    <p:sldId id="285" r:id="rId33"/>
    <p:sldId id="280" r:id="rId34"/>
    <p:sldId id="281" r:id="rId35"/>
    <p:sldId id="371" r:id="rId36"/>
    <p:sldId id="282" r:id="rId37"/>
    <p:sldId id="393" r:id="rId38"/>
    <p:sldId id="396" r:id="rId39"/>
    <p:sldId id="288" r:id="rId40"/>
    <p:sldId id="287" r:id="rId41"/>
    <p:sldId id="283" r:id="rId42"/>
    <p:sldId id="367" r:id="rId43"/>
    <p:sldId id="394" r:id="rId44"/>
    <p:sldId id="397" r:id="rId45"/>
    <p:sldId id="272" r:id="rId46"/>
    <p:sldId id="291" r:id="rId47"/>
    <p:sldId id="293" r:id="rId48"/>
    <p:sldId id="368" r:id="rId49"/>
    <p:sldId id="296" r:id="rId50"/>
    <p:sldId id="292" r:id="rId51"/>
    <p:sldId id="380" r:id="rId52"/>
    <p:sldId id="381" r:id="rId53"/>
    <p:sldId id="379" r:id="rId54"/>
    <p:sldId id="372" r:id="rId55"/>
    <p:sldId id="302" r:id="rId56"/>
    <p:sldId id="384" r:id="rId57"/>
    <p:sldId id="398" r:id="rId58"/>
    <p:sldId id="276" r:id="rId59"/>
    <p:sldId id="401" r:id="rId60"/>
    <p:sldId id="305" r:id="rId61"/>
    <p:sldId id="402" r:id="rId62"/>
    <p:sldId id="404" r:id="rId63"/>
    <p:sldId id="299" r:id="rId64"/>
    <p:sldId id="301" r:id="rId65"/>
    <p:sldId id="273" r:id="rId66"/>
    <p:sldId id="399" r:id="rId67"/>
    <p:sldId id="274" r:id="rId68"/>
    <p:sldId id="277" r:id="rId69"/>
    <p:sldId id="311" r:id="rId70"/>
    <p:sldId id="275" r:id="rId71"/>
    <p:sldId id="392" r:id="rId72"/>
    <p:sldId id="385" r:id="rId73"/>
    <p:sldId id="391" r:id="rId74"/>
    <p:sldId id="331" r:id="rId75"/>
    <p:sldId id="332" r:id="rId76"/>
    <p:sldId id="333" r:id="rId77"/>
    <p:sldId id="334" r:id="rId78"/>
    <p:sldId id="335" r:id="rId79"/>
    <p:sldId id="336" r:id="rId80"/>
    <p:sldId id="337" r:id="rId81"/>
    <p:sldId id="338" r:id="rId82"/>
    <p:sldId id="339" r:id="rId83"/>
    <p:sldId id="307" r:id="rId84"/>
    <p:sldId id="321" r:id="rId85"/>
    <p:sldId id="408" r:id="rId86"/>
    <p:sldId id="325" r:id="rId87"/>
    <p:sldId id="350" r:id="rId88"/>
    <p:sldId id="351" r:id="rId89"/>
    <p:sldId id="409" r:id="rId9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0033CC"/>
    <a:srgbClr val="A50021"/>
    <a:srgbClr val="FF00FF"/>
    <a:srgbClr val="009900"/>
    <a:srgbClr val="CC00FF"/>
    <a:srgbClr val="FFCCFF"/>
    <a:srgbClr val="99FF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320" autoAdjust="0"/>
  </p:normalViewPr>
  <p:slideViewPr>
    <p:cSldViewPr>
      <p:cViewPr varScale="1">
        <p:scale>
          <a:sx n="113" d="100"/>
          <a:sy n="113" d="100"/>
        </p:scale>
        <p:origin x="130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image" Target="../media/image80.jp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diagrams/_rels/data3.xml.rels><?xml version="1.0" encoding="UTF-8" standalone="yes"?>
<Relationships xmlns="http://schemas.openxmlformats.org/package/2006/relationships"><Relationship Id="rId1" Type="http://schemas.openxmlformats.org/officeDocument/2006/relationships/image" Target="../media/image13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image" Target="../media/image80.jpg"/><Relationship Id="rId6" Type="http://schemas.openxmlformats.org/officeDocument/2006/relationships/image" Target="../media/image85.jpeg"/><Relationship Id="rId5" Type="http://schemas.openxmlformats.org/officeDocument/2006/relationships/image" Target="../media/image82.jpg"/><Relationship Id="rId4" Type="http://schemas.openxmlformats.org/officeDocument/2006/relationships/image" Target="../media/image8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B9516-E845-4F17-9000-AED35150919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CF12E6AD-1FFA-49A2-972B-BB8FCE5ABA60}">
      <dgm:prSet phldrT="[Text]" custT="1"/>
      <dgm:spPr>
        <a:solidFill>
          <a:srgbClr val="66CCFF"/>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lumMod val="95000"/>
                  <a:lumOff val="5000"/>
                </a:schemeClr>
              </a:solidFill>
              <a:latin typeface="Times New Roman" pitchFamily="18" charset="0"/>
              <a:cs typeface="Times New Roman" pitchFamily="18" charset="0"/>
            </a:rPr>
            <a:t>Các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vấn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đề</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liên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quan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đến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chương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trình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đào</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tạo</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đăng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ký</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phần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thời</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khóa</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biểu</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môn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ngưng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nhận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bằng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tốt</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nghiệp</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đại</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defTabSz="1111250" rtl="0">
            <a:lnSpc>
              <a:spcPct val="90000"/>
            </a:lnSpc>
            <a:spcBef>
              <a:spcPct val="0"/>
            </a:spcBef>
            <a:spcAft>
              <a:spcPct val="35000"/>
            </a:spcAft>
          </a:pP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C4FC70C9-00C0-42C3-8AA0-166A6AAC28EB}" type="parTrans" cxnId="{D8F71ED9-6753-440F-B309-22321BD5BE31}">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225229CD-B6F5-4836-9F80-2724D5B6E2D0}" type="sibTrans" cxnId="{D8F71ED9-6753-440F-B309-22321BD5BE31}">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5457A5F-43FB-420C-A7DB-4CB584F9EDDF}">
      <dgm:prSet phldrT="[Text]" custT="1"/>
      <dgm:spPr>
        <a:solidFill>
          <a:srgbClr val="CCFFFF">
            <a:alpha val="89804"/>
          </a:srgb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C0CF0033-C1C0-4294-B70E-F09E36CDB3BC}" type="parTrans" cxnId="{D4CCEA4D-CCC1-4875-9E48-EEDEEDAA51F9}">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209CD4F8-0043-41F5-AC6D-7E5A825BF928}" type="sibTrans" cxnId="{D4CCEA4D-CCC1-4875-9E48-EEDEEDAA51F9}">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34EDA51F-3560-4DD7-81DF-47AB4FC97384}">
      <dgm:prSet phldrT="[Text]" custT="1"/>
      <dgm:spPr>
        <a:solidFill>
          <a:srgbClr val="FF6600"/>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lumMod val="95000"/>
                  <a:lumOff val="5000"/>
                </a:schemeClr>
              </a:solidFill>
              <a:latin typeface="Times New Roman" pitchFamily="18" charset="0"/>
              <a:cs typeface="Times New Roman" pitchFamily="18" charset="0"/>
            </a:rPr>
            <a:t>Các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vấn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đề</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liên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quan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đến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thi</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kiểm</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tra</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đánh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giá</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kết</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quả</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tập</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xin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bảng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điểm</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có</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mộc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đỏ</a:t>
          </a:r>
          <a:r>
            <a:rPr lang="en-US" sz="2400" b="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defTabSz="1111250" rtl="0">
            <a:lnSpc>
              <a:spcPct val="90000"/>
            </a:lnSpc>
            <a:spcBef>
              <a:spcPct val="0"/>
            </a:spcBef>
            <a:spcAft>
              <a:spcPct val="35000"/>
            </a:spcAft>
          </a:pP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5F5CBA69-149E-4FF5-BD5F-567B4629E620}" type="sibTrans" cxnId="{7CA8ADFE-22AA-4C8D-9BA3-0B39C646C94E}">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04B1472-7385-4B6D-AC51-878A68B5FD88}" type="parTrans" cxnId="{7CA8ADFE-22AA-4C8D-9BA3-0B39C646C94E}">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8246137-4D91-4175-BD0F-1B4EF02D1ACE}">
      <dgm:prSet custT="1"/>
      <dgm:spPr>
        <a:solidFill>
          <a:srgbClr val="FFFF00"/>
        </a:solidFill>
      </dgm:spPr>
      <dgm:t>
        <a:bodyPr/>
        <a:lstStyle/>
        <a:p>
          <a:pPr rtl="0"/>
          <a:r>
            <a:rPr lang="en-US" sz="2400" b="0" dirty="0" err="1">
              <a:solidFill>
                <a:schemeClr val="tx1">
                  <a:lumMod val="95000"/>
                  <a:lumOff val="5000"/>
                </a:schemeClr>
              </a:solidFill>
              <a:latin typeface="Times New Roman" pitchFamily="18" charset="0"/>
              <a:cs typeface="Times New Roman" pitchFamily="18" charset="0"/>
            </a:rPr>
            <a:t>Các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vấn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đề</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liên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quan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đến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công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tác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sinh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viên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học</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bổng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chế</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độ</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chính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sách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hoạt</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động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phong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trào</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và</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rèn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luyện</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hoạt</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động</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Đoàn</a:t>
          </a:r>
          <a:r>
            <a:rPr lang="en-US" sz="2400" b="0" dirty="0">
              <a:solidFill>
                <a:schemeClr val="tx1">
                  <a:lumMod val="95000"/>
                  <a:lumOff val="5000"/>
                </a:schemeClr>
              </a:solidFill>
              <a:latin typeface="Times New Roman" pitchFamily="18" charset="0"/>
              <a:cs typeface="Times New Roman" pitchFamily="18" charset="0"/>
            </a:rPr>
            <a:t> Thanh </a:t>
          </a:r>
          <a:r>
            <a:rPr lang="en-US" sz="2400" b="0" dirty="0" err="1">
              <a:solidFill>
                <a:schemeClr val="tx1">
                  <a:lumMod val="95000"/>
                  <a:lumOff val="5000"/>
                </a:schemeClr>
              </a:solidFill>
              <a:latin typeface="Times New Roman" pitchFamily="18" charset="0"/>
              <a:cs typeface="Times New Roman" pitchFamily="18" charset="0"/>
            </a:rPr>
            <a:t>niên</a:t>
          </a:r>
          <a:r>
            <a:rPr lang="en-US" sz="2400" b="0" dirty="0">
              <a:solidFill>
                <a:schemeClr val="tx1">
                  <a:lumMod val="95000"/>
                  <a:lumOff val="5000"/>
                </a:schemeClr>
              </a:solidFill>
              <a:latin typeface="Times New Roman" pitchFamily="18" charset="0"/>
              <a:cs typeface="Times New Roman" pitchFamily="18" charset="0"/>
            </a:rPr>
            <a:t> – </a:t>
          </a:r>
          <a:r>
            <a:rPr lang="en-US" sz="2400" b="0" dirty="0" err="1">
              <a:solidFill>
                <a:schemeClr val="tx1">
                  <a:lumMod val="95000"/>
                  <a:lumOff val="5000"/>
                </a:schemeClr>
              </a:solidFill>
              <a:latin typeface="Times New Roman" pitchFamily="18" charset="0"/>
              <a:cs typeface="Times New Roman" pitchFamily="18" charset="0"/>
            </a:rPr>
            <a:t>Hội</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Sinh</a:t>
          </a:r>
          <a:r>
            <a:rPr lang="en-US" sz="2400" b="0" dirty="0">
              <a:solidFill>
                <a:schemeClr val="tx1">
                  <a:lumMod val="95000"/>
                  <a:lumOff val="5000"/>
                </a:schemeClr>
              </a:solidFill>
              <a:latin typeface="Times New Roman" pitchFamily="18" charset="0"/>
              <a:cs typeface="Times New Roman" pitchFamily="18" charset="0"/>
            </a:rPr>
            <a:t> </a:t>
          </a:r>
          <a:r>
            <a:rPr lang="en-US" sz="2400" b="0" dirty="0" err="1">
              <a:solidFill>
                <a:schemeClr val="tx1">
                  <a:lumMod val="95000"/>
                  <a:lumOff val="5000"/>
                </a:schemeClr>
              </a:solidFill>
              <a:latin typeface="Times New Roman" pitchFamily="18" charset="0"/>
              <a:cs typeface="Times New Roman" pitchFamily="18" charset="0"/>
            </a:rPr>
            <a:t>viên</a:t>
          </a:r>
          <a:r>
            <a:rPr lang="en-US" sz="2400" b="0" dirty="0">
              <a:solidFill>
                <a:schemeClr val="tx1">
                  <a:lumMod val="95000"/>
                  <a:lumOff val="5000"/>
                </a:schemeClr>
              </a:solidFill>
              <a:latin typeface="Times New Roman" pitchFamily="18" charset="0"/>
              <a:cs typeface="Times New Roman" pitchFamily="18" charset="0"/>
            </a:rPr>
            <a: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E2578B82-A198-4996-B8DE-FB9E7529838B}" type="parTrans" cxnId="{6017C3AA-C2EE-47ED-8841-4434F3028979}">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3A9D68D-7A9A-4D2E-8672-FF40A5DD86BD}" type="sibTrans" cxnId="{6017C3AA-C2EE-47ED-8841-4434F3028979}">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1BD139AA-6ECA-41CF-81C6-ABCAF79B1668}">
      <dgm:prSet custT="1"/>
      <dgm:spPr>
        <a:solidFill>
          <a:srgbClr val="FFFF66">
            <a:alpha val="89804"/>
          </a:srgbClr>
        </a:solidFill>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CÔNG TÁC SV</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F2BFD0E-F413-4C1C-A551-30584F1BBB4F}" type="parTrans" cxnId="{830C7EE9-15E6-4D3E-A29E-094E8229F235}">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5F30C69E-6A2C-4334-A9A4-961655A38012}" type="sibTrans" cxnId="{830C7EE9-15E6-4D3E-A29E-094E8229F235}">
      <dgm:prSet/>
      <dgm:spPr/>
      <dgm:t>
        <a:bodyPr/>
        <a:lstStyle/>
        <a:p>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E59ECB4-B0A1-429E-BB3F-152422D3457E}">
      <dgm:prSet phldrT="[Text]" custT="1"/>
      <dgm:spPr>
        <a:solidFill>
          <a:srgbClr val="CCFFFF">
            <a:alpha val="89804"/>
          </a:srgb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ĐÀO TẠO</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ctr" defTabSz="914400" eaLnBrk="1" fontAlgn="auto" latinLnBrk="0" hangingPunct="1">
            <a:lnSpc>
              <a:spcPct val="100000"/>
            </a:lnSpc>
            <a:spcBef>
              <a:spcPts val="0"/>
            </a:spcBef>
            <a:spcAft>
              <a:spcPts val="0"/>
            </a:spcAft>
            <a:buClrTx/>
            <a:buSzTx/>
            <a:buFontTx/>
            <a:buNone/>
            <a:tabLst/>
            <a:defRPr/>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02A0A9C8-9819-4BAF-A4D8-100576B5363F}" type="parTrans" cxnId="{221398DC-0172-4CC9-9A01-4916B82A4CF2}">
      <dgm:prSet/>
      <dgm:spPr/>
      <dgm:t>
        <a:bodyPr/>
        <a:lstStyle/>
        <a:p>
          <a:endParaRPr lang="en-US"/>
        </a:p>
      </dgm:t>
    </dgm:pt>
    <dgm:pt modelId="{06594B77-D3CB-40C1-A642-5F31ED685FD5}" type="sibTrans" cxnId="{221398DC-0172-4CC9-9A01-4916B82A4CF2}">
      <dgm:prSet/>
      <dgm:spPr/>
      <dgm:t>
        <a:bodyPr/>
        <a:lstStyle/>
        <a:p>
          <a:endParaRPr lang="en-US"/>
        </a:p>
      </dgm:t>
    </dgm:pt>
    <dgm:pt modelId="{BA60DD99-AB47-48AD-AC1E-68BD1E7F10CC}">
      <dgm:prSet custT="1"/>
      <dgm:spPr>
        <a:solidFill>
          <a:srgbClr val="FF9933">
            <a:alpha val="89804"/>
          </a:srgbClr>
        </a:solidFill>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cap="none" normalizeH="0" baseline="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cap="none" normalizeH="0" dirty="0">
              <a:ln>
                <a:noFill/>
              </a:ln>
              <a:solidFill>
                <a:schemeClr val="tx1">
                  <a:lumMod val="95000"/>
                  <a:lumOff val="5000"/>
                </a:schemeClr>
              </a:solidFill>
              <a:effectLst/>
              <a:latin typeface="Times New Roman" pitchFamily="18" charset="0"/>
              <a:cs typeface="Times New Roman" pitchFamily="18" charset="0"/>
            </a:rPr>
            <a:t> KHẢO THÍ &amp; ĐBCL</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285750" indent="0" algn="ctr" defTabSz="1555750" rtl="0">
            <a:lnSpc>
              <a:spcPct val="90000"/>
            </a:lnSpc>
            <a:spcBef>
              <a:spcPct val="0"/>
            </a:spcBef>
            <a:spcAft>
              <a:spcPct val="15000"/>
            </a:spcAft>
            <a:buNone/>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8DDBF5F-1922-4FDC-8249-52EFA5C9DBCF}" type="parTrans" cxnId="{D9667A4F-79D8-4ABD-9BD1-1CE9BC111E67}">
      <dgm:prSet/>
      <dgm:spPr/>
      <dgm:t>
        <a:bodyPr/>
        <a:lstStyle/>
        <a:p>
          <a:endParaRPr lang="en-US"/>
        </a:p>
      </dgm:t>
    </dgm:pt>
    <dgm:pt modelId="{186E7BB9-0494-4C69-9645-2D47F7E63900}" type="sibTrans" cxnId="{D9667A4F-79D8-4ABD-9BD1-1CE9BC111E67}">
      <dgm:prSet/>
      <dgm:spPr/>
      <dgm:t>
        <a:bodyPr/>
        <a:lstStyle/>
        <a:p>
          <a:endParaRPr lang="en-US"/>
        </a:p>
      </dgm:t>
    </dgm:pt>
    <dgm:pt modelId="{98BE800B-7B63-47AC-819D-87FD292ECD66}">
      <dgm:prSet custT="1"/>
      <dgm:spPr>
        <a:solidFill>
          <a:srgbClr val="FFFF66">
            <a:alpha val="89804"/>
          </a:srgbClr>
        </a:solidFill>
      </dgm:spPr>
      <dgm:t>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E6C94FD3-8DC0-4D8A-AFAA-3DA81A2A8979}" type="parTrans" cxnId="{B5F3E48E-FA43-4B36-8324-B79D54A59A0F}">
      <dgm:prSet/>
      <dgm:spPr/>
      <dgm:t>
        <a:bodyPr/>
        <a:lstStyle/>
        <a:p>
          <a:endParaRPr lang="vi-VN"/>
        </a:p>
      </dgm:t>
    </dgm:pt>
    <dgm:pt modelId="{4F4218BF-34D8-4825-BB0B-A828C5FA4650}" type="sibTrans" cxnId="{B5F3E48E-FA43-4B36-8324-B79D54A59A0F}">
      <dgm:prSet/>
      <dgm:spPr/>
      <dgm:t>
        <a:bodyPr/>
        <a:lstStyle/>
        <a:p>
          <a:endParaRPr lang="vi-VN"/>
        </a:p>
      </dgm:t>
    </dgm:pt>
    <dgm:pt modelId="{C9111203-6C24-4E2C-9D02-F4A29894B5F1}">
      <dgm:prSet custT="1"/>
      <dgm:spPr>
        <a:solidFill>
          <a:srgbClr val="FF9933">
            <a:alpha val="89804"/>
          </a:srgbClr>
        </a:solidFill>
      </dgm:spPr>
      <dgm:t>
        <a:bodyPr/>
        <a:lstStyle/>
        <a:p>
          <a:pPr marL="285750" indent="0" algn="ctr" defTabSz="1555750" rtl="0">
            <a:lnSpc>
              <a:spcPct val="90000"/>
            </a:lnSpc>
            <a:spcBef>
              <a:spcPct val="0"/>
            </a:spcBef>
            <a:spcAft>
              <a:spcPct val="15000"/>
            </a:spcAft>
            <a:buNone/>
          </a:pPr>
          <a:endParaRPr lang="en-US" sz="10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C5FE47F8-7AD0-489E-92C1-1A964ECC0289}" type="parTrans" cxnId="{4DDD9C12-9C03-41B6-8082-9F13721DB2C7}">
      <dgm:prSet/>
      <dgm:spPr/>
    </dgm:pt>
    <dgm:pt modelId="{ABC79716-3682-4256-987F-87DC340CB09D}" type="sibTrans" cxnId="{4DDD9C12-9C03-41B6-8082-9F13721DB2C7}">
      <dgm:prSet/>
      <dgm:spPr/>
    </dgm:pt>
    <dgm:pt modelId="{6D90E5AE-C51D-4C58-BE96-8672AFB3DD11}" type="pres">
      <dgm:prSet presAssocID="{E0FB9516-E845-4F17-9000-AED351509197}" presName="Name0" presStyleCnt="0">
        <dgm:presLayoutVars>
          <dgm:dir/>
          <dgm:animLvl val="lvl"/>
          <dgm:resizeHandles/>
        </dgm:presLayoutVars>
      </dgm:prSet>
      <dgm:spPr/>
    </dgm:pt>
    <dgm:pt modelId="{F1A38B88-DBBC-4D50-A6F4-CAED985B4998}" type="pres">
      <dgm:prSet presAssocID="{48246137-4D91-4175-BD0F-1B4EF02D1ACE}" presName="linNode" presStyleCnt="0"/>
      <dgm:spPr/>
    </dgm:pt>
    <dgm:pt modelId="{FCFA234D-C627-4756-AEF7-8FAA6A6DD94B}" type="pres">
      <dgm:prSet presAssocID="{48246137-4D91-4175-BD0F-1B4EF02D1ACE}" presName="parentShp" presStyleLbl="node1" presStyleIdx="0" presStyleCnt="3" custScaleX="152563" custLinFactNeighborY="10936">
        <dgm:presLayoutVars>
          <dgm:bulletEnabled val="1"/>
        </dgm:presLayoutVars>
      </dgm:prSet>
      <dgm:spPr/>
    </dgm:pt>
    <dgm:pt modelId="{8C8ABEC9-818B-45EF-A45E-003F7EEE0D72}" type="pres">
      <dgm:prSet presAssocID="{48246137-4D91-4175-BD0F-1B4EF02D1ACE}" presName="childShp" presStyleLbl="bgAccFollowNode1" presStyleIdx="0" presStyleCnt="3" custScaleX="60663" custLinFactNeighborX="3221" custLinFactNeighborY="10936">
        <dgm:presLayoutVars>
          <dgm:bulletEnabled val="1"/>
        </dgm:presLayoutVars>
      </dgm:prSet>
      <dgm:spPr/>
    </dgm:pt>
    <dgm:pt modelId="{0BEF7EDE-36C8-4EB1-B888-55C2D00284E9}" type="pres">
      <dgm:prSet presAssocID="{63A9D68D-7A9A-4D2E-8672-FF40A5DD86BD}" presName="spacing" presStyleCnt="0"/>
      <dgm:spPr/>
    </dgm:pt>
    <dgm:pt modelId="{DFAA04B7-5138-45FE-911C-55C6C49E6A11}" type="pres">
      <dgm:prSet presAssocID="{CF12E6AD-1FFA-49A2-972B-BB8FCE5ABA60}" presName="linNode" presStyleCnt="0"/>
      <dgm:spPr/>
    </dgm:pt>
    <dgm:pt modelId="{BB2E03D7-A44C-4A28-8446-CDCA17702D6F}" type="pres">
      <dgm:prSet presAssocID="{CF12E6AD-1FFA-49A2-972B-BB8FCE5ABA60}" presName="parentShp" presStyleLbl="node1" presStyleIdx="1" presStyleCnt="3" custScaleX="152563" custLinFactNeighborY="6995">
        <dgm:presLayoutVars>
          <dgm:bulletEnabled val="1"/>
        </dgm:presLayoutVars>
      </dgm:prSet>
      <dgm:spPr/>
    </dgm:pt>
    <dgm:pt modelId="{ADB712BA-C70B-466A-AE02-0C8043E0F76E}" type="pres">
      <dgm:prSet presAssocID="{CF12E6AD-1FFA-49A2-972B-BB8FCE5ABA60}" presName="childShp" presStyleLbl="bgAccFollowNode1" presStyleIdx="1" presStyleCnt="3" custScaleX="59407" custLinFactNeighborX="4163" custLinFactNeighborY="6995">
        <dgm:presLayoutVars>
          <dgm:bulletEnabled val="1"/>
        </dgm:presLayoutVars>
      </dgm:prSet>
      <dgm:spPr/>
    </dgm:pt>
    <dgm:pt modelId="{F9BEF3CF-C261-482B-9148-98718D00163E}" type="pres">
      <dgm:prSet presAssocID="{225229CD-B6F5-4836-9F80-2724D5B6E2D0}" presName="spacing" presStyleCnt="0"/>
      <dgm:spPr/>
    </dgm:pt>
    <dgm:pt modelId="{1E90CE65-371A-41AB-821F-B5E194AEC403}" type="pres">
      <dgm:prSet presAssocID="{34EDA51F-3560-4DD7-81DF-47AB4FC97384}" presName="linNode" presStyleCnt="0"/>
      <dgm:spPr/>
    </dgm:pt>
    <dgm:pt modelId="{06943383-BCF0-440B-8596-77A2C90BB6E9}" type="pres">
      <dgm:prSet presAssocID="{34EDA51F-3560-4DD7-81DF-47AB4FC97384}" presName="parentShp" presStyleLbl="node1" presStyleIdx="2" presStyleCnt="3" custScaleX="152563">
        <dgm:presLayoutVars>
          <dgm:bulletEnabled val="1"/>
        </dgm:presLayoutVars>
      </dgm:prSet>
      <dgm:spPr/>
    </dgm:pt>
    <dgm:pt modelId="{BFBB59CC-3278-44FC-AC2B-F52EC7434168}" type="pres">
      <dgm:prSet presAssocID="{34EDA51F-3560-4DD7-81DF-47AB4FC97384}" presName="childShp" presStyleLbl="bgAccFollowNode1" presStyleIdx="2" presStyleCnt="3" custScaleX="59407" custLinFactNeighborX="6207">
        <dgm:presLayoutVars>
          <dgm:bulletEnabled val="1"/>
        </dgm:presLayoutVars>
      </dgm:prSet>
      <dgm:spPr/>
    </dgm:pt>
  </dgm:ptLst>
  <dgm:cxnLst>
    <dgm:cxn modelId="{F2967E0B-B271-4609-A3C6-96C4DEF873AA}" type="presOf" srcId="{AE59ECB4-B0A1-429E-BB3F-152422D3457E}" destId="{ADB712BA-C70B-466A-AE02-0C8043E0F76E}" srcOrd="0" destOrd="1" presId="urn:microsoft.com/office/officeart/2005/8/layout/vList6"/>
    <dgm:cxn modelId="{4DDD9C12-9C03-41B6-8082-9F13721DB2C7}" srcId="{34EDA51F-3560-4DD7-81DF-47AB4FC97384}" destId="{C9111203-6C24-4E2C-9D02-F4A29894B5F1}" srcOrd="0" destOrd="0" parTransId="{C5FE47F8-7AD0-489E-92C1-1A964ECC0289}" sibTransId="{ABC79716-3682-4256-987F-87DC340CB09D}"/>
    <dgm:cxn modelId="{32C64221-7573-4FBD-94A9-8019E5AF5F12}" type="presOf" srcId="{E0FB9516-E845-4F17-9000-AED351509197}" destId="{6D90E5AE-C51D-4C58-BE96-8672AFB3DD11}" srcOrd="0" destOrd="0" presId="urn:microsoft.com/office/officeart/2005/8/layout/vList6"/>
    <dgm:cxn modelId="{D4CCEA4D-CCC1-4875-9E48-EEDEEDAA51F9}" srcId="{CF12E6AD-1FFA-49A2-972B-BB8FCE5ABA60}" destId="{75457A5F-43FB-420C-A7DB-4CB584F9EDDF}" srcOrd="0" destOrd="0" parTransId="{C0CF0033-C1C0-4294-B70E-F09E36CDB3BC}" sibTransId="{209CD4F8-0043-41F5-AC6D-7E5A825BF928}"/>
    <dgm:cxn modelId="{D9667A4F-79D8-4ABD-9BD1-1CE9BC111E67}" srcId="{34EDA51F-3560-4DD7-81DF-47AB4FC97384}" destId="{BA60DD99-AB47-48AD-AC1E-68BD1E7F10CC}" srcOrd="1" destOrd="0" parTransId="{68DDBF5F-1922-4FDC-8249-52EFA5C9DBCF}" sibTransId="{186E7BB9-0494-4C69-9645-2D47F7E63900}"/>
    <dgm:cxn modelId="{8B14BB76-31CE-4A9C-9625-9E34D47A8ECC}" type="presOf" srcId="{34EDA51F-3560-4DD7-81DF-47AB4FC97384}" destId="{06943383-BCF0-440B-8596-77A2C90BB6E9}" srcOrd="0" destOrd="0" presId="urn:microsoft.com/office/officeart/2005/8/layout/vList6"/>
    <dgm:cxn modelId="{A907A059-D7C5-4C5D-9612-E8849EAA43F2}" type="presOf" srcId="{48246137-4D91-4175-BD0F-1B4EF02D1ACE}" destId="{FCFA234D-C627-4756-AEF7-8FAA6A6DD94B}" srcOrd="0" destOrd="0" presId="urn:microsoft.com/office/officeart/2005/8/layout/vList6"/>
    <dgm:cxn modelId="{B5F3E48E-FA43-4B36-8324-B79D54A59A0F}" srcId="{48246137-4D91-4175-BD0F-1B4EF02D1ACE}" destId="{98BE800B-7B63-47AC-819D-87FD292ECD66}" srcOrd="0" destOrd="0" parTransId="{E6C94FD3-8DC0-4D8A-AFAA-3DA81A2A8979}" sibTransId="{4F4218BF-34D8-4825-BB0B-A828C5FA4650}"/>
    <dgm:cxn modelId="{FBA13BAA-681B-40B1-8880-128A1DA16F2E}" type="presOf" srcId="{BA60DD99-AB47-48AD-AC1E-68BD1E7F10CC}" destId="{BFBB59CC-3278-44FC-AC2B-F52EC7434168}" srcOrd="0" destOrd="1" presId="urn:microsoft.com/office/officeart/2005/8/layout/vList6"/>
    <dgm:cxn modelId="{6017C3AA-C2EE-47ED-8841-4434F3028979}" srcId="{E0FB9516-E845-4F17-9000-AED351509197}" destId="{48246137-4D91-4175-BD0F-1B4EF02D1ACE}" srcOrd="0" destOrd="0" parTransId="{E2578B82-A198-4996-B8DE-FB9E7529838B}" sibTransId="{63A9D68D-7A9A-4D2E-8672-FF40A5DD86BD}"/>
    <dgm:cxn modelId="{DD5EA9B1-8096-47F0-B94E-B2A318368717}" type="presOf" srcId="{98BE800B-7B63-47AC-819D-87FD292ECD66}" destId="{8C8ABEC9-818B-45EF-A45E-003F7EEE0D72}" srcOrd="0" destOrd="0" presId="urn:microsoft.com/office/officeart/2005/8/layout/vList6"/>
    <dgm:cxn modelId="{B56853B3-DA7E-4BB8-A3E6-8EBAAF1F9E85}" type="presOf" srcId="{75457A5F-43FB-420C-A7DB-4CB584F9EDDF}" destId="{ADB712BA-C70B-466A-AE02-0C8043E0F76E}" srcOrd="0" destOrd="0" presId="urn:microsoft.com/office/officeart/2005/8/layout/vList6"/>
    <dgm:cxn modelId="{B578ADC7-165E-4C95-9113-D928A70FDAB4}" type="presOf" srcId="{C9111203-6C24-4E2C-9D02-F4A29894B5F1}" destId="{BFBB59CC-3278-44FC-AC2B-F52EC7434168}" srcOrd="0" destOrd="0" presId="urn:microsoft.com/office/officeart/2005/8/layout/vList6"/>
    <dgm:cxn modelId="{D8F71ED9-6753-440F-B309-22321BD5BE31}" srcId="{E0FB9516-E845-4F17-9000-AED351509197}" destId="{CF12E6AD-1FFA-49A2-972B-BB8FCE5ABA60}" srcOrd="1" destOrd="0" parTransId="{C4FC70C9-00C0-42C3-8AA0-166A6AAC28EB}" sibTransId="{225229CD-B6F5-4836-9F80-2724D5B6E2D0}"/>
    <dgm:cxn modelId="{221398DC-0172-4CC9-9A01-4916B82A4CF2}" srcId="{CF12E6AD-1FFA-49A2-972B-BB8FCE5ABA60}" destId="{AE59ECB4-B0A1-429E-BB3F-152422D3457E}" srcOrd="1" destOrd="0" parTransId="{02A0A9C8-9819-4BAF-A4D8-100576B5363F}" sibTransId="{06594B77-D3CB-40C1-A642-5F31ED685FD5}"/>
    <dgm:cxn modelId="{830C7EE9-15E6-4D3E-A29E-094E8229F235}" srcId="{48246137-4D91-4175-BD0F-1B4EF02D1ACE}" destId="{1BD139AA-6ECA-41CF-81C6-ABCAF79B1668}" srcOrd="1" destOrd="0" parTransId="{DF2BFD0E-F413-4C1C-A551-30584F1BBB4F}" sibTransId="{5F30C69E-6A2C-4334-A9A4-961655A38012}"/>
    <dgm:cxn modelId="{436092F0-6E9B-4B92-BE7C-FF62D3DC7965}" type="presOf" srcId="{CF12E6AD-1FFA-49A2-972B-BB8FCE5ABA60}" destId="{BB2E03D7-A44C-4A28-8446-CDCA17702D6F}" srcOrd="0" destOrd="0" presId="urn:microsoft.com/office/officeart/2005/8/layout/vList6"/>
    <dgm:cxn modelId="{395C19F3-65A5-4D4A-9827-2E2C4FA84811}" type="presOf" srcId="{1BD139AA-6ECA-41CF-81C6-ABCAF79B1668}" destId="{8C8ABEC9-818B-45EF-A45E-003F7EEE0D72}" srcOrd="0" destOrd="1" presId="urn:microsoft.com/office/officeart/2005/8/layout/vList6"/>
    <dgm:cxn modelId="{7CA8ADFE-22AA-4C8D-9BA3-0B39C646C94E}" srcId="{E0FB9516-E845-4F17-9000-AED351509197}" destId="{34EDA51F-3560-4DD7-81DF-47AB4FC97384}" srcOrd="2" destOrd="0" parTransId="{404B1472-7385-4B6D-AC51-878A68B5FD88}" sibTransId="{5F5CBA69-149E-4FF5-BD5F-567B4629E620}"/>
    <dgm:cxn modelId="{C67AB909-6A45-4D93-9F59-6AE5805B8B58}" type="presParOf" srcId="{6D90E5AE-C51D-4C58-BE96-8672AFB3DD11}" destId="{F1A38B88-DBBC-4D50-A6F4-CAED985B4998}" srcOrd="0" destOrd="0" presId="urn:microsoft.com/office/officeart/2005/8/layout/vList6"/>
    <dgm:cxn modelId="{A7A03AEF-4189-4A54-9AEE-29C811175701}" type="presParOf" srcId="{F1A38B88-DBBC-4D50-A6F4-CAED985B4998}" destId="{FCFA234D-C627-4756-AEF7-8FAA6A6DD94B}" srcOrd="0" destOrd="0" presId="urn:microsoft.com/office/officeart/2005/8/layout/vList6"/>
    <dgm:cxn modelId="{12391974-646D-4E79-B10A-D477F1042AFE}" type="presParOf" srcId="{F1A38B88-DBBC-4D50-A6F4-CAED985B4998}" destId="{8C8ABEC9-818B-45EF-A45E-003F7EEE0D72}" srcOrd="1" destOrd="0" presId="urn:microsoft.com/office/officeart/2005/8/layout/vList6"/>
    <dgm:cxn modelId="{95F4DCC7-99FB-4C1E-8F3D-C202ACAB703A}" type="presParOf" srcId="{6D90E5AE-C51D-4C58-BE96-8672AFB3DD11}" destId="{0BEF7EDE-36C8-4EB1-B888-55C2D00284E9}" srcOrd="1" destOrd="0" presId="urn:microsoft.com/office/officeart/2005/8/layout/vList6"/>
    <dgm:cxn modelId="{65A69270-51C8-4361-AEDF-5D3F87E1200D}" type="presParOf" srcId="{6D90E5AE-C51D-4C58-BE96-8672AFB3DD11}" destId="{DFAA04B7-5138-45FE-911C-55C6C49E6A11}" srcOrd="2" destOrd="0" presId="urn:microsoft.com/office/officeart/2005/8/layout/vList6"/>
    <dgm:cxn modelId="{8849E17C-5ED5-4705-A43D-BC5DF136F5B8}" type="presParOf" srcId="{DFAA04B7-5138-45FE-911C-55C6C49E6A11}" destId="{BB2E03D7-A44C-4A28-8446-CDCA17702D6F}" srcOrd="0" destOrd="0" presId="urn:microsoft.com/office/officeart/2005/8/layout/vList6"/>
    <dgm:cxn modelId="{E2DA295B-BB0E-466D-931C-27DC92422C02}" type="presParOf" srcId="{DFAA04B7-5138-45FE-911C-55C6C49E6A11}" destId="{ADB712BA-C70B-466A-AE02-0C8043E0F76E}" srcOrd="1" destOrd="0" presId="urn:microsoft.com/office/officeart/2005/8/layout/vList6"/>
    <dgm:cxn modelId="{25E32801-3452-473E-B06B-114C8516145B}" type="presParOf" srcId="{6D90E5AE-C51D-4C58-BE96-8672AFB3DD11}" destId="{F9BEF3CF-C261-482B-9148-98718D00163E}" srcOrd="3" destOrd="0" presId="urn:microsoft.com/office/officeart/2005/8/layout/vList6"/>
    <dgm:cxn modelId="{510696B0-FD3A-4C26-9814-865AD715484F}" type="presParOf" srcId="{6D90E5AE-C51D-4C58-BE96-8672AFB3DD11}" destId="{1E90CE65-371A-41AB-821F-B5E194AEC403}" srcOrd="4" destOrd="0" presId="urn:microsoft.com/office/officeart/2005/8/layout/vList6"/>
    <dgm:cxn modelId="{93F86546-1CFD-4ACE-8D57-9EC463A358FE}" type="presParOf" srcId="{1E90CE65-371A-41AB-821F-B5E194AEC403}" destId="{06943383-BCF0-440B-8596-77A2C90BB6E9}" srcOrd="0" destOrd="0" presId="urn:microsoft.com/office/officeart/2005/8/layout/vList6"/>
    <dgm:cxn modelId="{DE338129-F3A9-4AFD-B946-39A28CAAB6C7}" type="presParOf" srcId="{1E90CE65-371A-41AB-821F-B5E194AEC403}" destId="{BFBB59CC-3278-44FC-AC2B-F52EC743416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0ECF0-41A3-4479-B278-D20FBC03A76C}"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en-US"/>
        </a:p>
      </dgm:t>
    </dgm:pt>
    <dgm:pt modelId="{BAB9FF1E-7288-4CC9-A690-236D22110994}">
      <dgm:prSet phldrT="[Text]" custT="1"/>
      <dgm:spPr>
        <a:solidFill>
          <a:srgbClr val="99FF99"/>
        </a:solidFill>
      </dgm:spPr>
      <dgm:t>
        <a:bodyPr/>
        <a:lstStyle/>
        <a:p>
          <a:r>
            <a:rPr lang="en-US" sz="1800">
              <a:solidFill>
                <a:schemeClr val="tx1"/>
              </a:solidFill>
              <a:latin typeface="Times New Roman" panose="02020603050405020304" pitchFamily="18" charset="0"/>
              <a:cs typeface="Times New Roman" panose="02020603050405020304" pitchFamily="18" charset="0"/>
            </a:rPr>
            <a:t>Kết nối doanh nghiệp – sinh viên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F715D7D1-0F2F-4FCE-B364-0077B847EBC0}" type="parTrans" cxnId="{DD94C2EB-9860-459C-BD70-E1D38E977539}">
      <dgm:prSet/>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80A7A7F-AE38-48D8-8D25-9C644CEF94B8}" type="sibTrans" cxnId="{DD94C2EB-9860-459C-BD70-E1D38E977539}">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B265C863-1872-44B1-8F64-F8C8E1CB0E9F}">
      <dgm:prSet phldrT="[Text]" custT="1"/>
      <dgm:spPr>
        <a:solidFill>
          <a:srgbClr val="FF7C80"/>
        </a:solidFill>
      </dgm:spPr>
      <dgm:t>
        <a:bodyPr/>
        <a:lstStyle/>
        <a:p>
          <a:r>
            <a:rPr lang="en-US" sz="1800">
              <a:solidFill>
                <a:schemeClr val="tx1"/>
              </a:solidFill>
              <a:latin typeface="Times New Roman" panose="02020603050405020304" pitchFamily="18" charset="0"/>
              <a:cs typeface="Times New Roman" panose="02020603050405020304" pitchFamily="18" charset="0"/>
            </a:rPr>
            <a:t>Việc làm – Thực tập</a:t>
          </a:r>
          <a:endParaRPr lang="en-US" sz="1800" dirty="0">
            <a:solidFill>
              <a:schemeClr val="tx1"/>
            </a:solidFill>
            <a:latin typeface="Times New Roman" panose="02020603050405020304" pitchFamily="18" charset="0"/>
            <a:cs typeface="Times New Roman" panose="02020603050405020304" pitchFamily="18" charset="0"/>
          </a:endParaRPr>
        </a:p>
      </dgm:t>
    </dgm:pt>
    <dgm:pt modelId="{14538F06-2737-4026-A1CA-4CAB64E7AF1D}" type="parTrans" cxnId="{A227EC3F-CCB6-402A-BBA2-B45ED36D633A}">
      <dgm:prSet/>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BD9122A-1BDB-4D8C-B000-63E42FB743D5}" type="sibTrans" cxnId="{A227EC3F-CCB6-402A-BBA2-B45ED36D633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CC72489-28FE-4955-89A7-73530AE3FD19}">
      <dgm:prSet phldrT="[Text]" custT="1"/>
      <dgm:spPr>
        <a:solidFill>
          <a:srgbClr val="FFFF00"/>
        </a:solidFill>
      </dgm:spPr>
      <dgm:t>
        <a:bodyPr/>
        <a:lstStyle/>
        <a:p>
          <a:r>
            <a:rPr lang="en-US" sz="1800">
              <a:solidFill>
                <a:schemeClr val="tx1"/>
              </a:solidFill>
              <a:latin typeface="Times New Roman" panose="02020603050405020304" pitchFamily="18" charset="0"/>
              <a:cs typeface="Times New Roman" panose="02020603050405020304" pitchFamily="18" charset="0"/>
            </a:rPr>
            <a:t>Kỹ năng mềm</a:t>
          </a:r>
          <a:endParaRPr lang="en-US" sz="1800" dirty="0">
            <a:solidFill>
              <a:schemeClr val="tx1"/>
            </a:solidFill>
            <a:latin typeface="Times New Roman" panose="02020603050405020304" pitchFamily="18" charset="0"/>
            <a:cs typeface="Times New Roman" panose="02020603050405020304" pitchFamily="18" charset="0"/>
          </a:endParaRPr>
        </a:p>
      </dgm:t>
    </dgm:pt>
    <dgm:pt modelId="{C8D1F184-EA13-4AEF-90FB-41202C048D2A}" type="parTrans" cxnId="{EB1124CB-919C-496B-B652-71F9FCB32F99}">
      <dgm:prSet/>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EC2EE73-4143-474D-9E36-05F139D01987}" type="sibTrans" cxnId="{EB1124CB-919C-496B-B652-71F9FCB32F9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D54CEA9-0B9F-4FFF-B6D0-AF7B0018A3A6}">
      <dgm:prSet custT="1"/>
      <dgm:spPr>
        <a:blipFill rotWithShape="0">
          <a:blip xmlns:r="http://schemas.openxmlformats.org/officeDocument/2006/relationships" r:embed="rId4"/>
          <a:stretch>
            <a:fillRect/>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B729113-62C5-4620-9EB9-DD03265723E1}" type="sibTrans" cxnId="{E39F240C-3C01-4C11-87CB-08E7737266E0}">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2AB3426-726B-409F-AB3D-743B72676EB4}" type="parTrans" cxnId="{E39F240C-3C01-4C11-87CB-08E7737266E0}">
      <dgm:prSet/>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FF22208-1939-4AD7-85DD-4A56EE16458F}">
      <dgm:prSet phldrT="[Text]" custT="1"/>
      <dgm:spPr>
        <a:solidFill>
          <a:srgbClr val="FFCCCC"/>
        </a:solidFill>
      </dgm:spPr>
      <dgm:t>
        <a:bodyPr/>
        <a:lstStyle/>
        <a:p>
          <a:r>
            <a:rPr lang="en-US" sz="1800">
              <a:solidFill>
                <a:schemeClr val="tx1"/>
              </a:solidFill>
              <a:latin typeface="Times New Roman" panose="02020603050405020304" pitchFamily="18" charset="0"/>
              <a:cs typeface="Times New Roman" panose="02020603050405020304" pitchFamily="18" charset="0"/>
            </a:rPr>
            <a:t>Khởi nghiệp</a:t>
          </a:r>
          <a:endParaRPr lang="en-US" sz="1800" dirty="0">
            <a:solidFill>
              <a:schemeClr val="tx1"/>
            </a:solidFill>
            <a:latin typeface="Times New Roman" panose="02020603050405020304" pitchFamily="18" charset="0"/>
            <a:cs typeface="Times New Roman" panose="02020603050405020304" pitchFamily="18" charset="0"/>
          </a:endParaRPr>
        </a:p>
      </dgm:t>
    </dgm:pt>
    <dgm:pt modelId="{6AEABFC6-BC99-4F69-B1D7-3F203E73D18F}" type="parTrans" cxnId="{860941B5-B687-4F7A-AEA8-8A4BF48238D2}">
      <dgm:prSet/>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50E55A5-15FA-4118-BD24-B65357251E8F}" type="sibTrans" cxnId="{860941B5-B687-4F7A-AEA8-8A4BF48238D2}">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dgm:spPr>
      <dgm:t>
        <a:bodyPr/>
        <a:lstStyle/>
        <a:p>
          <a:endParaRPr lang="en-US" sz="180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4559212-B5F6-4B0D-922F-08C60269CD50}" type="pres">
      <dgm:prSet presAssocID="{A930ECF0-41A3-4479-B278-D20FBC03A76C}" presName="Name0" presStyleCnt="0">
        <dgm:presLayoutVars>
          <dgm:chMax val="21"/>
          <dgm:chPref val="21"/>
        </dgm:presLayoutVars>
      </dgm:prSet>
      <dgm:spPr/>
    </dgm:pt>
    <dgm:pt modelId="{AB4B89F7-A1ED-4D90-9FF8-2EBE7030A7E7}" type="pres">
      <dgm:prSet presAssocID="{BAB9FF1E-7288-4CC9-A690-236D22110994}" presName="text1" presStyleCnt="0"/>
      <dgm:spPr/>
    </dgm:pt>
    <dgm:pt modelId="{55BE69B0-8516-4AA4-B48E-B286A71B12A3}" type="pres">
      <dgm:prSet presAssocID="{BAB9FF1E-7288-4CC9-A690-236D22110994}" presName="textRepeatNode" presStyleLbl="alignNode1" presStyleIdx="0" presStyleCnt="5">
        <dgm:presLayoutVars>
          <dgm:chMax val="0"/>
          <dgm:chPref val="0"/>
          <dgm:bulletEnabled val="1"/>
        </dgm:presLayoutVars>
      </dgm:prSet>
      <dgm:spPr/>
    </dgm:pt>
    <dgm:pt modelId="{970D3644-0BB5-4B9D-8BA7-CCD738921E0B}" type="pres">
      <dgm:prSet presAssocID="{BAB9FF1E-7288-4CC9-A690-236D22110994}" presName="textaccent1" presStyleCnt="0"/>
      <dgm:spPr/>
    </dgm:pt>
    <dgm:pt modelId="{0B0E5A94-7714-4E8A-B9D9-0AD76E252CA3}" type="pres">
      <dgm:prSet presAssocID="{BAB9FF1E-7288-4CC9-A690-236D22110994}" presName="accentRepeatNode" presStyleLbl="solidAlignAcc1" presStyleIdx="0" presStyleCnt="10"/>
      <dgm:spPr/>
    </dgm:pt>
    <dgm:pt modelId="{CC9406ED-0E72-48DB-8A29-507439F137D5}" type="pres">
      <dgm:prSet presAssocID="{A80A7A7F-AE38-48D8-8D25-9C644CEF94B8}" presName="image1" presStyleCnt="0"/>
      <dgm:spPr/>
    </dgm:pt>
    <dgm:pt modelId="{7D3C1E34-C5A3-4744-B649-3CBEBB79AB60}" type="pres">
      <dgm:prSet presAssocID="{A80A7A7F-AE38-48D8-8D25-9C644CEF94B8}" presName="imageRepeatNode" presStyleLbl="alignAcc1" presStyleIdx="0" presStyleCnt="5"/>
      <dgm:spPr/>
    </dgm:pt>
    <dgm:pt modelId="{8CD1EF9A-CEFF-48EE-B68B-D383711AB732}" type="pres">
      <dgm:prSet presAssocID="{A80A7A7F-AE38-48D8-8D25-9C644CEF94B8}" presName="imageaccent1" presStyleCnt="0"/>
      <dgm:spPr/>
    </dgm:pt>
    <dgm:pt modelId="{AAFC8BFC-6688-4C30-8D93-3124170B5BFD}" type="pres">
      <dgm:prSet presAssocID="{A80A7A7F-AE38-48D8-8D25-9C644CEF94B8}" presName="accentRepeatNode" presStyleLbl="solidAlignAcc1" presStyleIdx="1" presStyleCnt="10"/>
      <dgm:spPr/>
    </dgm:pt>
    <dgm:pt modelId="{22C1F5CB-A614-44D9-9D79-A82E30F9211B}" type="pres">
      <dgm:prSet presAssocID="{B265C863-1872-44B1-8F64-F8C8E1CB0E9F}" presName="text2" presStyleCnt="0"/>
      <dgm:spPr/>
    </dgm:pt>
    <dgm:pt modelId="{C1A0E80A-6E36-4B6F-B661-4B4FEF8D6B0F}" type="pres">
      <dgm:prSet presAssocID="{B265C863-1872-44B1-8F64-F8C8E1CB0E9F}" presName="textRepeatNode" presStyleLbl="alignNode1" presStyleIdx="1" presStyleCnt="5">
        <dgm:presLayoutVars>
          <dgm:chMax val="0"/>
          <dgm:chPref val="0"/>
          <dgm:bulletEnabled val="1"/>
        </dgm:presLayoutVars>
      </dgm:prSet>
      <dgm:spPr/>
    </dgm:pt>
    <dgm:pt modelId="{9703A0B2-3737-462C-A132-49CAD54B45E0}" type="pres">
      <dgm:prSet presAssocID="{B265C863-1872-44B1-8F64-F8C8E1CB0E9F}" presName="textaccent2" presStyleCnt="0"/>
      <dgm:spPr/>
    </dgm:pt>
    <dgm:pt modelId="{0B963711-4760-4E0A-91BD-58E4F7FF9AFF}" type="pres">
      <dgm:prSet presAssocID="{B265C863-1872-44B1-8F64-F8C8E1CB0E9F}" presName="accentRepeatNode" presStyleLbl="solidAlignAcc1" presStyleIdx="2" presStyleCnt="10"/>
      <dgm:spPr/>
    </dgm:pt>
    <dgm:pt modelId="{68324F56-9EBE-48BC-BAB8-1963220D2FD2}" type="pres">
      <dgm:prSet presAssocID="{4BD9122A-1BDB-4D8C-B000-63E42FB743D5}" presName="image2" presStyleCnt="0"/>
      <dgm:spPr/>
    </dgm:pt>
    <dgm:pt modelId="{9A57D36F-8F39-4FFE-BB81-A0B64C12DD25}" type="pres">
      <dgm:prSet presAssocID="{4BD9122A-1BDB-4D8C-B000-63E42FB743D5}" presName="imageRepeatNode" presStyleLbl="alignAcc1" presStyleIdx="1" presStyleCnt="5"/>
      <dgm:spPr/>
    </dgm:pt>
    <dgm:pt modelId="{7FE76468-7348-4161-A7B0-B1C7E5E7B05C}" type="pres">
      <dgm:prSet presAssocID="{4BD9122A-1BDB-4D8C-B000-63E42FB743D5}" presName="imageaccent2" presStyleCnt="0"/>
      <dgm:spPr/>
    </dgm:pt>
    <dgm:pt modelId="{69C7E9CC-25A8-467F-A6B8-05638A0CCFCA}" type="pres">
      <dgm:prSet presAssocID="{4BD9122A-1BDB-4D8C-B000-63E42FB743D5}" presName="accentRepeatNode" presStyleLbl="solidAlignAcc1" presStyleIdx="3" presStyleCnt="10"/>
      <dgm:spPr/>
    </dgm:pt>
    <dgm:pt modelId="{8666CA1A-002A-4CA8-A822-0C638A8552BB}" type="pres">
      <dgm:prSet presAssocID="{7D54CEA9-0B9F-4FFF-B6D0-AF7B0018A3A6}" presName="text3" presStyleCnt="0"/>
      <dgm:spPr/>
    </dgm:pt>
    <dgm:pt modelId="{8924D089-2DCA-494B-A4B3-146BD7896E89}" type="pres">
      <dgm:prSet presAssocID="{7D54CEA9-0B9F-4FFF-B6D0-AF7B0018A3A6}" presName="textRepeatNode" presStyleLbl="alignNode1" presStyleIdx="2" presStyleCnt="5">
        <dgm:presLayoutVars>
          <dgm:chMax val="0"/>
          <dgm:chPref val="0"/>
          <dgm:bulletEnabled val="1"/>
        </dgm:presLayoutVars>
      </dgm:prSet>
      <dgm:spPr/>
    </dgm:pt>
    <dgm:pt modelId="{A941EBAC-1598-4CFF-96C9-2D3608500971}" type="pres">
      <dgm:prSet presAssocID="{7D54CEA9-0B9F-4FFF-B6D0-AF7B0018A3A6}" presName="textaccent3" presStyleCnt="0"/>
      <dgm:spPr/>
    </dgm:pt>
    <dgm:pt modelId="{0EB615C6-81F3-4C1F-9614-013986B15E7B}" type="pres">
      <dgm:prSet presAssocID="{7D54CEA9-0B9F-4FFF-B6D0-AF7B0018A3A6}" presName="accentRepeatNode" presStyleLbl="solidAlignAcc1" presStyleIdx="4" presStyleCnt="10"/>
      <dgm:spPr/>
    </dgm:pt>
    <dgm:pt modelId="{79A87AB3-0403-4FEF-9DEB-9EAFC6293DCB}" type="pres">
      <dgm:prSet presAssocID="{7B729113-62C5-4620-9EB9-DD03265723E1}" presName="image3" presStyleCnt="0"/>
      <dgm:spPr/>
    </dgm:pt>
    <dgm:pt modelId="{FB89988A-14DD-4094-A70C-FF09B2D5A304}" type="pres">
      <dgm:prSet presAssocID="{7B729113-62C5-4620-9EB9-DD03265723E1}" presName="imageRepeatNode" presStyleLbl="alignAcc1" presStyleIdx="2" presStyleCnt="5"/>
      <dgm:spPr/>
    </dgm:pt>
    <dgm:pt modelId="{C829072E-3400-4EBD-B10F-359C22B1DF0D}" type="pres">
      <dgm:prSet presAssocID="{7B729113-62C5-4620-9EB9-DD03265723E1}" presName="imageaccent3" presStyleCnt="0"/>
      <dgm:spPr/>
    </dgm:pt>
    <dgm:pt modelId="{49F01F60-B617-47A5-A039-FE68B3CFEB2F}" type="pres">
      <dgm:prSet presAssocID="{7B729113-62C5-4620-9EB9-DD03265723E1}" presName="accentRepeatNode" presStyleLbl="solidAlignAcc1" presStyleIdx="5" presStyleCnt="10"/>
      <dgm:spPr/>
    </dgm:pt>
    <dgm:pt modelId="{892A5F25-B90A-45C0-846A-AB503E085161}" type="pres">
      <dgm:prSet presAssocID="{8CC72489-28FE-4955-89A7-73530AE3FD19}" presName="text4" presStyleCnt="0"/>
      <dgm:spPr/>
    </dgm:pt>
    <dgm:pt modelId="{E2DB8676-9E75-4C80-BA5A-31D8213DA960}" type="pres">
      <dgm:prSet presAssocID="{8CC72489-28FE-4955-89A7-73530AE3FD19}" presName="textRepeatNode" presStyleLbl="alignNode1" presStyleIdx="3" presStyleCnt="5">
        <dgm:presLayoutVars>
          <dgm:chMax val="0"/>
          <dgm:chPref val="0"/>
          <dgm:bulletEnabled val="1"/>
        </dgm:presLayoutVars>
      </dgm:prSet>
      <dgm:spPr/>
    </dgm:pt>
    <dgm:pt modelId="{69B38C7F-B208-486F-938F-74B4216F364E}" type="pres">
      <dgm:prSet presAssocID="{8CC72489-28FE-4955-89A7-73530AE3FD19}" presName="textaccent4" presStyleCnt="0"/>
      <dgm:spPr/>
    </dgm:pt>
    <dgm:pt modelId="{61510468-A85C-4D7A-A236-2E962859DA1C}" type="pres">
      <dgm:prSet presAssocID="{8CC72489-28FE-4955-89A7-73530AE3FD19}" presName="accentRepeatNode" presStyleLbl="solidAlignAcc1" presStyleIdx="6" presStyleCnt="10"/>
      <dgm:spPr/>
    </dgm:pt>
    <dgm:pt modelId="{95C090FF-2F2B-49C8-A5EB-6B808639E6B4}" type="pres">
      <dgm:prSet presAssocID="{7EC2EE73-4143-474D-9E36-05F139D01987}" presName="image4" presStyleCnt="0"/>
      <dgm:spPr/>
    </dgm:pt>
    <dgm:pt modelId="{27A96BFE-1A00-42B7-A3A3-8696E1CF6F9E}" type="pres">
      <dgm:prSet presAssocID="{7EC2EE73-4143-474D-9E36-05F139D01987}" presName="imageRepeatNode" presStyleLbl="alignAcc1" presStyleIdx="3" presStyleCnt="5"/>
      <dgm:spPr/>
    </dgm:pt>
    <dgm:pt modelId="{CD934484-6DCA-407A-9D4E-0F7FF101C65E}" type="pres">
      <dgm:prSet presAssocID="{7EC2EE73-4143-474D-9E36-05F139D01987}" presName="imageaccent4" presStyleCnt="0"/>
      <dgm:spPr/>
    </dgm:pt>
    <dgm:pt modelId="{EC25B866-B725-4F61-921A-9EE3BE039006}" type="pres">
      <dgm:prSet presAssocID="{7EC2EE73-4143-474D-9E36-05F139D01987}" presName="accentRepeatNode" presStyleLbl="solidAlignAcc1" presStyleIdx="7" presStyleCnt="10"/>
      <dgm:spPr/>
    </dgm:pt>
    <dgm:pt modelId="{0F74E8A3-31EA-4C9B-8840-8962DD7E6F2E}" type="pres">
      <dgm:prSet presAssocID="{8FF22208-1939-4AD7-85DD-4A56EE16458F}" presName="text5" presStyleCnt="0"/>
      <dgm:spPr/>
    </dgm:pt>
    <dgm:pt modelId="{4DFFA718-27A6-488B-8A14-C82CD4A99E36}" type="pres">
      <dgm:prSet presAssocID="{8FF22208-1939-4AD7-85DD-4A56EE16458F}" presName="textRepeatNode" presStyleLbl="alignNode1" presStyleIdx="4" presStyleCnt="5">
        <dgm:presLayoutVars>
          <dgm:chMax val="0"/>
          <dgm:chPref val="0"/>
          <dgm:bulletEnabled val="1"/>
        </dgm:presLayoutVars>
      </dgm:prSet>
      <dgm:spPr/>
    </dgm:pt>
    <dgm:pt modelId="{0C335AF6-E683-461B-B9EE-EC88D88373AB}" type="pres">
      <dgm:prSet presAssocID="{8FF22208-1939-4AD7-85DD-4A56EE16458F}" presName="textaccent5" presStyleCnt="0"/>
      <dgm:spPr/>
    </dgm:pt>
    <dgm:pt modelId="{7B0DFCE6-1326-422A-932D-B23CE9E0FB70}" type="pres">
      <dgm:prSet presAssocID="{8FF22208-1939-4AD7-85DD-4A56EE16458F}" presName="accentRepeatNode" presStyleLbl="solidAlignAcc1" presStyleIdx="8" presStyleCnt="10"/>
      <dgm:spPr/>
    </dgm:pt>
    <dgm:pt modelId="{355701A9-FCF3-4B86-832D-2B7511F407CD}" type="pres">
      <dgm:prSet presAssocID="{450E55A5-15FA-4118-BD24-B65357251E8F}" presName="image5" presStyleCnt="0"/>
      <dgm:spPr/>
    </dgm:pt>
    <dgm:pt modelId="{F70433CB-974E-4B1A-9B78-C18FB7A7E708}" type="pres">
      <dgm:prSet presAssocID="{450E55A5-15FA-4118-BD24-B65357251E8F}" presName="imageRepeatNode" presStyleLbl="alignAcc1" presStyleIdx="4" presStyleCnt="5"/>
      <dgm:spPr/>
    </dgm:pt>
    <dgm:pt modelId="{9FD1BDAB-C652-44D7-8660-C543749E0184}" type="pres">
      <dgm:prSet presAssocID="{450E55A5-15FA-4118-BD24-B65357251E8F}" presName="imageaccent5" presStyleCnt="0"/>
      <dgm:spPr/>
    </dgm:pt>
    <dgm:pt modelId="{0A81662E-F1A5-45BA-AAE2-365054FBB207}" type="pres">
      <dgm:prSet presAssocID="{450E55A5-15FA-4118-BD24-B65357251E8F}" presName="accentRepeatNode" presStyleLbl="solidAlignAcc1" presStyleIdx="9" presStyleCnt="10"/>
      <dgm:spPr/>
    </dgm:pt>
  </dgm:ptLst>
  <dgm:cxnLst>
    <dgm:cxn modelId="{C53E5102-A751-4117-BDA7-5AAE6A674A75}" type="presOf" srcId="{8FF22208-1939-4AD7-85DD-4A56EE16458F}" destId="{4DFFA718-27A6-488B-8A14-C82CD4A99E36}" srcOrd="0" destOrd="0" presId="urn:microsoft.com/office/officeart/2008/layout/HexagonCluster"/>
    <dgm:cxn modelId="{1A245502-F6BB-4125-A330-7F1211272A14}" type="presOf" srcId="{B265C863-1872-44B1-8F64-F8C8E1CB0E9F}" destId="{C1A0E80A-6E36-4B6F-B661-4B4FEF8D6B0F}" srcOrd="0" destOrd="0" presId="urn:microsoft.com/office/officeart/2008/layout/HexagonCluster"/>
    <dgm:cxn modelId="{E39F240C-3C01-4C11-87CB-08E7737266E0}" srcId="{A930ECF0-41A3-4479-B278-D20FBC03A76C}" destId="{7D54CEA9-0B9F-4FFF-B6D0-AF7B0018A3A6}" srcOrd="2" destOrd="0" parTransId="{A2AB3426-726B-409F-AB3D-743B72676EB4}" sibTransId="{7B729113-62C5-4620-9EB9-DD03265723E1}"/>
    <dgm:cxn modelId="{F2EDE71D-FF75-46D3-B2B5-F9A1C9EBA1C8}" type="presOf" srcId="{A80A7A7F-AE38-48D8-8D25-9C644CEF94B8}" destId="{7D3C1E34-C5A3-4744-B649-3CBEBB79AB60}" srcOrd="0" destOrd="0" presId="urn:microsoft.com/office/officeart/2008/layout/HexagonCluster"/>
    <dgm:cxn modelId="{A227EC3F-CCB6-402A-BBA2-B45ED36D633A}" srcId="{A930ECF0-41A3-4479-B278-D20FBC03A76C}" destId="{B265C863-1872-44B1-8F64-F8C8E1CB0E9F}" srcOrd="1" destOrd="0" parTransId="{14538F06-2737-4026-A1CA-4CAB64E7AF1D}" sibTransId="{4BD9122A-1BDB-4D8C-B000-63E42FB743D5}"/>
    <dgm:cxn modelId="{09CC335A-5D94-44FA-9D8E-97CD18FBDA40}" type="presOf" srcId="{7B729113-62C5-4620-9EB9-DD03265723E1}" destId="{FB89988A-14DD-4094-A70C-FF09B2D5A304}" srcOrd="0" destOrd="0" presId="urn:microsoft.com/office/officeart/2008/layout/HexagonCluster"/>
    <dgm:cxn modelId="{15263784-DD64-4AE0-BB5A-F949FFFD2F39}" type="presOf" srcId="{7EC2EE73-4143-474D-9E36-05F139D01987}" destId="{27A96BFE-1A00-42B7-A3A3-8696E1CF6F9E}" srcOrd="0" destOrd="0" presId="urn:microsoft.com/office/officeart/2008/layout/HexagonCluster"/>
    <dgm:cxn modelId="{AD686F8C-666E-4192-8B6C-0DAF00937BB9}" type="presOf" srcId="{7D54CEA9-0B9F-4FFF-B6D0-AF7B0018A3A6}" destId="{8924D089-2DCA-494B-A4B3-146BD7896E89}" srcOrd="0" destOrd="0" presId="urn:microsoft.com/office/officeart/2008/layout/HexagonCluster"/>
    <dgm:cxn modelId="{C3029AA1-75C4-4EF4-91D0-DC32067ABF69}" type="presOf" srcId="{450E55A5-15FA-4118-BD24-B65357251E8F}" destId="{F70433CB-974E-4B1A-9B78-C18FB7A7E708}" srcOrd="0" destOrd="0" presId="urn:microsoft.com/office/officeart/2008/layout/HexagonCluster"/>
    <dgm:cxn modelId="{0D7287A6-A1A5-4D28-A613-51310F865E67}" type="presOf" srcId="{A930ECF0-41A3-4479-B278-D20FBC03A76C}" destId="{44559212-B5F6-4B0D-922F-08C60269CD50}" srcOrd="0" destOrd="0" presId="urn:microsoft.com/office/officeart/2008/layout/HexagonCluster"/>
    <dgm:cxn modelId="{860941B5-B687-4F7A-AEA8-8A4BF48238D2}" srcId="{A930ECF0-41A3-4479-B278-D20FBC03A76C}" destId="{8FF22208-1939-4AD7-85DD-4A56EE16458F}" srcOrd="4" destOrd="0" parTransId="{6AEABFC6-BC99-4F69-B1D7-3F203E73D18F}" sibTransId="{450E55A5-15FA-4118-BD24-B65357251E8F}"/>
    <dgm:cxn modelId="{7FB149B9-2D81-4B59-928C-0B2B71E17DD1}" type="presOf" srcId="{8CC72489-28FE-4955-89A7-73530AE3FD19}" destId="{E2DB8676-9E75-4C80-BA5A-31D8213DA960}" srcOrd="0" destOrd="0" presId="urn:microsoft.com/office/officeart/2008/layout/HexagonCluster"/>
    <dgm:cxn modelId="{EB1124CB-919C-496B-B652-71F9FCB32F99}" srcId="{A930ECF0-41A3-4479-B278-D20FBC03A76C}" destId="{8CC72489-28FE-4955-89A7-73530AE3FD19}" srcOrd="3" destOrd="0" parTransId="{C8D1F184-EA13-4AEF-90FB-41202C048D2A}" sibTransId="{7EC2EE73-4143-474D-9E36-05F139D01987}"/>
    <dgm:cxn modelId="{1CF41FD5-6560-4506-B708-C5D4089FE9D3}" type="presOf" srcId="{4BD9122A-1BDB-4D8C-B000-63E42FB743D5}" destId="{9A57D36F-8F39-4FFE-BB81-A0B64C12DD25}" srcOrd="0" destOrd="0" presId="urn:microsoft.com/office/officeart/2008/layout/HexagonCluster"/>
    <dgm:cxn modelId="{DD94C2EB-9860-459C-BD70-E1D38E977539}" srcId="{A930ECF0-41A3-4479-B278-D20FBC03A76C}" destId="{BAB9FF1E-7288-4CC9-A690-236D22110994}" srcOrd="0" destOrd="0" parTransId="{F715D7D1-0F2F-4FCE-B364-0077B847EBC0}" sibTransId="{A80A7A7F-AE38-48D8-8D25-9C644CEF94B8}"/>
    <dgm:cxn modelId="{94C518F4-6413-4608-964E-357F8BDB3ED3}" type="presOf" srcId="{BAB9FF1E-7288-4CC9-A690-236D22110994}" destId="{55BE69B0-8516-4AA4-B48E-B286A71B12A3}" srcOrd="0" destOrd="0" presId="urn:microsoft.com/office/officeart/2008/layout/HexagonCluster"/>
    <dgm:cxn modelId="{2079DF44-2563-49DB-B10C-CF7B34B39F12}" type="presParOf" srcId="{44559212-B5F6-4B0D-922F-08C60269CD50}" destId="{AB4B89F7-A1ED-4D90-9FF8-2EBE7030A7E7}" srcOrd="0" destOrd="0" presId="urn:microsoft.com/office/officeart/2008/layout/HexagonCluster"/>
    <dgm:cxn modelId="{6A532F3C-6B1F-486E-81B0-A6600D3EC01A}" type="presParOf" srcId="{AB4B89F7-A1ED-4D90-9FF8-2EBE7030A7E7}" destId="{55BE69B0-8516-4AA4-B48E-B286A71B12A3}" srcOrd="0" destOrd="0" presId="urn:microsoft.com/office/officeart/2008/layout/HexagonCluster"/>
    <dgm:cxn modelId="{4DFD1A7A-890F-4F38-891E-DAF72ACCD479}" type="presParOf" srcId="{44559212-B5F6-4B0D-922F-08C60269CD50}" destId="{970D3644-0BB5-4B9D-8BA7-CCD738921E0B}" srcOrd="1" destOrd="0" presId="urn:microsoft.com/office/officeart/2008/layout/HexagonCluster"/>
    <dgm:cxn modelId="{6EF87846-82C4-457B-B871-39BB4B49A7D6}" type="presParOf" srcId="{970D3644-0BB5-4B9D-8BA7-CCD738921E0B}" destId="{0B0E5A94-7714-4E8A-B9D9-0AD76E252CA3}" srcOrd="0" destOrd="0" presId="urn:microsoft.com/office/officeart/2008/layout/HexagonCluster"/>
    <dgm:cxn modelId="{8496E4C3-090F-48AE-8837-C34F99189A5C}" type="presParOf" srcId="{44559212-B5F6-4B0D-922F-08C60269CD50}" destId="{CC9406ED-0E72-48DB-8A29-507439F137D5}" srcOrd="2" destOrd="0" presId="urn:microsoft.com/office/officeart/2008/layout/HexagonCluster"/>
    <dgm:cxn modelId="{E74217E6-84FE-4E62-8B69-EFC6987400B9}" type="presParOf" srcId="{CC9406ED-0E72-48DB-8A29-507439F137D5}" destId="{7D3C1E34-C5A3-4744-B649-3CBEBB79AB60}" srcOrd="0" destOrd="0" presId="urn:microsoft.com/office/officeart/2008/layout/HexagonCluster"/>
    <dgm:cxn modelId="{D3E8E52D-A8AC-4261-BC83-A61579CE78C0}" type="presParOf" srcId="{44559212-B5F6-4B0D-922F-08C60269CD50}" destId="{8CD1EF9A-CEFF-48EE-B68B-D383711AB732}" srcOrd="3" destOrd="0" presId="urn:microsoft.com/office/officeart/2008/layout/HexagonCluster"/>
    <dgm:cxn modelId="{843B18C1-98A7-4E01-9FBA-BD434C3D48ED}" type="presParOf" srcId="{8CD1EF9A-CEFF-48EE-B68B-D383711AB732}" destId="{AAFC8BFC-6688-4C30-8D93-3124170B5BFD}" srcOrd="0" destOrd="0" presId="urn:microsoft.com/office/officeart/2008/layout/HexagonCluster"/>
    <dgm:cxn modelId="{C3A53739-42FD-4E70-939A-6A59D8994BB3}" type="presParOf" srcId="{44559212-B5F6-4B0D-922F-08C60269CD50}" destId="{22C1F5CB-A614-44D9-9D79-A82E30F9211B}" srcOrd="4" destOrd="0" presId="urn:microsoft.com/office/officeart/2008/layout/HexagonCluster"/>
    <dgm:cxn modelId="{E5A57C21-F692-469F-AA36-97E0FE4DA427}" type="presParOf" srcId="{22C1F5CB-A614-44D9-9D79-A82E30F9211B}" destId="{C1A0E80A-6E36-4B6F-B661-4B4FEF8D6B0F}" srcOrd="0" destOrd="0" presId="urn:microsoft.com/office/officeart/2008/layout/HexagonCluster"/>
    <dgm:cxn modelId="{9DE237F5-49FB-47FD-908B-19A9D66713AE}" type="presParOf" srcId="{44559212-B5F6-4B0D-922F-08C60269CD50}" destId="{9703A0B2-3737-462C-A132-49CAD54B45E0}" srcOrd="5" destOrd="0" presId="urn:microsoft.com/office/officeart/2008/layout/HexagonCluster"/>
    <dgm:cxn modelId="{6367D763-CBC7-42FB-B699-25E9E1DBDF22}" type="presParOf" srcId="{9703A0B2-3737-462C-A132-49CAD54B45E0}" destId="{0B963711-4760-4E0A-91BD-58E4F7FF9AFF}" srcOrd="0" destOrd="0" presId="urn:microsoft.com/office/officeart/2008/layout/HexagonCluster"/>
    <dgm:cxn modelId="{79689017-C6ED-4431-ABF6-0B416219CDA2}" type="presParOf" srcId="{44559212-B5F6-4B0D-922F-08C60269CD50}" destId="{68324F56-9EBE-48BC-BAB8-1963220D2FD2}" srcOrd="6" destOrd="0" presId="urn:microsoft.com/office/officeart/2008/layout/HexagonCluster"/>
    <dgm:cxn modelId="{EA3A55E5-8284-4878-B078-5E2D82B8AF9E}" type="presParOf" srcId="{68324F56-9EBE-48BC-BAB8-1963220D2FD2}" destId="{9A57D36F-8F39-4FFE-BB81-A0B64C12DD25}" srcOrd="0" destOrd="0" presId="urn:microsoft.com/office/officeart/2008/layout/HexagonCluster"/>
    <dgm:cxn modelId="{C231626E-73CC-46B6-8D70-4128F389FF19}" type="presParOf" srcId="{44559212-B5F6-4B0D-922F-08C60269CD50}" destId="{7FE76468-7348-4161-A7B0-B1C7E5E7B05C}" srcOrd="7" destOrd="0" presId="urn:microsoft.com/office/officeart/2008/layout/HexagonCluster"/>
    <dgm:cxn modelId="{E526E508-FBDA-41E8-98F5-144A0B042341}" type="presParOf" srcId="{7FE76468-7348-4161-A7B0-B1C7E5E7B05C}" destId="{69C7E9CC-25A8-467F-A6B8-05638A0CCFCA}" srcOrd="0" destOrd="0" presId="urn:microsoft.com/office/officeart/2008/layout/HexagonCluster"/>
    <dgm:cxn modelId="{B3265C40-2328-4F9B-BD61-819A4124E81E}" type="presParOf" srcId="{44559212-B5F6-4B0D-922F-08C60269CD50}" destId="{8666CA1A-002A-4CA8-A822-0C638A8552BB}" srcOrd="8" destOrd="0" presId="urn:microsoft.com/office/officeart/2008/layout/HexagonCluster"/>
    <dgm:cxn modelId="{D296A4D8-EB7B-4B6D-A541-F2553E37EB68}" type="presParOf" srcId="{8666CA1A-002A-4CA8-A822-0C638A8552BB}" destId="{8924D089-2DCA-494B-A4B3-146BD7896E89}" srcOrd="0" destOrd="0" presId="urn:microsoft.com/office/officeart/2008/layout/HexagonCluster"/>
    <dgm:cxn modelId="{4BE7637B-2BDD-457E-9865-7DC49268B9D8}" type="presParOf" srcId="{44559212-B5F6-4B0D-922F-08C60269CD50}" destId="{A941EBAC-1598-4CFF-96C9-2D3608500971}" srcOrd="9" destOrd="0" presId="urn:microsoft.com/office/officeart/2008/layout/HexagonCluster"/>
    <dgm:cxn modelId="{ED17F0FA-77B6-459C-8ED6-5F541611A7EB}" type="presParOf" srcId="{A941EBAC-1598-4CFF-96C9-2D3608500971}" destId="{0EB615C6-81F3-4C1F-9614-013986B15E7B}" srcOrd="0" destOrd="0" presId="urn:microsoft.com/office/officeart/2008/layout/HexagonCluster"/>
    <dgm:cxn modelId="{89F88F3E-4B8E-4065-B6C1-24B87C2A1F60}" type="presParOf" srcId="{44559212-B5F6-4B0D-922F-08C60269CD50}" destId="{79A87AB3-0403-4FEF-9DEB-9EAFC6293DCB}" srcOrd="10" destOrd="0" presId="urn:microsoft.com/office/officeart/2008/layout/HexagonCluster"/>
    <dgm:cxn modelId="{BE661DE2-2D7E-4513-BE9D-D9765F91BA4B}" type="presParOf" srcId="{79A87AB3-0403-4FEF-9DEB-9EAFC6293DCB}" destId="{FB89988A-14DD-4094-A70C-FF09B2D5A304}" srcOrd="0" destOrd="0" presId="urn:microsoft.com/office/officeart/2008/layout/HexagonCluster"/>
    <dgm:cxn modelId="{9CFFD745-881D-4129-98D9-42CFC5D1413F}" type="presParOf" srcId="{44559212-B5F6-4B0D-922F-08C60269CD50}" destId="{C829072E-3400-4EBD-B10F-359C22B1DF0D}" srcOrd="11" destOrd="0" presId="urn:microsoft.com/office/officeart/2008/layout/HexagonCluster"/>
    <dgm:cxn modelId="{5C0B9F96-0B14-490C-AB9D-BAC84F2BB70A}" type="presParOf" srcId="{C829072E-3400-4EBD-B10F-359C22B1DF0D}" destId="{49F01F60-B617-47A5-A039-FE68B3CFEB2F}" srcOrd="0" destOrd="0" presId="urn:microsoft.com/office/officeart/2008/layout/HexagonCluster"/>
    <dgm:cxn modelId="{40AAF269-40C5-4809-AA25-E02E036F0773}" type="presParOf" srcId="{44559212-B5F6-4B0D-922F-08C60269CD50}" destId="{892A5F25-B90A-45C0-846A-AB503E085161}" srcOrd="12" destOrd="0" presId="urn:microsoft.com/office/officeart/2008/layout/HexagonCluster"/>
    <dgm:cxn modelId="{3970D636-16CA-47EF-AE11-63B1975388B8}" type="presParOf" srcId="{892A5F25-B90A-45C0-846A-AB503E085161}" destId="{E2DB8676-9E75-4C80-BA5A-31D8213DA960}" srcOrd="0" destOrd="0" presId="urn:microsoft.com/office/officeart/2008/layout/HexagonCluster"/>
    <dgm:cxn modelId="{0953C4FB-3F52-4E19-AE5A-CCD0B147D3CD}" type="presParOf" srcId="{44559212-B5F6-4B0D-922F-08C60269CD50}" destId="{69B38C7F-B208-486F-938F-74B4216F364E}" srcOrd="13" destOrd="0" presId="urn:microsoft.com/office/officeart/2008/layout/HexagonCluster"/>
    <dgm:cxn modelId="{1CCACABA-D8F9-4715-B650-DE0B58818789}" type="presParOf" srcId="{69B38C7F-B208-486F-938F-74B4216F364E}" destId="{61510468-A85C-4D7A-A236-2E962859DA1C}" srcOrd="0" destOrd="0" presId="urn:microsoft.com/office/officeart/2008/layout/HexagonCluster"/>
    <dgm:cxn modelId="{7FCFF692-6B98-46A1-9EC6-D3B6A607E1B5}" type="presParOf" srcId="{44559212-B5F6-4B0D-922F-08C60269CD50}" destId="{95C090FF-2F2B-49C8-A5EB-6B808639E6B4}" srcOrd="14" destOrd="0" presId="urn:microsoft.com/office/officeart/2008/layout/HexagonCluster"/>
    <dgm:cxn modelId="{A16B46A9-1744-4F5A-A832-5E2ACCDD08B0}" type="presParOf" srcId="{95C090FF-2F2B-49C8-A5EB-6B808639E6B4}" destId="{27A96BFE-1A00-42B7-A3A3-8696E1CF6F9E}" srcOrd="0" destOrd="0" presId="urn:microsoft.com/office/officeart/2008/layout/HexagonCluster"/>
    <dgm:cxn modelId="{9867213F-4538-44DA-AD2E-5ED6F5809929}" type="presParOf" srcId="{44559212-B5F6-4B0D-922F-08C60269CD50}" destId="{CD934484-6DCA-407A-9D4E-0F7FF101C65E}" srcOrd="15" destOrd="0" presId="urn:microsoft.com/office/officeart/2008/layout/HexagonCluster"/>
    <dgm:cxn modelId="{E4660C58-DE52-4583-BC03-41AD7657063C}" type="presParOf" srcId="{CD934484-6DCA-407A-9D4E-0F7FF101C65E}" destId="{EC25B866-B725-4F61-921A-9EE3BE039006}" srcOrd="0" destOrd="0" presId="urn:microsoft.com/office/officeart/2008/layout/HexagonCluster"/>
    <dgm:cxn modelId="{AE55070C-B9A5-48CC-A3D8-788F04A866EE}" type="presParOf" srcId="{44559212-B5F6-4B0D-922F-08C60269CD50}" destId="{0F74E8A3-31EA-4C9B-8840-8962DD7E6F2E}" srcOrd="16" destOrd="0" presId="urn:microsoft.com/office/officeart/2008/layout/HexagonCluster"/>
    <dgm:cxn modelId="{02BE60AA-D092-4ACC-95B5-15FC8BECED8B}" type="presParOf" srcId="{0F74E8A3-31EA-4C9B-8840-8962DD7E6F2E}" destId="{4DFFA718-27A6-488B-8A14-C82CD4A99E36}" srcOrd="0" destOrd="0" presId="urn:microsoft.com/office/officeart/2008/layout/HexagonCluster"/>
    <dgm:cxn modelId="{97345693-9BE8-4604-9C68-C7A04C09932B}" type="presParOf" srcId="{44559212-B5F6-4B0D-922F-08C60269CD50}" destId="{0C335AF6-E683-461B-B9EE-EC88D88373AB}" srcOrd="17" destOrd="0" presId="urn:microsoft.com/office/officeart/2008/layout/HexagonCluster"/>
    <dgm:cxn modelId="{EA7FEF75-A9E2-472C-A04B-FF5A517C0749}" type="presParOf" srcId="{0C335AF6-E683-461B-B9EE-EC88D88373AB}" destId="{7B0DFCE6-1326-422A-932D-B23CE9E0FB70}" srcOrd="0" destOrd="0" presId="urn:microsoft.com/office/officeart/2008/layout/HexagonCluster"/>
    <dgm:cxn modelId="{4BD93776-F3CB-47E6-B4BF-5F435E648172}" type="presParOf" srcId="{44559212-B5F6-4B0D-922F-08C60269CD50}" destId="{355701A9-FCF3-4B86-832D-2B7511F407CD}" srcOrd="18" destOrd="0" presId="urn:microsoft.com/office/officeart/2008/layout/HexagonCluster"/>
    <dgm:cxn modelId="{57A5E9C7-FD49-44DC-AA4E-62B8B88F5EB6}" type="presParOf" srcId="{355701A9-FCF3-4B86-832D-2B7511F407CD}" destId="{F70433CB-974E-4B1A-9B78-C18FB7A7E708}" srcOrd="0" destOrd="0" presId="urn:microsoft.com/office/officeart/2008/layout/HexagonCluster"/>
    <dgm:cxn modelId="{E6A19D51-673E-42DC-B218-131B7A3C7380}" type="presParOf" srcId="{44559212-B5F6-4B0D-922F-08C60269CD50}" destId="{9FD1BDAB-C652-44D7-8660-C543749E0184}" srcOrd="19" destOrd="0" presId="urn:microsoft.com/office/officeart/2008/layout/HexagonCluster"/>
    <dgm:cxn modelId="{1DD1C964-06E7-4C34-87AC-8DF74A57B9C6}" type="presParOf" srcId="{9FD1BDAB-C652-44D7-8660-C543749E0184}" destId="{0A81662E-F1A5-45BA-AAE2-365054FBB20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8D351-14BF-49DB-A34A-AC6008934B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5BA3147-78A3-410D-80A9-6D2F1A3571A6}">
      <dgm:prSet phldrT="[Text]" custT="1"/>
      <dgm:spPr>
        <a:solidFill>
          <a:srgbClr val="FFFF99"/>
        </a:solidFill>
      </dgm:spPr>
      <dgm:t>
        <a:bodyPr/>
        <a:lstStyle/>
        <a:p>
          <a:pPr algn="ctr"/>
          <a:r>
            <a:rPr lang="en-US" sz="2800" dirty="0" err="1">
              <a:solidFill>
                <a:schemeClr val="tx1"/>
              </a:solidFill>
              <a:latin typeface="Times New Roman" panose="02020603050405020304" pitchFamily="18" charset="0"/>
              <a:cs typeface="Times New Roman" panose="02020603050405020304" pitchFamily="18" charset="0"/>
            </a:rPr>
            <a:t>Trải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a:t>
          </a:r>
        </a:p>
      </dgm:t>
    </dgm:pt>
    <dgm:pt modelId="{D6674D90-0462-427E-BC0E-174481248327}" type="parTrans" cxnId="{BDDF6C2A-05D8-4792-A821-26E671541BE9}">
      <dgm:prSet/>
      <dgm:spPr/>
      <dgm:t>
        <a:bodyPr/>
        <a:lstStyle/>
        <a:p>
          <a:pPr algn="ctr"/>
          <a:endParaRPr lang="en-US" sz="2800">
            <a:solidFill>
              <a:schemeClr val="tx1"/>
            </a:solidFill>
            <a:latin typeface="Times New Roman" panose="02020603050405020304" pitchFamily="18" charset="0"/>
            <a:cs typeface="Times New Roman" panose="02020603050405020304" pitchFamily="18" charset="0"/>
          </a:endParaRPr>
        </a:p>
      </dgm:t>
    </dgm:pt>
    <dgm:pt modelId="{5B88B0D8-6263-4903-A337-937269FD51C6}" type="sibTrans" cxnId="{BDDF6C2A-05D8-4792-A821-26E671541BE9}">
      <dgm:prSet/>
      <dgm:spPr/>
      <dgm:t>
        <a:bodyPr/>
        <a:lstStyle/>
        <a:p>
          <a:pPr algn="ctr"/>
          <a:endParaRPr lang="en-US" sz="2800">
            <a:solidFill>
              <a:schemeClr val="tx1"/>
            </a:solidFill>
            <a:latin typeface="Times New Roman" panose="02020603050405020304" pitchFamily="18" charset="0"/>
            <a:cs typeface="Times New Roman" panose="02020603050405020304" pitchFamily="18" charset="0"/>
          </a:endParaRPr>
        </a:p>
      </dgm:t>
    </dgm:pt>
    <dgm:pt modelId="{D5D1892E-6BFE-449F-9551-1118D8C6A235}">
      <dgm:prSet phldrT="[Text]" custT="1"/>
      <dgm:spPr>
        <a:solidFill>
          <a:srgbClr val="FF6600"/>
        </a:solidFill>
      </dgm:spPr>
      <dgm:t>
        <a:bodyPr/>
        <a:lstStyle/>
        <a:p>
          <a:pPr algn="ct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a:t>
          </a:r>
        </a:p>
      </dgm:t>
    </dgm:pt>
    <dgm:pt modelId="{C0A98693-E771-4B09-95D9-0B3D12D6A64A}" type="parTrans" cxnId="{DBF3B367-8E14-42F8-9DE8-16719F69F864}">
      <dgm:prSet/>
      <dgm:spPr/>
      <dgm:t>
        <a:bodyPr/>
        <a:lstStyle/>
        <a:p>
          <a:pPr algn="ctr"/>
          <a:endParaRPr lang="en-US" sz="2800">
            <a:solidFill>
              <a:schemeClr val="tx1"/>
            </a:solidFill>
            <a:latin typeface="Times New Roman" panose="02020603050405020304" pitchFamily="18" charset="0"/>
            <a:cs typeface="Times New Roman" panose="02020603050405020304" pitchFamily="18" charset="0"/>
          </a:endParaRPr>
        </a:p>
      </dgm:t>
    </dgm:pt>
    <dgm:pt modelId="{E0C96965-C876-4A63-ACA4-78C506384121}" type="sibTrans" cxnId="{DBF3B367-8E14-42F8-9DE8-16719F69F864}">
      <dgm:prSet/>
      <dgm:spPr/>
      <dgm:t>
        <a:bodyPr/>
        <a:lstStyle/>
        <a:p>
          <a:pPr algn="ctr"/>
          <a:endParaRPr lang="en-US" sz="2800">
            <a:solidFill>
              <a:schemeClr val="tx1"/>
            </a:solidFill>
            <a:latin typeface="Times New Roman" panose="02020603050405020304" pitchFamily="18" charset="0"/>
            <a:cs typeface="Times New Roman" panose="02020603050405020304" pitchFamily="18" charset="0"/>
          </a:endParaRPr>
        </a:p>
      </dgm:t>
    </dgm:pt>
    <dgm:pt modelId="{77ACDBC4-C663-467D-A2AB-BFFB4CF995DC}">
      <dgm:prSet custT="1"/>
      <dgm:spPr>
        <a:solidFill>
          <a:srgbClr val="92D050"/>
        </a:solidFill>
      </dgm:spPr>
      <dgm:t>
        <a:bodyPr/>
        <a:lstStyle/>
        <a:p>
          <a:pPr algn="ct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nhập</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p>
      </dgm:t>
    </dgm:pt>
    <dgm:pt modelId="{8A043859-6023-48A6-9270-00D27B437E9E}" type="parTrans" cxnId="{5D2EC073-256E-4E42-AEDA-4C821AF22F76}">
      <dgm:prSet/>
      <dgm:spPr/>
      <dgm:t>
        <a:bodyPr/>
        <a:lstStyle/>
        <a:p>
          <a:pPr algn="ctr"/>
          <a:endParaRPr lang="en-US" sz="2800"/>
        </a:p>
      </dgm:t>
    </dgm:pt>
    <dgm:pt modelId="{9A6A0966-E115-4AF3-AD7D-F8C523FEB8BE}" type="sibTrans" cxnId="{5D2EC073-256E-4E42-AEDA-4C821AF22F76}">
      <dgm:prSet/>
      <dgm:spPr/>
      <dgm:t>
        <a:bodyPr/>
        <a:lstStyle/>
        <a:p>
          <a:pPr algn="ctr"/>
          <a:endParaRPr lang="en-US" sz="2800"/>
        </a:p>
      </dgm:t>
    </dgm:pt>
    <dgm:pt modelId="{B30B3A11-06B6-42B7-9BF0-CCDE83720985}">
      <dgm:prSet custT="1"/>
      <dgm:spPr>
        <a:solidFill>
          <a:srgbClr val="FFCCCC"/>
        </a:solidFill>
      </dgm:spPr>
      <dgm:t>
        <a:bodyPr/>
        <a:lstStyle/>
        <a:p>
          <a:pPr algn="ctr"/>
          <a:r>
            <a:rPr lang="en-US" sz="2800" dirty="0" err="1">
              <a:solidFill>
                <a:schemeClr val="tx1"/>
              </a:solidFill>
              <a:latin typeface="Times New Roman" panose="02020603050405020304" pitchFamily="18" charset="0"/>
              <a:cs typeface="Times New Roman" panose="02020603050405020304" pitchFamily="18" charset="0"/>
            </a:rPr>
            <a:t>Trau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p>
      </dgm:t>
    </dgm:pt>
    <dgm:pt modelId="{0FD31689-5E14-415A-A8B1-8240872CBF5B}" type="parTrans" cxnId="{171BDEDE-7D05-45A9-BA3D-FF2D4D335441}">
      <dgm:prSet/>
      <dgm:spPr/>
      <dgm:t>
        <a:bodyPr/>
        <a:lstStyle/>
        <a:p>
          <a:pPr algn="ctr"/>
          <a:endParaRPr lang="en-US" sz="2800"/>
        </a:p>
      </dgm:t>
    </dgm:pt>
    <dgm:pt modelId="{E3FF4C4F-8DD7-4145-9C83-B514EBC2EB50}" type="sibTrans" cxnId="{171BDEDE-7D05-45A9-BA3D-FF2D4D335441}">
      <dgm:prSet/>
      <dgm:spPr/>
      <dgm:t>
        <a:bodyPr/>
        <a:lstStyle/>
        <a:p>
          <a:pPr algn="ctr"/>
          <a:endParaRPr lang="en-US" sz="2800"/>
        </a:p>
      </dgm:t>
    </dgm:pt>
    <dgm:pt modelId="{BED147CB-31ED-4E86-B19F-E2F5A25184AF}">
      <dgm:prSet phldrT="[Text]" custT="1"/>
      <dgm:spPr/>
      <dgm:t>
        <a:bodyPr/>
        <a:lstStyle/>
        <a:p>
          <a:pPr algn="ct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lũy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luyện</a:t>
          </a:r>
          <a:r>
            <a:rPr lang="en-US" sz="2800" dirty="0">
              <a:solidFill>
                <a:schemeClr val="tx1"/>
              </a:solidFill>
              <a:latin typeface="Times New Roman" panose="02020603050405020304" pitchFamily="18" charset="0"/>
              <a:cs typeface="Times New Roman" panose="02020603050405020304" pitchFamily="18" charset="0"/>
            </a:rPr>
            <a:t>.</a:t>
          </a:r>
        </a:p>
      </dgm:t>
    </dgm:pt>
    <dgm:pt modelId="{09F516EC-CCFF-4784-BAD8-AD625580AB6B}" type="parTrans" cxnId="{F1AA2236-60AB-41DE-B1BA-DFC52C8C3DE3}">
      <dgm:prSet/>
      <dgm:spPr/>
      <dgm:t>
        <a:bodyPr/>
        <a:lstStyle/>
        <a:p>
          <a:pPr algn="ctr"/>
          <a:endParaRPr lang="en-US" sz="2800"/>
        </a:p>
      </dgm:t>
    </dgm:pt>
    <dgm:pt modelId="{1BFB0482-DFE7-475F-914D-5C2C303507DE}" type="sibTrans" cxnId="{F1AA2236-60AB-41DE-B1BA-DFC52C8C3DE3}">
      <dgm:prSet/>
      <dgm:spPr/>
      <dgm:t>
        <a:bodyPr/>
        <a:lstStyle/>
        <a:p>
          <a:pPr algn="ctr"/>
          <a:endParaRPr lang="en-US" sz="2800"/>
        </a:p>
      </dgm:t>
    </dgm:pt>
    <dgm:pt modelId="{603FB486-957F-4EC6-8741-567051A06B23}" type="pres">
      <dgm:prSet presAssocID="{D728D351-14BF-49DB-A34A-AC6008934B99}" presName="Name0" presStyleCnt="0">
        <dgm:presLayoutVars>
          <dgm:chMax val="7"/>
          <dgm:chPref val="7"/>
          <dgm:dir/>
        </dgm:presLayoutVars>
      </dgm:prSet>
      <dgm:spPr/>
    </dgm:pt>
    <dgm:pt modelId="{F029F4BD-356D-4B10-8C4B-3CC751F2D369}" type="pres">
      <dgm:prSet presAssocID="{D728D351-14BF-49DB-A34A-AC6008934B99}" presName="Name1" presStyleCnt="0"/>
      <dgm:spPr/>
    </dgm:pt>
    <dgm:pt modelId="{0E5C969F-3AD0-4FD1-ACE1-9385E22F826D}" type="pres">
      <dgm:prSet presAssocID="{D728D351-14BF-49DB-A34A-AC6008934B99}" presName="cycle" presStyleCnt="0"/>
      <dgm:spPr/>
    </dgm:pt>
    <dgm:pt modelId="{7A984BE6-CFF0-461E-B606-5F0C6B23E135}" type="pres">
      <dgm:prSet presAssocID="{D728D351-14BF-49DB-A34A-AC6008934B99}" presName="srcNode" presStyleLbl="node1" presStyleIdx="0" presStyleCnt="5"/>
      <dgm:spPr/>
    </dgm:pt>
    <dgm:pt modelId="{B627ADF0-383E-49AD-AF90-7B03489D1ED5}" type="pres">
      <dgm:prSet presAssocID="{D728D351-14BF-49DB-A34A-AC6008934B99}" presName="conn" presStyleLbl="parChTrans1D2" presStyleIdx="0" presStyleCnt="1"/>
      <dgm:spPr/>
    </dgm:pt>
    <dgm:pt modelId="{9BA13120-87C1-4B8C-B158-CAD56D4BDCE1}" type="pres">
      <dgm:prSet presAssocID="{D728D351-14BF-49DB-A34A-AC6008934B99}" presName="extraNode" presStyleLbl="node1" presStyleIdx="0" presStyleCnt="5"/>
      <dgm:spPr/>
    </dgm:pt>
    <dgm:pt modelId="{A7AE9DB6-844B-4FDF-82E2-CD0A7D5250BD}" type="pres">
      <dgm:prSet presAssocID="{D728D351-14BF-49DB-A34A-AC6008934B99}" presName="dstNode" presStyleLbl="node1" presStyleIdx="0" presStyleCnt="5"/>
      <dgm:spPr/>
    </dgm:pt>
    <dgm:pt modelId="{3D3D6627-587E-4482-AD46-07B68A5CF51C}" type="pres">
      <dgm:prSet presAssocID="{B5BA3147-78A3-410D-80A9-6D2F1A3571A6}" presName="text_1" presStyleLbl="node1" presStyleIdx="0" presStyleCnt="5">
        <dgm:presLayoutVars>
          <dgm:bulletEnabled val="1"/>
        </dgm:presLayoutVars>
      </dgm:prSet>
      <dgm:spPr/>
    </dgm:pt>
    <dgm:pt modelId="{6D48D853-94A7-4DC8-BA95-288CC5AA0F06}" type="pres">
      <dgm:prSet presAssocID="{B5BA3147-78A3-410D-80A9-6D2F1A3571A6}" presName="accent_1" presStyleCnt="0"/>
      <dgm:spPr/>
    </dgm:pt>
    <dgm:pt modelId="{D95B0140-6EE7-4E6F-B2CF-141AB38499FB}" type="pres">
      <dgm:prSet presAssocID="{B5BA3147-78A3-410D-80A9-6D2F1A3571A6}" presName="accentRepeatNode" presStyleLbl="solidFgAcc1" presStyleIdx="0" presStyleCnt="5" custLinFactNeighborX="-9760" custLinFactNeighborY="-8450"/>
      <dgm:spPr>
        <a:blipFill rotWithShape="0">
          <a:blip xmlns:r="http://schemas.openxmlformats.org/officeDocument/2006/relationships" r:embed="rId1"/>
          <a:stretch>
            <a:fillRect/>
          </a:stretch>
        </a:blipFill>
      </dgm:spPr>
    </dgm:pt>
    <dgm:pt modelId="{8DAA53D1-8D33-4934-A055-EA41941C59DB}" type="pres">
      <dgm:prSet presAssocID="{B30B3A11-06B6-42B7-9BF0-CCDE83720985}" presName="text_2" presStyleLbl="node1" presStyleIdx="1" presStyleCnt="5">
        <dgm:presLayoutVars>
          <dgm:bulletEnabled val="1"/>
        </dgm:presLayoutVars>
      </dgm:prSet>
      <dgm:spPr/>
    </dgm:pt>
    <dgm:pt modelId="{BC51C42F-4AE5-46BB-A37C-DFA231AA548B}" type="pres">
      <dgm:prSet presAssocID="{B30B3A11-06B6-42B7-9BF0-CCDE83720985}" presName="accent_2" presStyleCnt="0"/>
      <dgm:spPr/>
    </dgm:pt>
    <dgm:pt modelId="{1E3EEDCF-BD18-43B2-9417-1018BD960A7B}" type="pres">
      <dgm:prSet presAssocID="{B30B3A11-06B6-42B7-9BF0-CCDE83720985}" presName="accentRepeatNode" presStyleLbl="solidFgAcc1" presStyleIdx="1" presStyleCnt="5"/>
      <dgm:spPr>
        <a:blipFill rotWithShape="0">
          <a:blip xmlns:r="http://schemas.openxmlformats.org/officeDocument/2006/relationships" r:embed="rId1"/>
          <a:stretch>
            <a:fillRect/>
          </a:stretch>
        </a:blipFill>
      </dgm:spPr>
    </dgm:pt>
    <dgm:pt modelId="{3B9F47E2-7DC9-4446-97FE-F75BA64EAE77}" type="pres">
      <dgm:prSet presAssocID="{77ACDBC4-C663-467D-A2AB-BFFB4CF995DC}" presName="text_3" presStyleLbl="node1" presStyleIdx="2" presStyleCnt="5">
        <dgm:presLayoutVars>
          <dgm:bulletEnabled val="1"/>
        </dgm:presLayoutVars>
      </dgm:prSet>
      <dgm:spPr/>
    </dgm:pt>
    <dgm:pt modelId="{ED6D9256-3DDE-41D9-9239-A34424C2BD26}" type="pres">
      <dgm:prSet presAssocID="{77ACDBC4-C663-467D-A2AB-BFFB4CF995DC}" presName="accent_3" presStyleCnt="0"/>
      <dgm:spPr/>
    </dgm:pt>
    <dgm:pt modelId="{5DA54A7C-5C22-4BA6-95B0-F11B8E15149F}" type="pres">
      <dgm:prSet presAssocID="{77ACDBC4-C663-467D-A2AB-BFFB4CF995DC}" presName="accentRepeatNode" presStyleLbl="solidFgAcc1" presStyleIdx="2" presStyleCnt="5"/>
      <dgm:spPr>
        <a:blipFill rotWithShape="0">
          <a:blip xmlns:r="http://schemas.openxmlformats.org/officeDocument/2006/relationships" r:embed="rId1"/>
          <a:stretch>
            <a:fillRect/>
          </a:stretch>
        </a:blipFill>
      </dgm:spPr>
    </dgm:pt>
    <dgm:pt modelId="{558A4B57-CD41-482A-9726-F2AF0B61C31F}" type="pres">
      <dgm:prSet presAssocID="{D5D1892E-6BFE-449F-9551-1118D8C6A235}" presName="text_4" presStyleLbl="node1" presStyleIdx="3" presStyleCnt="5">
        <dgm:presLayoutVars>
          <dgm:bulletEnabled val="1"/>
        </dgm:presLayoutVars>
      </dgm:prSet>
      <dgm:spPr/>
    </dgm:pt>
    <dgm:pt modelId="{0D5437DF-C36C-4D84-B8A9-6EE37BC28661}" type="pres">
      <dgm:prSet presAssocID="{D5D1892E-6BFE-449F-9551-1118D8C6A235}" presName="accent_4" presStyleCnt="0"/>
      <dgm:spPr/>
    </dgm:pt>
    <dgm:pt modelId="{176EE938-6D25-46E4-9343-705610F48E06}" type="pres">
      <dgm:prSet presAssocID="{D5D1892E-6BFE-449F-9551-1118D8C6A235}" presName="accentRepeatNode" presStyleLbl="solidFgAcc1" presStyleIdx="3" presStyleCnt="5"/>
      <dgm:spPr>
        <a:blipFill rotWithShape="0">
          <a:blip xmlns:r="http://schemas.openxmlformats.org/officeDocument/2006/relationships" r:embed="rId1"/>
          <a:stretch>
            <a:fillRect/>
          </a:stretch>
        </a:blipFill>
      </dgm:spPr>
    </dgm:pt>
    <dgm:pt modelId="{EDEC6C53-AF9E-4880-8436-B89D3D00550B}" type="pres">
      <dgm:prSet presAssocID="{BED147CB-31ED-4E86-B19F-E2F5A25184AF}" presName="text_5" presStyleLbl="node1" presStyleIdx="4" presStyleCnt="5">
        <dgm:presLayoutVars>
          <dgm:bulletEnabled val="1"/>
        </dgm:presLayoutVars>
      </dgm:prSet>
      <dgm:spPr/>
    </dgm:pt>
    <dgm:pt modelId="{8B0A16BE-3C6C-4402-8CF0-265D063C4F36}" type="pres">
      <dgm:prSet presAssocID="{BED147CB-31ED-4E86-B19F-E2F5A25184AF}" presName="accent_5" presStyleCnt="0"/>
      <dgm:spPr/>
    </dgm:pt>
    <dgm:pt modelId="{52328600-1532-4336-9AA2-F83C84D7D890}" type="pres">
      <dgm:prSet presAssocID="{BED147CB-31ED-4E86-B19F-E2F5A25184AF}" presName="accentRepeatNode" presStyleLbl="solidFgAcc1" presStyleIdx="4" presStyleCnt="5"/>
      <dgm:spPr>
        <a:blipFill rotWithShape="0">
          <a:blip xmlns:r="http://schemas.openxmlformats.org/officeDocument/2006/relationships" r:embed="rId1"/>
          <a:stretch>
            <a:fillRect/>
          </a:stretch>
        </a:blipFill>
      </dgm:spPr>
    </dgm:pt>
  </dgm:ptLst>
  <dgm:cxnLst>
    <dgm:cxn modelId="{C4FEE005-EC24-48FA-8BE2-6064A394BB5C}" type="presOf" srcId="{D728D351-14BF-49DB-A34A-AC6008934B99}" destId="{603FB486-957F-4EC6-8741-567051A06B23}" srcOrd="0" destOrd="0" presId="urn:microsoft.com/office/officeart/2008/layout/VerticalCurvedList"/>
    <dgm:cxn modelId="{7753811D-8241-46D4-8535-31B489F0848C}" type="presOf" srcId="{B5BA3147-78A3-410D-80A9-6D2F1A3571A6}" destId="{3D3D6627-587E-4482-AD46-07B68A5CF51C}" srcOrd="0" destOrd="0" presId="urn:microsoft.com/office/officeart/2008/layout/VerticalCurvedList"/>
    <dgm:cxn modelId="{BDDF6C2A-05D8-4792-A821-26E671541BE9}" srcId="{D728D351-14BF-49DB-A34A-AC6008934B99}" destId="{B5BA3147-78A3-410D-80A9-6D2F1A3571A6}" srcOrd="0" destOrd="0" parTransId="{D6674D90-0462-427E-BC0E-174481248327}" sibTransId="{5B88B0D8-6263-4903-A337-937269FD51C6}"/>
    <dgm:cxn modelId="{F1AA2236-60AB-41DE-B1BA-DFC52C8C3DE3}" srcId="{D728D351-14BF-49DB-A34A-AC6008934B99}" destId="{BED147CB-31ED-4E86-B19F-E2F5A25184AF}" srcOrd="4" destOrd="0" parTransId="{09F516EC-CCFF-4784-BAD8-AD625580AB6B}" sibTransId="{1BFB0482-DFE7-475F-914D-5C2C303507DE}"/>
    <dgm:cxn modelId="{B496BB38-BC0B-4130-AE11-36FD1D43A93B}" type="presOf" srcId="{B30B3A11-06B6-42B7-9BF0-CCDE83720985}" destId="{8DAA53D1-8D33-4934-A055-EA41941C59DB}" srcOrd="0" destOrd="0" presId="urn:microsoft.com/office/officeart/2008/layout/VerticalCurvedList"/>
    <dgm:cxn modelId="{DBF3B367-8E14-42F8-9DE8-16719F69F864}" srcId="{D728D351-14BF-49DB-A34A-AC6008934B99}" destId="{D5D1892E-6BFE-449F-9551-1118D8C6A235}" srcOrd="3" destOrd="0" parTransId="{C0A98693-E771-4B09-95D9-0B3D12D6A64A}" sibTransId="{E0C96965-C876-4A63-ACA4-78C506384121}"/>
    <dgm:cxn modelId="{5D2EC073-256E-4E42-AEDA-4C821AF22F76}" srcId="{D728D351-14BF-49DB-A34A-AC6008934B99}" destId="{77ACDBC4-C663-467D-A2AB-BFFB4CF995DC}" srcOrd="2" destOrd="0" parTransId="{8A043859-6023-48A6-9270-00D27B437E9E}" sibTransId="{9A6A0966-E115-4AF3-AD7D-F8C523FEB8BE}"/>
    <dgm:cxn modelId="{9C826259-431F-48E9-BA5D-A77B37D575D3}" type="presOf" srcId="{77ACDBC4-C663-467D-A2AB-BFFB4CF995DC}" destId="{3B9F47E2-7DC9-4446-97FE-F75BA64EAE77}" srcOrd="0" destOrd="0" presId="urn:microsoft.com/office/officeart/2008/layout/VerticalCurvedList"/>
    <dgm:cxn modelId="{8C0A9880-9A22-4E74-8DE4-2427EB7523F2}" type="presOf" srcId="{5B88B0D8-6263-4903-A337-937269FD51C6}" destId="{B627ADF0-383E-49AD-AF90-7B03489D1ED5}" srcOrd="0" destOrd="0" presId="urn:microsoft.com/office/officeart/2008/layout/VerticalCurvedList"/>
    <dgm:cxn modelId="{149F21A8-CB01-4DB0-AA96-C5436FBF963A}" type="presOf" srcId="{BED147CB-31ED-4E86-B19F-E2F5A25184AF}" destId="{EDEC6C53-AF9E-4880-8436-B89D3D00550B}" srcOrd="0" destOrd="0" presId="urn:microsoft.com/office/officeart/2008/layout/VerticalCurvedList"/>
    <dgm:cxn modelId="{0D3BA5AD-33BA-4566-AD1D-E06E8B54094C}" type="presOf" srcId="{D5D1892E-6BFE-449F-9551-1118D8C6A235}" destId="{558A4B57-CD41-482A-9726-F2AF0B61C31F}" srcOrd="0" destOrd="0" presId="urn:microsoft.com/office/officeart/2008/layout/VerticalCurvedList"/>
    <dgm:cxn modelId="{171BDEDE-7D05-45A9-BA3D-FF2D4D335441}" srcId="{D728D351-14BF-49DB-A34A-AC6008934B99}" destId="{B30B3A11-06B6-42B7-9BF0-CCDE83720985}" srcOrd="1" destOrd="0" parTransId="{0FD31689-5E14-415A-A8B1-8240872CBF5B}" sibTransId="{E3FF4C4F-8DD7-4145-9C83-B514EBC2EB50}"/>
    <dgm:cxn modelId="{5F9A7681-A701-4747-B3CB-218BCF453050}" type="presParOf" srcId="{603FB486-957F-4EC6-8741-567051A06B23}" destId="{F029F4BD-356D-4B10-8C4B-3CC751F2D369}" srcOrd="0" destOrd="0" presId="urn:microsoft.com/office/officeart/2008/layout/VerticalCurvedList"/>
    <dgm:cxn modelId="{189347F2-40A8-46A8-B7D3-D26CCBFA7B80}" type="presParOf" srcId="{F029F4BD-356D-4B10-8C4B-3CC751F2D369}" destId="{0E5C969F-3AD0-4FD1-ACE1-9385E22F826D}" srcOrd="0" destOrd="0" presId="urn:microsoft.com/office/officeart/2008/layout/VerticalCurvedList"/>
    <dgm:cxn modelId="{33ABC0E7-ADEE-4C9D-AF6F-DD3320C10B2F}" type="presParOf" srcId="{0E5C969F-3AD0-4FD1-ACE1-9385E22F826D}" destId="{7A984BE6-CFF0-461E-B606-5F0C6B23E135}" srcOrd="0" destOrd="0" presId="urn:microsoft.com/office/officeart/2008/layout/VerticalCurvedList"/>
    <dgm:cxn modelId="{3AC45D35-629D-430F-8D0F-6674A852C393}" type="presParOf" srcId="{0E5C969F-3AD0-4FD1-ACE1-9385E22F826D}" destId="{B627ADF0-383E-49AD-AF90-7B03489D1ED5}" srcOrd="1" destOrd="0" presId="urn:microsoft.com/office/officeart/2008/layout/VerticalCurvedList"/>
    <dgm:cxn modelId="{7C046964-63F6-4FE0-9E4C-5B76359C4FC2}" type="presParOf" srcId="{0E5C969F-3AD0-4FD1-ACE1-9385E22F826D}" destId="{9BA13120-87C1-4B8C-B158-CAD56D4BDCE1}" srcOrd="2" destOrd="0" presId="urn:microsoft.com/office/officeart/2008/layout/VerticalCurvedList"/>
    <dgm:cxn modelId="{EDEE44FF-8CBB-4474-B555-56E4E94933A7}" type="presParOf" srcId="{0E5C969F-3AD0-4FD1-ACE1-9385E22F826D}" destId="{A7AE9DB6-844B-4FDF-82E2-CD0A7D5250BD}" srcOrd="3" destOrd="0" presId="urn:microsoft.com/office/officeart/2008/layout/VerticalCurvedList"/>
    <dgm:cxn modelId="{988CDF58-1526-4AFE-A31D-0030E4A37C6E}" type="presParOf" srcId="{F029F4BD-356D-4B10-8C4B-3CC751F2D369}" destId="{3D3D6627-587E-4482-AD46-07B68A5CF51C}" srcOrd="1" destOrd="0" presId="urn:microsoft.com/office/officeart/2008/layout/VerticalCurvedList"/>
    <dgm:cxn modelId="{3C490A1E-25A0-459B-8328-3764D5B83BF2}" type="presParOf" srcId="{F029F4BD-356D-4B10-8C4B-3CC751F2D369}" destId="{6D48D853-94A7-4DC8-BA95-288CC5AA0F06}" srcOrd="2" destOrd="0" presId="urn:microsoft.com/office/officeart/2008/layout/VerticalCurvedList"/>
    <dgm:cxn modelId="{298329C2-744E-4507-9FC5-7269E4CBBB50}" type="presParOf" srcId="{6D48D853-94A7-4DC8-BA95-288CC5AA0F06}" destId="{D95B0140-6EE7-4E6F-B2CF-141AB38499FB}" srcOrd="0" destOrd="0" presId="urn:microsoft.com/office/officeart/2008/layout/VerticalCurvedList"/>
    <dgm:cxn modelId="{F6FF0065-F77B-4348-8E6A-94A401BD759B}" type="presParOf" srcId="{F029F4BD-356D-4B10-8C4B-3CC751F2D369}" destId="{8DAA53D1-8D33-4934-A055-EA41941C59DB}" srcOrd="3" destOrd="0" presId="urn:microsoft.com/office/officeart/2008/layout/VerticalCurvedList"/>
    <dgm:cxn modelId="{36E3F2D7-A7B8-4C76-90DE-7D23BF3C4C46}" type="presParOf" srcId="{F029F4BD-356D-4B10-8C4B-3CC751F2D369}" destId="{BC51C42F-4AE5-46BB-A37C-DFA231AA548B}" srcOrd="4" destOrd="0" presId="urn:microsoft.com/office/officeart/2008/layout/VerticalCurvedList"/>
    <dgm:cxn modelId="{770F88D9-8F82-4E28-9D0C-C0F7FB2F66FE}" type="presParOf" srcId="{BC51C42F-4AE5-46BB-A37C-DFA231AA548B}" destId="{1E3EEDCF-BD18-43B2-9417-1018BD960A7B}" srcOrd="0" destOrd="0" presId="urn:microsoft.com/office/officeart/2008/layout/VerticalCurvedList"/>
    <dgm:cxn modelId="{C6809B24-A616-4EF0-955A-CA019F3A0708}" type="presParOf" srcId="{F029F4BD-356D-4B10-8C4B-3CC751F2D369}" destId="{3B9F47E2-7DC9-4446-97FE-F75BA64EAE77}" srcOrd="5" destOrd="0" presId="urn:microsoft.com/office/officeart/2008/layout/VerticalCurvedList"/>
    <dgm:cxn modelId="{D422FCB9-47D5-4C8A-A943-2662E3E7605B}" type="presParOf" srcId="{F029F4BD-356D-4B10-8C4B-3CC751F2D369}" destId="{ED6D9256-3DDE-41D9-9239-A34424C2BD26}" srcOrd="6" destOrd="0" presId="urn:microsoft.com/office/officeart/2008/layout/VerticalCurvedList"/>
    <dgm:cxn modelId="{4DEEB5B7-B25B-48D1-BCB5-621FBF424458}" type="presParOf" srcId="{ED6D9256-3DDE-41D9-9239-A34424C2BD26}" destId="{5DA54A7C-5C22-4BA6-95B0-F11B8E15149F}" srcOrd="0" destOrd="0" presId="urn:microsoft.com/office/officeart/2008/layout/VerticalCurvedList"/>
    <dgm:cxn modelId="{FA6563E9-B455-4D71-8842-EDA69A0B4CBA}" type="presParOf" srcId="{F029F4BD-356D-4B10-8C4B-3CC751F2D369}" destId="{558A4B57-CD41-482A-9726-F2AF0B61C31F}" srcOrd="7" destOrd="0" presId="urn:microsoft.com/office/officeart/2008/layout/VerticalCurvedList"/>
    <dgm:cxn modelId="{54B78673-9A8C-4F3B-BBDE-BC7B01F50505}" type="presParOf" srcId="{F029F4BD-356D-4B10-8C4B-3CC751F2D369}" destId="{0D5437DF-C36C-4D84-B8A9-6EE37BC28661}" srcOrd="8" destOrd="0" presId="urn:microsoft.com/office/officeart/2008/layout/VerticalCurvedList"/>
    <dgm:cxn modelId="{463753C1-FF95-4C6D-8200-78EC18D5569A}" type="presParOf" srcId="{0D5437DF-C36C-4D84-B8A9-6EE37BC28661}" destId="{176EE938-6D25-46E4-9343-705610F48E06}" srcOrd="0" destOrd="0" presId="urn:microsoft.com/office/officeart/2008/layout/VerticalCurvedList"/>
    <dgm:cxn modelId="{5EA78240-EC35-4DC6-9B99-D64E9AD53B2E}" type="presParOf" srcId="{F029F4BD-356D-4B10-8C4B-3CC751F2D369}" destId="{EDEC6C53-AF9E-4880-8436-B89D3D00550B}" srcOrd="9" destOrd="0" presId="urn:microsoft.com/office/officeart/2008/layout/VerticalCurvedList"/>
    <dgm:cxn modelId="{DA7EE820-279C-4B7E-B325-C83C27A65B73}" type="presParOf" srcId="{F029F4BD-356D-4B10-8C4B-3CC751F2D369}" destId="{8B0A16BE-3C6C-4402-8CF0-265D063C4F36}" srcOrd="10" destOrd="0" presId="urn:microsoft.com/office/officeart/2008/layout/VerticalCurvedList"/>
    <dgm:cxn modelId="{B58A1324-C473-4603-BFB1-289F3D131BAB}" type="presParOf" srcId="{8B0A16BE-3C6C-4402-8CF0-265D063C4F36}" destId="{52328600-1532-4336-9AA2-F83C84D7D8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ABEC9-818B-45EF-A45E-003F7EEE0D72}">
      <dsp:nvSpPr>
        <dsp:cNvPr id="0" name=""/>
        <dsp:cNvSpPr/>
      </dsp:nvSpPr>
      <dsp:spPr>
        <a:xfrm>
          <a:off x="5602006" y="206415"/>
          <a:ext cx="3205880" cy="1887487"/>
        </a:xfrm>
        <a:prstGeom prst="rightArrow">
          <a:avLst>
            <a:gd name="adj1" fmla="val 75000"/>
            <a:gd name="adj2" fmla="val 50000"/>
          </a:avLst>
        </a:prstGeom>
        <a:solidFill>
          <a:srgbClr val="FFFF66">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0" marR="0" lvl="1" indent="0" algn="ctr" defTabSz="914400" rtl="0" eaLnBrk="1" fontAlgn="auto" latinLnBrk="0" hangingPunct="1">
            <a:lnSpc>
              <a:spcPct val="100000"/>
            </a:lnSpc>
            <a:spcBef>
              <a:spcPct val="0"/>
            </a:spcBef>
            <a:spcAft>
              <a:spcPts val="0"/>
            </a:spcAft>
            <a:buClrTx/>
            <a:buSzTx/>
            <a:buFontTx/>
            <a:buNone/>
            <a:tabLst/>
            <a:defRPr/>
          </a:pPr>
          <a:endParaRPr lang="en-US" sz="24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CÔNG TÁC SV</a:t>
          </a:r>
          <a:endParaRPr lang="en-US" sz="2400" b="1" kern="1200" dirty="0">
            <a:solidFill>
              <a:schemeClr val="tx1">
                <a:lumMod val="95000"/>
                <a:lumOff val="5000"/>
              </a:schemeClr>
            </a:solidFill>
            <a:latin typeface="Times New Roman" pitchFamily="18" charset="0"/>
            <a:cs typeface="Times New Roman" pitchFamily="18" charset="0"/>
          </a:endParaRPr>
        </a:p>
        <a:p>
          <a:pPr marL="0" marR="0" lvl="1" indent="0" algn="ctr" defTabSz="914400" rtl="0" eaLnBrk="1" fontAlgn="auto" latinLnBrk="0" hangingPunct="1">
            <a:lnSpc>
              <a:spcPct val="100000"/>
            </a:lnSpc>
            <a:spcBef>
              <a:spcPct val="0"/>
            </a:spcBef>
            <a:spcAft>
              <a:spcPts val="0"/>
            </a:spcAft>
            <a:buClrTx/>
            <a:buSzTx/>
            <a:buFontTx/>
            <a:buNone/>
            <a:tabLst/>
            <a:defRPr/>
          </a:pPr>
          <a:endParaRPr lang="en-US" sz="2400" b="1" kern="1200" dirty="0">
            <a:solidFill>
              <a:schemeClr val="tx1">
                <a:lumMod val="95000"/>
                <a:lumOff val="5000"/>
              </a:schemeClr>
            </a:solidFill>
            <a:latin typeface="Times New Roman" pitchFamily="18" charset="0"/>
            <a:cs typeface="Times New Roman" pitchFamily="18" charset="0"/>
          </a:endParaRPr>
        </a:p>
      </dsp:txBody>
      <dsp:txXfrm>
        <a:off x="5602006" y="442351"/>
        <a:ext cx="2498072" cy="1415615"/>
      </dsp:txXfrm>
    </dsp:sp>
    <dsp:sp modelId="{FCFA234D-C627-4756-AEF7-8FAA6A6DD94B}">
      <dsp:nvSpPr>
        <dsp:cNvPr id="0" name=""/>
        <dsp:cNvSpPr/>
      </dsp:nvSpPr>
      <dsp:spPr>
        <a:xfrm>
          <a:off x="113489" y="206415"/>
          <a:ext cx="5375036" cy="1887487"/>
        </a:xfrm>
        <a:prstGeom prst="round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0" kern="1200" dirty="0" err="1">
              <a:solidFill>
                <a:schemeClr val="tx1">
                  <a:lumMod val="95000"/>
                  <a:lumOff val="5000"/>
                </a:schemeClr>
              </a:solidFill>
              <a:latin typeface="Times New Roman" pitchFamily="18" charset="0"/>
              <a:cs typeface="Times New Roman" pitchFamily="18" charset="0"/>
            </a:rPr>
            <a:t>Các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vấn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đề</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liên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quan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đến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công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tác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sinh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viên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bổng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chế</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độ</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chính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sách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hoạt</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động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phong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trào</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và</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rèn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luyện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hoạt</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động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Đoàn</a:t>
          </a:r>
          <a:r>
            <a:rPr lang="en-US" sz="2400" b="0" kern="1200" dirty="0">
              <a:solidFill>
                <a:schemeClr val="tx1">
                  <a:lumMod val="95000"/>
                  <a:lumOff val="5000"/>
                </a:schemeClr>
              </a:solidFill>
              <a:latin typeface="Times New Roman" pitchFamily="18" charset="0"/>
              <a:cs typeface="Times New Roman" pitchFamily="18" charset="0"/>
            </a:rPr>
            <a:t> Thanh </a:t>
          </a:r>
          <a:r>
            <a:rPr lang="en-US" sz="2400" b="0" kern="1200" dirty="0" err="1">
              <a:solidFill>
                <a:schemeClr val="tx1">
                  <a:lumMod val="95000"/>
                  <a:lumOff val="5000"/>
                </a:schemeClr>
              </a:solidFill>
              <a:latin typeface="Times New Roman" pitchFamily="18" charset="0"/>
              <a:cs typeface="Times New Roman" pitchFamily="18" charset="0"/>
            </a:rPr>
            <a:t>niên</a:t>
          </a:r>
          <a:r>
            <a:rPr lang="en-US" sz="2400" b="0" kern="1200" dirty="0">
              <a:solidFill>
                <a:schemeClr val="tx1">
                  <a:lumMod val="95000"/>
                  <a:lumOff val="5000"/>
                </a:schemeClr>
              </a:solidFill>
              <a:latin typeface="Times New Roman" pitchFamily="18" charset="0"/>
              <a:cs typeface="Times New Roman" pitchFamily="18" charset="0"/>
            </a:rPr>
            <a:t> – </a:t>
          </a:r>
          <a:r>
            <a:rPr lang="en-US" sz="2400" b="0" kern="1200" dirty="0" err="1">
              <a:solidFill>
                <a:schemeClr val="tx1">
                  <a:lumMod val="95000"/>
                  <a:lumOff val="5000"/>
                </a:schemeClr>
              </a:solidFill>
              <a:latin typeface="Times New Roman" pitchFamily="18" charset="0"/>
              <a:cs typeface="Times New Roman" pitchFamily="18" charset="0"/>
            </a:rPr>
            <a:t>Hội</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Sinh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viên</a:t>
          </a:r>
          <a:r>
            <a:rPr lang="en-US" sz="2400" b="0" kern="1200" dirty="0">
              <a:solidFill>
                <a:schemeClr val="tx1">
                  <a:lumMod val="95000"/>
                  <a:lumOff val="5000"/>
                </a:schemeClr>
              </a:solidFill>
              <a:latin typeface="Times New Roman" pitchFamily="18" charset="0"/>
              <a:cs typeface="Times New Roman" pitchFamily="18" charset="0"/>
            </a:rPr>
            <a:t>,…</a:t>
          </a:r>
          <a:endParaRPr lang="en-US" sz="2400" kern="1200" dirty="0">
            <a:solidFill>
              <a:schemeClr val="tx1">
                <a:lumMod val="95000"/>
                <a:lumOff val="5000"/>
              </a:schemeClr>
            </a:solidFill>
            <a:latin typeface="Times New Roman" pitchFamily="18" charset="0"/>
            <a:cs typeface="Times New Roman" pitchFamily="18" charset="0"/>
          </a:endParaRPr>
        </a:p>
      </dsp:txBody>
      <dsp:txXfrm>
        <a:off x="205629" y="298555"/>
        <a:ext cx="5190756" cy="1703207"/>
      </dsp:txXfrm>
    </dsp:sp>
    <dsp:sp modelId="{ADB712BA-C70B-466A-AE02-0C8043E0F76E}">
      <dsp:nvSpPr>
        <dsp:cNvPr id="0" name=""/>
        <dsp:cNvSpPr/>
      </dsp:nvSpPr>
      <dsp:spPr>
        <a:xfrm>
          <a:off x="5668383" y="2208266"/>
          <a:ext cx="3139504" cy="1887487"/>
        </a:xfrm>
        <a:prstGeom prst="rightArrow">
          <a:avLst>
            <a:gd name="adj1" fmla="val 75000"/>
            <a:gd name="adj2" fmla="val 50000"/>
          </a:avLst>
        </a:prstGeom>
        <a:solidFill>
          <a:srgbClr val="CCFFF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endParaRPr lang="en-US" sz="24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1" indent="0" algn="ctr" defTabSz="914400" eaLnBrk="1" fontAlgn="auto" latinLnBrk="0" hangingPunct="1">
            <a:lnSpc>
              <a:spcPct val="100000"/>
            </a:lnSpc>
            <a:spcBef>
              <a:spcPct val="0"/>
            </a:spcBef>
            <a:spcAft>
              <a:spcPts val="0"/>
            </a:spcAft>
            <a:buClrTx/>
            <a:buSzTx/>
            <a:buFontTx/>
            <a:buNone/>
            <a:tabLst/>
            <a:defRPr/>
          </a:pPr>
          <a:r>
            <a:rPr kumimoji="0" lang="en-US" sz="2400" b="1" i="0" u="none" strike="noStrike" kern="1200"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ĐÀO TẠO</a:t>
          </a:r>
          <a:endParaRPr lang="en-US" sz="2400" b="1" kern="1200" dirty="0">
            <a:solidFill>
              <a:schemeClr val="tx1">
                <a:lumMod val="95000"/>
                <a:lumOff val="5000"/>
              </a:schemeClr>
            </a:solidFill>
            <a:latin typeface="Times New Roman" pitchFamily="18" charset="0"/>
            <a:cs typeface="Times New Roman" pitchFamily="18" charset="0"/>
          </a:endParaRPr>
        </a:p>
        <a:p>
          <a:pPr marL="0" marR="0" lvl="1" indent="0" algn="ctr" defTabSz="914400" eaLnBrk="1" fontAlgn="auto" latinLnBrk="0" hangingPunct="1">
            <a:lnSpc>
              <a:spcPct val="100000"/>
            </a:lnSpc>
            <a:spcBef>
              <a:spcPct val="0"/>
            </a:spcBef>
            <a:spcAft>
              <a:spcPts val="0"/>
            </a:spcAft>
            <a:buClrTx/>
            <a:buSzTx/>
            <a:buFontTx/>
            <a:buNone/>
            <a:tabLst/>
            <a:defRPr/>
          </a:pPr>
          <a:endParaRPr lang="en-US" sz="2400" b="1" kern="1200" dirty="0">
            <a:solidFill>
              <a:schemeClr val="tx1">
                <a:lumMod val="95000"/>
                <a:lumOff val="5000"/>
              </a:schemeClr>
            </a:solidFill>
            <a:latin typeface="Times New Roman" pitchFamily="18" charset="0"/>
            <a:cs typeface="Times New Roman" pitchFamily="18" charset="0"/>
          </a:endParaRPr>
        </a:p>
      </dsp:txBody>
      <dsp:txXfrm>
        <a:off x="5668383" y="2444202"/>
        <a:ext cx="2431696" cy="1415615"/>
      </dsp:txXfrm>
    </dsp:sp>
    <dsp:sp modelId="{BB2E03D7-A44C-4A28-8446-CDCA17702D6F}">
      <dsp:nvSpPr>
        <dsp:cNvPr id="0" name=""/>
        <dsp:cNvSpPr/>
      </dsp:nvSpPr>
      <dsp:spPr>
        <a:xfrm>
          <a:off x="146677" y="2208266"/>
          <a:ext cx="5375036" cy="1887487"/>
        </a:xfrm>
        <a:prstGeom prst="roundRect">
          <a:avLst/>
        </a:prstGeom>
        <a:solidFill>
          <a:srgbClr val="66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0" kern="1200" dirty="0" err="1">
              <a:solidFill>
                <a:schemeClr val="tx1">
                  <a:lumMod val="95000"/>
                  <a:lumOff val="5000"/>
                </a:schemeClr>
              </a:solidFill>
              <a:latin typeface="Times New Roman" pitchFamily="18" charset="0"/>
              <a:cs typeface="Times New Roman" pitchFamily="18" charset="0"/>
            </a:rPr>
            <a:t>Các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vấn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đề</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liên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quan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đến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chương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trình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đào</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tạo</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đăng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ký</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phần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thời</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khóa</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biểu</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môn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ngưng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nhận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bằng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tốt</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nghiệp</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đại</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endParaRPr lang="en-US" sz="2400" kern="1200" dirty="0">
            <a:solidFill>
              <a:schemeClr val="tx1">
                <a:lumMod val="95000"/>
                <a:lumOff val="5000"/>
              </a:schemeClr>
            </a:solidFill>
            <a:latin typeface="Times New Roman" pitchFamily="18" charset="0"/>
            <a:cs typeface="Times New Roman" pitchFamily="18" charset="0"/>
          </a:endParaRPr>
        </a:p>
        <a:p>
          <a:pPr lvl="0" algn="ctr" defTabSz="1111250" rtl="0">
            <a:lnSpc>
              <a:spcPct val="90000"/>
            </a:lnSpc>
            <a:spcBef>
              <a:spcPct val="0"/>
            </a:spcBef>
            <a:spcAft>
              <a:spcPct val="35000"/>
            </a:spcAft>
            <a:buNone/>
          </a:pPr>
          <a:endParaRPr lang="en-US" sz="2400" kern="1200" dirty="0">
            <a:solidFill>
              <a:schemeClr val="tx1">
                <a:lumMod val="95000"/>
                <a:lumOff val="5000"/>
              </a:schemeClr>
            </a:solidFill>
            <a:latin typeface="Times New Roman" pitchFamily="18" charset="0"/>
            <a:cs typeface="Times New Roman" pitchFamily="18" charset="0"/>
          </a:endParaRPr>
        </a:p>
      </dsp:txBody>
      <dsp:txXfrm>
        <a:off x="238817" y="2300406"/>
        <a:ext cx="5190756" cy="1703207"/>
      </dsp:txXfrm>
    </dsp:sp>
    <dsp:sp modelId="{BFBB59CC-3278-44FC-AC2B-F52EC7434168}">
      <dsp:nvSpPr>
        <dsp:cNvPr id="0" name=""/>
        <dsp:cNvSpPr/>
      </dsp:nvSpPr>
      <dsp:spPr>
        <a:xfrm>
          <a:off x="5668391" y="4152473"/>
          <a:ext cx="3139504" cy="1887487"/>
        </a:xfrm>
        <a:prstGeom prst="rightArrow">
          <a:avLst>
            <a:gd name="adj1" fmla="val 75000"/>
            <a:gd name="adj2" fmla="val 50000"/>
          </a:avLst>
        </a:prstGeom>
        <a:solidFill>
          <a:srgbClr val="FF9933">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285750" lvl="1" indent="0" algn="ctr" defTabSz="1555750" rtl="0">
            <a:lnSpc>
              <a:spcPct val="90000"/>
            </a:lnSpc>
            <a:spcBef>
              <a:spcPct val="0"/>
            </a:spcBef>
            <a:spcAft>
              <a:spcPct val="15000"/>
            </a:spcAft>
            <a:buNone/>
          </a:pPr>
          <a:endParaRPr lang="en-US" sz="10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1"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normalizeH="0" baseline="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baseline="0" dirty="0" err="1">
              <a:ln>
                <a:noFill/>
              </a:ln>
              <a:solidFill>
                <a:schemeClr val="tx1">
                  <a:lumMod val="95000"/>
                  <a:lumOff val="5000"/>
                </a:schemeClr>
              </a:solidFill>
              <a:effectLst/>
              <a:latin typeface="Times New Roman" pitchFamily="18" charset="0"/>
              <a:cs typeface="Times New Roman" pitchFamily="18" charset="0"/>
            </a:rPr>
            <a:t>Liên</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hệ</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a:t>
          </a:r>
          <a:r>
            <a:rPr kumimoji="0" lang="en-US" sz="2400" b="1" i="0" u="none" strike="noStrike" kern="1200" cap="none" normalizeH="0" dirty="0" err="1">
              <a:ln>
                <a:noFill/>
              </a:ln>
              <a:solidFill>
                <a:schemeClr val="tx1">
                  <a:lumMod val="95000"/>
                  <a:lumOff val="5000"/>
                </a:schemeClr>
              </a:solidFill>
              <a:effectLst/>
              <a:latin typeface="Times New Roman" pitchFamily="18" charset="0"/>
              <a:cs typeface="Times New Roman" pitchFamily="18" charset="0"/>
            </a:rPr>
            <a:t>Phòng</a:t>
          </a:r>
          <a:r>
            <a:rPr kumimoji="0" lang="en-US" sz="2400" b="1" i="0" u="none" strike="noStrike" kern="1200" cap="none" normalizeH="0" dirty="0">
              <a:ln>
                <a:noFill/>
              </a:ln>
              <a:solidFill>
                <a:schemeClr val="tx1">
                  <a:lumMod val="95000"/>
                  <a:lumOff val="5000"/>
                </a:schemeClr>
              </a:solidFill>
              <a:effectLst/>
              <a:latin typeface="Times New Roman" pitchFamily="18" charset="0"/>
              <a:cs typeface="Times New Roman" pitchFamily="18" charset="0"/>
            </a:rPr>
            <a:t> KHẢO THÍ &amp; ĐBCL</a:t>
          </a:r>
          <a:endParaRPr lang="en-US" sz="2400" b="1" kern="1200" dirty="0">
            <a:solidFill>
              <a:schemeClr val="tx1">
                <a:lumMod val="95000"/>
                <a:lumOff val="5000"/>
              </a:schemeClr>
            </a:solidFill>
            <a:latin typeface="Times New Roman" pitchFamily="18" charset="0"/>
            <a:cs typeface="Times New Roman" pitchFamily="18" charset="0"/>
          </a:endParaRPr>
        </a:p>
        <a:p>
          <a:pPr marL="285750" lvl="1" indent="0" algn="ctr" defTabSz="1555750" rtl="0">
            <a:lnSpc>
              <a:spcPct val="90000"/>
            </a:lnSpc>
            <a:spcBef>
              <a:spcPct val="0"/>
            </a:spcBef>
            <a:spcAft>
              <a:spcPct val="15000"/>
            </a:spcAft>
            <a:buNone/>
          </a:pPr>
          <a:endParaRPr lang="en-US" sz="2400" b="1" kern="1200" dirty="0">
            <a:solidFill>
              <a:schemeClr val="tx1">
                <a:lumMod val="95000"/>
                <a:lumOff val="5000"/>
              </a:schemeClr>
            </a:solidFill>
            <a:latin typeface="Times New Roman" pitchFamily="18" charset="0"/>
            <a:cs typeface="Times New Roman" pitchFamily="18" charset="0"/>
          </a:endParaRPr>
        </a:p>
      </dsp:txBody>
      <dsp:txXfrm>
        <a:off x="5668391" y="4388409"/>
        <a:ext cx="2431696" cy="1415615"/>
      </dsp:txXfrm>
    </dsp:sp>
    <dsp:sp modelId="{06943383-BCF0-440B-8596-77A2C90BB6E9}">
      <dsp:nvSpPr>
        <dsp:cNvPr id="0" name=""/>
        <dsp:cNvSpPr/>
      </dsp:nvSpPr>
      <dsp:spPr>
        <a:xfrm>
          <a:off x="146677" y="4152473"/>
          <a:ext cx="5375036" cy="1887487"/>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0" kern="1200" dirty="0" err="1">
              <a:solidFill>
                <a:schemeClr val="tx1">
                  <a:lumMod val="95000"/>
                  <a:lumOff val="5000"/>
                </a:schemeClr>
              </a:solidFill>
              <a:latin typeface="Times New Roman" pitchFamily="18" charset="0"/>
              <a:cs typeface="Times New Roman" pitchFamily="18" charset="0"/>
            </a:rPr>
            <a:t>Các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vấn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đề</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liên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quan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đến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thi</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kiểm</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tra</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đánh</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giá</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kết</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quả</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học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tập</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xin</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bảng</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điểm</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có</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mộc</a:t>
          </a:r>
          <a:r>
            <a:rPr lang="en-US" sz="2400" b="0" kern="1200" dirty="0">
              <a:solidFill>
                <a:schemeClr val="tx1">
                  <a:lumMod val="95000"/>
                  <a:lumOff val="5000"/>
                </a:schemeClr>
              </a:solidFill>
              <a:latin typeface="Times New Roman" pitchFamily="18" charset="0"/>
              <a:cs typeface="Times New Roman" pitchFamily="18" charset="0"/>
            </a:rPr>
            <a:t> </a:t>
          </a:r>
          <a:r>
            <a:rPr lang="en-US" sz="2400" b="0" kern="1200" dirty="0" err="1">
              <a:solidFill>
                <a:schemeClr val="tx1">
                  <a:lumMod val="95000"/>
                  <a:lumOff val="5000"/>
                </a:schemeClr>
              </a:solidFill>
              <a:latin typeface="Times New Roman" pitchFamily="18" charset="0"/>
              <a:cs typeface="Times New Roman" pitchFamily="18" charset="0"/>
            </a:rPr>
            <a:t>đỏ</a:t>
          </a:r>
          <a:r>
            <a:rPr lang="en-US" sz="2400" b="0" kern="1200" dirty="0">
              <a:solidFill>
                <a:schemeClr val="tx1">
                  <a:lumMod val="95000"/>
                  <a:lumOff val="5000"/>
                </a:schemeClr>
              </a:solidFill>
              <a:latin typeface="Times New Roman" pitchFamily="18" charset="0"/>
              <a:cs typeface="Times New Roman" pitchFamily="18" charset="0"/>
            </a:rPr>
            <a:t>),…</a:t>
          </a:r>
          <a:endParaRPr lang="en-US" sz="2400" kern="1200" dirty="0">
            <a:solidFill>
              <a:schemeClr val="tx1">
                <a:lumMod val="95000"/>
                <a:lumOff val="5000"/>
              </a:schemeClr>
            </a:solidFill>
            <a:latin typeface="Times New Roman" pitchFamily="18" charset="0"/>
            <a:cs typeface="Times New Roman" pitchFamily="18" charset="0"/>
          </a:endParaRPr>
        </a:p>
        <a:p>
          <a:pPr lvl="0" algn="ctr" defTabSz="1111250" rtl="0">
            <a:lnSpc>
              <a:spcPct val="90000"/>
            </a:lnSpc>
            <a:spcBef>
              <a:spcPct val="0"/>
            </a:spcBef>
            <a:spcAft>
              <a:spcPct val="35000"/>
            </a:spcAft>
            <a:buNone/>
          </a:pPr>
          <a:endParaRPr lang="en-US" sz="2200" kern="1200" dirty="0">
            <a:solidFill>
              <a:schemeClr val="tx1">
                <a:lumMod val="95000"/>
                <a:lumOff val="5000"/>
              </a:schemeClr>
            </a:solidFill>
            <a:latin typeface="Times New Roman" pitchFamily="18" charset="0"/>
            <a:cs typeface="Times New Roman" pitchFamily="18" charset="0"/>
          </a:endParaRPr>
        </a:p>
      </dsp:txBody>
      <dsp:txXfrm>
        <a:off x="238817" y="4244613"/>
        <a:ext cx="5190756" cy="1703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E69B0-8516-4AA4-B48E-B286A71B12A3}">
      <dsp:nvSpPr>
        <dsp:cNvPr id="0" name=""/>
        <dsp:cNvSpPr/>
      </dsp:nvSpPr>
      <dsp:spPr>
        <a:xfrm>
          <a:off x="1397500" y="2721875"/>
          <a:ext cx="1623959" cy="1394217"/>
        </a:xfrm>
        <a:prstGeom prst="hexagon">
          <a:avLst>
            <a:gd name="adj" fmla="val 25000"/>
            <a:gd name="vf" fmla="val 115470"/>
          </a:avLst>
        </a:prstGeom>
        <a:solidFill>
          <a:srgbClr val="99FF99"/>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Times New Roman" panose="02020603050405020304" pitchFamily="18" charset="0"/>
              <a:cs typeface="Times New Roman" panose="02020603050405020304" pitchFamily="18" charset="0"/>
            </a:rPr>
            <a:t>Kết nối doanh nghiệp – sinh viên</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1649015" y="2937808"/>
        <a:ext cx="1120929" cy="962351"/>
      </dsp:txXfrm>
    </dsp:sp>
    <dsp:sp modelId="{0B0E5A94-7714-4E8A-B9D9-0AD76E252CA3}">
      <dsp:nvSpPr>
        <dsp:cNvPr id="0" name=""/>
        <dsp:cNvSpPr/>
      </dsp:nvSpPr>
      <dsp:spPr>
        <a:xfrm>
          <a:off x="1436248" y="3345321"/>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3C1E34-C5A3-4744-B649-3CBEBB79AB60}">
      <dsp:nvSpPr>
        <dsp:cNvPr id="0" name=""/>
        <dsp:cNvSpPr/>
      </dsp:nvSpPr>
      <dsp:spPr>
        <a:xfrm>
          <a:off x="0" y="1951103"/>
          <a:ext cx="1623959" cy="139421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FC8BFC-6688-4C30-8D93-3124170B5BFD}">
      <dsp:nvSpPr>
        <dsp:cNvPr id="0" name=""/>
        <dsp:cNvSpPr/>
      </dsp:nvSpPr>
      <dsp:spPr>
        <a:xfrm>
          <a:off x="1112489" y="3160142"/>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1103764"/>
              <a:satOff val="4423"/>
              <a:lumOff val="959"/>
              <a:alphaOff val="0"/>
            </a:schemeClr>
          </a:solidFill>
          <a:prstDash val="solid"/>
        </a:ln>
        <a:effectLst/>
      </dsp:spPr>
      <dsp:style>
        <a:lnRef idx="2">
          <a:scrgbClr r="0" g="0" b="0"/>
        </a:lnRef>
        <a:fillRef idx="1">
          <a:scrgbClr r="0" g="0" b="0"/>
        </a:fillRef>
        <a:effectRef idx="0">
          <a:scrgbClr r="0" g="0" b="0"/>
        </a:effectRef>
        <a:fontRef idx="minor"/>
      </dsp:style>
    </dsp:sp>
    <dsp:sp modelId="{C1A0E80A-6E36-4B6F-B661-4B4FEF8D6B0F}">
      <dsp:nvSpPr>
        <dsp:cNvPr id="0" name=""/>
        <dsp:cNvSpPr/>
      </dsp:nvSpPr>
      <dsp:spPr>
        <a:xfrm>
          <a:off x="2795000" y="1946650"/>
          <a:ext cx="1623959" cy="1394217"/>
        </a:xfrm>
        <a:prstGeom prst="hexagon">
          <a:avLst>
            <a:gd name="adj" fmla="val 25000"/>
            <a:gd name="vf" fmla="val 115470"/>
          </a:avLst>
        </a:prstGeom>
        <a:solidFill>
          <a:srgbClr val="FF7C80"/>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Times New Roman" panose="02020603050405020304" pitchFamily="18" charset="0"/>
              <a:cs typeface="Times New Roman" panose="02020603050405020304" pitchFamily="18" charset="0"/>
            </a:rPr>
            <a:t>Việc làm – Thực tập</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3046515" y="2162583"/>
        <a:ext cx="1120929" cy="962351"/>
      </dsp:txXfrm>
    </dsp:sp>
    <dsp:sp modelId="{0B963711-4760-4E0A-91BD-58E4F7FF9AFF}">
      <dsp:nvSpPr>
        <dsp:cNvPr id="0" name=""/>
        <dsp:cNvSpPr/>
      </dsp:nvSpPr>
      <dsp:spPr>
        <a:xfrm>
          <a:off x="3912656" y="3152720"/>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2207528"/>
              <a:satOff val="8847"/>
              <a:lumOff val="1917"/>
              <a:alphaOff val="0"/>
            </a:schemeClr>
          </a:solidFill>
          <a:prstDash val="solid"/>
        </a:ln>
        <a:effectLst/>
      </dsp:spPr>
      <dsp:style>
        <a:lnRef idx="2">
          <a:scrgbClr r="0" g="0" b="0"/>
        </a:lnRef>
        <a:fillRef idx="1">
          <a:scrgbClr r="0" g="0" b="0"/>
        </a:fillRef>
        <a:effectRef idx="0">
          <a:scrgbClr r="0" g="0" b="0"/>
        </a:effectRef>
        <a:fontRef idx="minor"/>
      </dsp:style>
    </dsp:sp>
    <dsp:sp modelId="{9A57D36F-8F39-4FFE-BB81-A0B64C12DD25}">
      <dsp:nvSpPr>
        <dsp:cNvPr id="0" name=""/>
        <dsp:cNvSpPr/>
      </dsp:nvSpPr>
      <dsp:spPr>
        <a:xfrm>
          <a:off x="4191640" y="2718906"/>
          <a:ext cx="1623959" cy="139421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69C7E9CC-25A8-467F-A6B8-05638A0CCFCA}">
      <dsp:nvSpPr>
        <dsp:cNvPr id="0" name=""/>
        <dsp:cNvSpPr/>
      </dsp:nvSpPr>
      <dsp:spPr>
        <a:xfrm>
          <a:off x="4231248" y="3339383"/>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8924D089-2DCA-494B-A4B3-146BD7896E89}">
      <dsp:nvSpPr>
        <dsp:cNvPr id="0" name=""/>
        <dsp:cNvSpPr/>
      </dsp:nvSpPr>
      <dsp:spPr>
        <a:xfrm>
          <a:off x="1397500" y="1180332"/>
          <a:ext cx="1623959" cy="1394217"/>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649015" y="1396265"/>
        <a:ext cx="1120929" cy="962351"/>
      </dsp:txXfrm>
    </dsp:sp>
    <dsp:sp modelId="{0EB615C6-81F3-4C1F-9614-013986B15E7B}">
      <dsp:nvSpPr>
        <dsp:cNvPr id="0" name=""/>
        <dsp:cNvSpPr/>
      </dsp:nvSpPr>
      <dsp:spPr>
        <a:xfrm>
          <a:off x="2509989" y="1206680"/>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4415056"/>
              <a:satOff val="17694"/>
              <a:lumOff val="3835"/>
              <a:alphaOff val="0"/>
            </a:schemeClr>
          </a:solidFill>
          <a:prstDash val="solid"/>
        </a:ln>
        <a:effectLst/>
      </dsp:spPr>
      <dsp:style>
        <a:lnRef idx="2">
          <a:scrgbClr r="0" g="0" b="0"/>
        </a:lnRef>
        <a:fillRef idx="1">
          <a:scrgbClr r="0" g="0" b="0"/>
        </a:fillRef>
        <a:effectRef idx="0">
          <a:scrgbClr r="0" g="0" b="0"/>
        </a:effectRef>
        <a:fontRef idx="minor"/>
      </dsp:style>
    </dsp:sp>
    <dsp:sp modelId="{FB89988A-14DD-4094-A70C-FF09B2D5A304}">
      <dsp:nvSpPr>
        <dsp:cNvPr id="0" name=""/>
        <dsp:cNvSpPr/>
      </dsp:nvSpPr>
      <dsp:spPr>
        <a:xfrm>
          <a:off x="2795000" y="405107"/>
          <a:ext cx="1623959" cy="1394217"/>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49F01F60-B617-47A5-A039-FE68B3CFEB2F}">
      <dsp:nvSpPr>
        <dsp:cNvPr id="0" name=""/>
        <dsp:cNvSpPr/>
      </dsp:nvSpPr>
      <dsp:spPr>
        <a:xfrm>
          <a:off x="2840636" y="1022986"/>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5518820"/>
              <a:satOff val="22117"/>
              <a:lumOff val="4793"/>
              <a:alphaOff val="0"/>
            </a:schemeClr>
          </a:solidFill>
          <a:prstDash val="solid"/>
        </a:ln>
        <a:effectLst/>
      </dsp:spPr>
      <dsp:style>
        <a:lnRef idx="2">
          <a:scrgbClr r="0" g="0" b="0"/>
        </a:lnRef>
        <a:fillRef idx="1">
          <a:scrgbClr r="0" g="0" b="0"/>
        </a:fillRef>
        <a:effectRef idx="0">
          <a:scrgbClr r="0" g="0" b="0"/>
        </a:effectRef>
        <a:fontRef idx="minor"/>
      </dsp:style>
    </dsp:sp>
    <dsp:sp modelId="{E2DB8676-9E75-4C80-BA5A-31D8213DA960}">
      <dsp:nvSpPr>
        <dsp:cNvPr id="0" name=""/>
        <dsp:cNvSpPr/>
      </dsp:nvSpPr>
      <dsp:spPr>
        <a:xfrm>
          <a:off x="4191640" y="1177363"/>
          <a:ext cx="1623959" cy="1394217"/>
        </a:xfrm>
        <a:prstGeom prst="hexagon">
          <a:avLst>
            <a:gd name="adj" fmla="val 25000"/>
            <a:gd name="vf" fmla="val 115470"/>
          </a:avLst>
        </a:prstGeom>
        <a:solidFill>
          <a:srgbClr val="FFFF00"/>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Times New Roman" panose="02020603050405020304" pitchFamily="18" charset="0"/>
              <a:cs typeface="Times New Roman" panose="02020603050405020304" pitchFamily="18" charset="0"/>
            </a:rPr>
            <a:t>Kỹ năng mềm</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4443155" y="1393296"/>
        <a:ext cx="1120929" cy="962351"/>
      </dsp:txXfrm>
    </dsp:sp>
    <dsp:sp modelId="{61510468-A85C-4D7A-A236-2E962859DA1C}">
      <dsp:nvSpPr>
        <dsp:cNvPr id="0" name=""/>
        <dsp:cNvSpPr/>
      </dsp:nvSpPr>
      <dsp:spPr>
        <a:xfrm>
          <a:off x="5596890" y="1795242"/>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27A96BFE-1A00-42B7-A3A3-8696E1CF6F9E}">
      <dsp:nvSpPr>
        <dsp:cNvPr id="0" name=""/>
        <dsp:cNvSpPr/>
      </dsp:nvSpPr>
      <dsp:spPr>
        <a:xfrm>
          <a:off x="5589140" y="1961123"/>
          <a:ext cx="1623959" cy="139421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3000" r="-13000"/>
          </a:stretch>
        </a:blip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EC25B866-B725-4F61-921A-9EE3BE039006}">
      <dsp:nvSpPr>
        <dsp:cNvPr id="0" name=""/>
        <dsp:cNvSpPr/>
      </dsp:nvSpPr>
      <dsp:spPr>
        <a:xfrm>
          <a:off x="5906010" y="1986358"/>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7726349"/>
              <a:satOff val="30964"/>
              <a:lumOff val="6711"/>
              <a:alphaOff val="0"/>
            </a:schemeClr>
          </a:solidFill>
          <a:prstDash val="solid"/>
        </a:ln>
        <a:effectLst/>
      </dsp:spPr>
      <dsp:style>
        <a:lnRef idx="2">
          <a:scrgbClr r="0" g="0" b="0"/>
        </a:lnRef>
        <a:fillRef idx="1">
          <a:scrgbClr r="0" g="0" b="0"/>
        </a:fillRef>
        <a:effectRef idx="0">
          <a:scrgbClr r="0" g="0" b="0"/>
        </a:effectRef>
        <a:fontRef idx="minor"/>
      </dsp:style>
    </dsp:sp>
    <dsp:sp modelId="{4DFFA718-27A6-488B-8A14-C82CD4A99E36}">
      <dsp:nvSpPr>
        <dsp:cNvPr id="0" name=""/>
        <dsp:cNvSpPr/>
      </dsp:nvSpPr>
      <dsp:spPr>
        <a:xfrm>
          <a:off x="5589140" y="419951"/>
          <a:ext cx="1623959" cy="1394217"/>
        </a:xfrm>
        <a:prstGeom prst="hexagon">
          <a:avLst>
            <a:gd name="adj" fmla="val 25000"/>
            <a:gd name="vf" fmla="val 115470"/>
          </a:avLst>
        </a:prstGeom>
        <a:solidFill>
          <a:srgbClr val="FFCCCC"/>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Times New Roman" panose="02020603050405020304" pitchFamily="18" charset="0"/>
              <a:cs typeface="Times New Roman" panose="02020603050405020304" pitchFamily="18" charset="0"/>
            </a:rPr>
            <a:t>Khởi nghiệp</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a:off x="5840655" y="635884"/>
        <a:ext cx="1120929" cy="962351"/>
      </dsp:txXfrm>
    </dsp:sp>
    <dsp:sp modelId="{7B0DFCE6-1326-422A-932D-B23CE9E0FB70}">
      <dsp:nvSpPr>
        <dsp:cNvPr id="0" name=""/>
        <dsp:cNvSpPr/>
      </dsp:nvSpPr>
      <dsp:spPr>
        <a:xfrm>
          <a:off x="6994390" y="1044881"/>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8830112"/>
              <a:satOff val="35388"/>
              <a:lumOff val="7669"/>
              <a:alphaOff val="0"/>
            </a:schemeClr>
          </a:solidFill>
          <a:prstDash val="solid"/>
        </a:ln>
        <a:effectLst/>
      </dsp:spPr>
      <dsp:style>
        <a:lnRef idx="2">
          <a:scrgbClr r="0" g="0" b="0"/>
        </a:lnRef>
        <a:fillRef idx="1">
          <a:scrgbClr r="0" g="0" b="0"/>
        </a:fillRef>
        <a:effectRef idx="0">
          <a:scrgbClr r="0" g="0" b="0"/>
        </a:effectRef>
        <a:fontRef idx="minor"/>
      </dsp:style>
    </dsp:sp>
    <dsp:sp modelId="{F70433CB-974E-4B1A-9B78-C18FB7A7E708}">
      <dsp:nvSpPr>
        <dsp:cNvPr id="0" name=""/>
        <dsp:cNvSpPr/>
      </dsp:nvSpPr>
      <dsp:spPr>
        <a:xfrm>
          <a:off x="6986640" y="1197773"/>
          <a:ext cx="1623959" cy="1394217"/>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0000" r="-10000"/>
          </a:stretch>
        </a:blip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0A81662E-F1A5-45BA-AAE2-365054FBB207}">
      <dsp:nvSpPr>
        <dsp:cNvPr id="0" name=""/>
        <dsp:cNvSpPr/>
      </dsp:nvSpPr>
      <dsp:spPr>
        <a:xfrm>
          <a:off x="7310399" y="1228945"/>
          <a:ext cx="189433" cy="163283"/>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7ADF0-383E-49AD-AF90-7B03489D1ED5}">
      <dsp:nvSpPr>
        <dsp:cNvPr id="0" name=""/>
        <dsp:cNvSpPr/>
      </dsp:nvSpPr>
      <dsp:spPr>
        <a:xfrm>
          <a:off x="-5801292" y="-887897"/>
          <a:ext cx="6906593" cy="6906593"/>
        </a:xfrm>
        <a:prstGeom prst="blockArc">
          <a:avLst>
            <a:gd name="adj1" fmla="val 18900000"/>
            <a:gd name="adj2" fmla="val 2700000"/>
            <a:gd name="adj3" fmla="val 31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3D6627-587E-4482-AD46-07B68A5CF51C}">
      <dsp:nvSpPr>
        <dsp:cNvPr id="0" name=""/>
        <dsp:cNvSpPr/>
      </dsp:nvSpPr>
      <dsp:spPr>
        <a:xfrm>
          <a:off x="483116" y="320572"/>
          <a:ext cx="7979247" cy="641555"/>
        </a:xfrm>
        <a:prstGeom prst="rect">
          <a:avLst/>
        </a:prstGeom>
        <a:solidFill>
          <a:srgbClr val="FFFF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234"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Trải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nghiệm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tế</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483116" y="320572"/>
        <a:ext cx="7979247" cy="641555"/>
      </dsp:txXfrm>
    </dsp:sp>
    <dsp:sp modelId="{D95B0140-6EE7-4E6F-B2CF-141AB38499FB}">
      <dsp:nvSpPr>
        <dsp:cNvPr id="0" name=""/>
        <dsp:cNvSpPr/>
      </dsp:nvSpPr>
      <dsp:spPr>
        <a:xfrm>
          <a:off x="3875" y="172613"/>
          <a:ext cx="801943" cy="80194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AA53D1-8D33-4934-A055-EA41941C59DB}">
      <dsp:nvSpPr>
        <dsp:cNvPr id="0" name=""/>
        <dsp:cNvSpPr/>
      </dsp:nvSpPr>
      <dsp:spPr>
        <a:xfrm>
          <a:off x="942836" y="1282597"/>
          <a:ext cx="7519527" cy="641555"/>
        </a:xfrm>
        <a:prstGeom prst="rect">
          <a:avLst/>
        </a:prstGeom>
        <a:solidFill>
          <a:srgbClr val="FF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234"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Trau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dồi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kiến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thức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tích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lũy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kỹ</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a:t>
          </a:r>
          <a:endParaRPr lang="en-US" sz="2800" kern="1200" dirty="0"/>
        </a:p>
      </dsp:txBody>
      <dsp:txXfrm>
        <a:off x="942836" y="1282597"/>
        <a:ext cx="7519527" cy="641555"/>
      </dsp:txXfrm>
    </dsp:sp>
    <dsp:sp modelId="{1E3EEDCF-BD18-43B2-9417-1018BD960A7B}">
      <dsp:nvSpPr>
        <dsp:cNvPr id="0" name=""/>
        <dsp:cNvSpPr/>
      </dsp:nvSpPr>
      <dsp:spPr>
        <a:xfrm>
          <a:off x="541864" y="1202402"/>
          <a:ext cx="801943" cy="80194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9F47E2-7DC9-4446-97FE-F75BA64EAE77}">
      <dsp:nvSpPr>
        <dsp:cNvPr id="0" name=""/>
        <dsp:cNvSpPr/>
      </dsp:nvSpPr>
      <dsp:spPr>
        <a:xfrm>
          <a:off x="1083933" y="2244621"/>
          <a:ext cx="7378430" cy="64155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234"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Tự</a:t>
          </a:r>
          <a:r>
            <a:rPr lang="en-US" sz="2800" kern="1200" dirty="0">
              <a:solidFill>
                <a:schemeClr val="tx1"/>
              </a:solidFill>
              <a:latin typeface="Times New Roman" panose="02020603050405020304" pitchFamily="18" charset="0"/>
              <a:cs typeface="Times New Roman" panose="02020603050405020304" pitchFamily="18" charset="0"/>
            </a:rPr>
            <a:t> tin,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hội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nhập</a:t>
          </a:r>
          <a:r>
            <a:rPr lang="en-US" sz="2800" kern="1200" dirty="0">
              <a:solidFill>
                <a:schemeClr val="tx1"/>
              </a:solidFill>
              <a:latin typeface="Times New Roman" panose="02020603050405020304" pitchFamily="18" charset="0"/>
              <a:cs typeface="Times New Roman" panose="02020603050405020304" pitchFamily="18" charset="0"/>
            </a:rPr>
            <a:t>.</a:t>
          </a:r>
          <a:endParaRPr lang="en-US" sz="2800" kern="1200" dirty="0"/>
        </a:p>
      </dsp:txBody>
      <dsp:txXfrm>
        <a:off x="1083933" y="2244621"/>
        <a:ext cx="7378430" cy="641555"/>
      </dsp:txXfrm>
    </dsp:sp>
    <dsp:sp modelId="{5DA54A7C-5C22-4BA6-95B0-F11B8E15149F}">
      <dsp:nvSpPr>
        <dsp:cNvPr id="0" name=""/>
        <dsp:cNvSpPr/>
      </dsp:nvSpPr>
      <dsp:spPr>
        <a:xfrm>
          <a:off x="682961" y="2164427"/>
          <a:ext cx="801943" cy="80194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8A4B57-CD41-482A-9726-F2AF0B61C31F}">
      <dsp:nvSpPr>
        <dsp:cNvPr id="0" name=""/>
        <dsp:cNvSpPr/>
      </dsp:nvSpPr>
      <dsp:spPr>
        <a:xfrm>
          <a:off x="942836" y="3206646"/>
          <a:ext cx="7519527" cy="641555"/>
        </a:xfrm>
        <a:prstGeom prst="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234"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Xây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dựng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triển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quan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hệ</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942836" y="3206646"/>
        <a:ext cx="7519527" cy="641555"/>
      </dsp:txXfrm>
    </dsp:sp>
    <dsp:sp modelId="{176EE938-6D25-46E4-9343-705610F48E06}">
      <dsp:nvSpPr>
        <dsp:cNvPr id="0" name=""/>
        <dsp:cNvSpPr/>
      </dsp:nvSpPr>
      <dsp:spPr>
        <a:xfrm>
          <a:off x="541864" y="3126452"/>
          <a:ext cx="801943" cy="80194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C6C53-AF9E-4880-8436-B89D3D00550B}">
      <dsp:nvSpPr>
        <dsp:cNvPr id="0" name=""/>
        <dsp:cNvSpPr/>
      </dsp:nvSpPr>
      <dsp:spPr>
        <a:xfrm>
          <a:off x="483116" y="4168671"/>
          <a:ext cx="7979247" cy="64155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9234"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Tích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lũy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rèn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luyện</a:t>
          </a:r>
          <a:r>
            <a:rPr lang="en-US" sz="2800" kern="1200" dirty="0">
              <a:solidFill>
                <a:schemeClr val="tx1"/>
              </a:solidFill>
              <a:latin typeface="Times New Roman" panose="02020603050405020304" pitchFamily="18" charset="0"/>
              <a:cs typeface="Times New Roman" panose="02020603050405020304" pitchFamily="18" charset="0"/>
            </a:rPr>
            <a:t>.</a:t>
          </a:r>
        </a:p>
      </dsp:txBody>
      <dsp:txXfrm>
        <a:off x="483116" y="4168671"/>
        <a:ext cx="7979247" cy="641555"/>
      </dsp:txXfrm>
    </dsp:sp>
    <dsp:sp modelId="{52328600-1532-4336-9AA2-F83C84D7D890}">
      <dsp:nvSpPr>
        <dsp:cNvPr id="0" name=""/>
        <dsp:cNvSpPr/>
      </dsp:nvSpPr>
      <dsp:spPr>
        <a:xfrm>
          <a:off x="82144" y="4088477"/>
          <a:ext cx="801943" cy="80194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953BEB-5E8B-4E30-A68B-6F457FEE4DB7}" type="datetimeFigureOut">
              <a:rPr lang="vi-VN" smtClean="0"/>
              <a:t>27/09/2024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03B0DE-4A23-4C7D-953F-0775522FB8B2}" type="slidenum">
              <a:rPr lang="vi-VN" smtClean="0"/>
              <a:t>‹#›</a:t>
            </a:fld>
            <a:endParaRPr lang="vi-VN"/>
          </a:p>
        </p:txBody>
      </p:sp>
    </p:spTree>
    <p:extLst>
      <p:ext uri="{BB962C8B-B14F-4D97-AF65-F5344CB8AC3E}">
        <p14:creationId xmlns:p14="http://schemas.microsoft.com/office/powerpoint/2010/main" val="235056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3B0DE-4A23-4C7D-953F-0775522FB8B2}" type="slidenum">
              <a:rPr lang="vi-VN" smtClean="0"/>
              <a:t>24</a:t>
            </a:fld>
            <a:endParaRPr lang="vi-VN"/>
          </a:p>
        </p:txBody>
      </p:sp>
    </p:spTree>
    <p:extLst>
      <p:ext uri="{BB962C8B-B14F-4D97-AF65-F5344CB8AC3E}">
        <p14:creationId xmlns:p14="http://schemas.microsoft.com/office/powerpoint/2010/main" val="374516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303B0DE-4A23-4C7D-953F-0775522FB8B2}" type="slidenum">
              <a:rPr lang="vi-VN" smtClean="0"/>
              <a:t>40</a:t>
            </a:fld>
            <a:endParaRPr lang="vi-VN"/>
          </a:p>
        </p:txBody>
      </p:sp>
    </p:spTree>
    <p:extLst>
      <p:ext uri="{BB962C8B-B14F-4D97-AF65-F5344CB8AC3E}">
        <p14:creationId xmlns:p14="http://schemas.microsoft.com/office/powerpoint/2010/main" val="248899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303B0DE-4A23-4C7D-953F-0775522FB8B2}" type="slidenum">
              <a:rPr lang="vi-VN" smtClean="0"/>
              <a:t>46</a:t>
            </a:fld>
            <a:endParaRPr lang="vi-VN"/>
          </a:p>
        </p:txBody>
      </p:sp>
    </p:spTree>
    <p:extLst>
      <p:ext uri="{BB962C8B-B14F-4D97-AF65-F5344CB8AC3E}">
        <p14:creationId xmlns:p14="http://schemas.microsoft.com/office/powerpoint/2010/main" val="747849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7999496-F3A9-47ED-9586-2917306A3D8F}"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48958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7999496-F3A9-47ED-9586-2917306A3D8F}"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384578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7999496-F3A9-47ED-9586-2917306A3D8F}"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1398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7999496-F3A9-47ED-9586-2917306A3D8F}"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242960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999496-F3A9-47ED-9586-2917306A3D8F}" type="datetimeFigureOut">
              <a:rPr lang="vi-VN" smtClean="0"/>
              <a:t>27/09/2024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4236717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7999496-F3A9-47ED-9586-2917306A3D8F}"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81226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7999496-F3A9-47ED-9586-2917306A3D8F}" type="datetimeFigureOut">
              <a:rPr lang="vi-VN" smtClean="0"/>
              <a:t>27/09/2024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2000706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7999496-F3A9-47ED-9586-2917306A3D8F}" type="datetimeFigureOut">
              <a:rPr lang="vi-VN" smtClean="0"/>
              <a:t>27/09/2024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423751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999496-F3A9-47ED-9586-2917306A3D8F}" type="datetimeFigureOut">
              <a:rPr lang="vi-VN" smtClean="0"/>
              <a:t>27/09/2024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373081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999496-F3A9-47ED-9586-2917306A3D8F}"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98813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999496-F3A9-47ED-9586-2917306A3D8F}" type="datetimeFigureOut">
              <a:rPr lang="vi-VN" smtClean="0"/>
              <a:t>27/09/2024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1CC7A2-FDA3-43CA-811D-265C51E96C88}" type="slidenum">
              <a:rPr lang="vi-VN" smtClean="0"/>
              <a:t>‹#›</a:t>
            </a:fld>
            <a:endParaRPr lang="vi-VN"/>
          </a:p>
        </p:txBody>
      </p:sp>
    </p:spTree>
    <p:extLst>
      <p:ext uri="{BB962C8B-B14F-4D97-AF65-F5344CB8AC3E}">
        <p14:creationId xmlns:p14="http://schemas.microsoft.com/office/powerpoint/2010/main" val="102304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99496-F3A9-47ED-9586-2917306A3D8F}" type="datetimeFigureOut">
              <a:rPr lang="vi-VN" smtClean="0"/>
              <a:t>27/09/2024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CC7A2-FDA3-43CA-811D-265C51E96C88}" type="slidenum">
              <a:rPr lang="vi-VN" smtClean="0"/>
              <a:t>‹#›</a:t>
            </a:fld>
            <a:endParaRPr lang="vi-VN"/>
          </a:p>
        </p:txBody>
      </p:sp>
    </p:spTree>
    <p:extLst>
      <p:ext uri="{BB962C8B-B14F-4D97-AF65-F5344CB8AC3E}">
        <p14:creationId xmlns:p14="http://schemas.microsoft.com/office/powerpoint/2010/main" val="2833933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8.pn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tranthien@agu.edu.vn"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3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s://vnu.app/4b9cefb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90.png"/><Relationship Id="rId4" Type="http://schemas.openxmlformats.org/officeDocument/2006/relationships/image" Target="../media/image89.jpeg"/><Relationship Id="rId9" Type="http://schemas.microsoft.com/office/2007/relationships/hdphoto" Target="../media/hdphoto22.wdp"/></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jpeg"/><Relationship Id="rId7" Type="http://schemas.microsoft.com/office/2007/relationships/hdphoto" Target="../media/hdphoto23.wdp"/><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g"/></Relationships>
</file>

<file path=ppt/slides/_rels/slide8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svg"/><Relationship Id="rId3" Type="http://schemas.openxmlformats.org/officeDocument/2006/relationships/image" Target="../media/image117.svg"/><Relationship Id="rId7" Type="http://schemas.openxmlformats.org/officeDocument/2006/relationships/image" Target="../media/image121.svg"/><Relationship Id="rId12" Type="http://schemas.openxmlformats.org/officeDocument/2006/relationships/image" Target="../media/image126.png"/><Relationship Id="rId17" Type="http://schemas.openxmlformats.org/officeDocument/2006/relationships/image" Target="../media/image129.png"/><Relationship Id="rId2" Type="http://schemas.openxmlformats.org/officeDocument/2006/relationships/image" Target="../media/image116.png"/><Relationship Id="rId16" Type="http://schemas.openxmlformats.org/officeDocument/2006/relationships/hyperlink" Target="mailto:quanhedoanhnghiep@agu.edu.vn" TargetMode="Externa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5" Type="http://schemas.openxmlformats.org/officeDocument/2006/relationships/hyperlink" Target="mailto:hotrosinhvien@agu.edu.vn" TargetMode="External"/><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png"/></Relationships>
</file>

<file path=ppt/slides/_rels/slide8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diagramLayout" Target="../diagrams/layout3.xml"/><Relationship Id="rId7" Type="http://schemas.openxmlformats.org/officeDocument/2006/relationships/image" Target="../media/image1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4.svg"/><Relationship Id="rId7" Type="http://schemas.microsoft.com/office/2007/relationships/hdphoto" Target="../media/hdphoto27.wdp"/><Relationship Id="rId12" Type="http://schemas.openxmlformats.org/officeDocument/2006/relationships/image" Target="../media/image142.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1.svg"/><Relationship Id="rId5" Type="http://schemas.openxmlformats.org/officeDocument/2006/relationships/image" Target="../media/image136.sv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svg"/></Relationships>
</file>

<file path=ppt/slides/_rels/slide8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5.jpeg"/><Relationship Id="rId5" Type="http://schemas.microsoft.com/office/2007/relationships/hdphoto" Target="../media/hdphoto27.wdp"/><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434B3-0687-31B6-99B3-AE741D302B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185"/>
            <a:ext cx="9144000" cy="5143629"/>
          </a:xfrm>
          <a:prstGeom prst="rect">
            <a:avLst/>
          </a:prstGeom>
        </p:spPr>
      </p:pic>
    </p:spTree>
    <p:extLst>
      <p:ext uri="{BB962C8B-B14F-4D97-AF65-F5344CB8AC3E}">
        <p14:creationId xmlns:p14="http://schemas.microsoft.com/office/powerpoint/2010/main" val="352358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58060" y="980728"/>
            <a:ext cx="7857289" cy="1384995"/>
          </a:xfrm>
          <a:prstGeom prst="rect">
            <a:avLst/>
          </a:prstGeom>
        </p:spPr>
        <p:txBody>
          <a:bodyPr wrap="square">
            <a:spAutoFit/>
          </a:bodyPr>
          <a:lstStyle/>
          <a:p>
            <a:pPr algn="just"/>
            <a:r>
              <a:rPr lang="en-US" sz="2800" b="1" dirty="0">
                <a:solidFill>
                  <a:srgbClr val="FF9900"/>
                </a:solidFill>
              </a:rPr>
              <a:t>04 –  PHỐI HỢP VỚI CÁC ĐƠN VỊ TỔ CHỨC HỘI THẢO, CÁC CHUYÊN ĐỀ GIÁO DỤC ĐẠO ĐỨC, TƯ TƯỞNG, CHÍNH TRỊ, PHÁP LUẬT.</a:t>
            </a:r>
            <a:endParaRPr lang="en-US" sz="2800" b="0" dirty="0">
              <a:solidFill>
                <a:srgbClr val="FF9900"/>
              </a:solidFill>
              <a:latin typeface="Times New Roman" pitchFamily="18" charset="0"/>
              <a:cs typeface="Times New Roman" pitchFamily="18" charset="0"/>
            </a:endParaRPr>
          </a:p>
        </p:txBody>
      </p:sp>
      <p:pic>
        <p:nvPicPr>
          <p:cNvPr id="9218" name="Picture 2" descr="F:\HINH ANH 2017\Doan - Hoi SV\tap huan Lai xe an toan\Đại diện Ủy ban An toàn giao thông quốc gia phát biểu tại buổi tập huấ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2334861"/>
            <a:ext cx="7759774" cy="4350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HINH ANH 2017\Doan - Hoi SV\SV cùng nông dân  bảo vệ môi trường\Thuyết-trình-thông-điệp-tuyên-truyề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63" y="2334861"/>
            <a:ext cx="7826061" cy="435000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HINH ANH 2017\Doan - Hoi SV\tuyen truyen phap luat cho SV\IMG_37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273" y="2348881"/>
            <a:ext cx="7922075" cy="433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0-#ppt_w/2"/>
                                          </p:val>
                                        </p:tav>
                                        <p:tav tm="100000">
                                          <p:val>
                                            <p:strVal val="#ppt_x"/>
                                          </p:val>
                                        </p:tav>
                                      </p:tavLst>
                                    </p:anim>
                                    <p:anim calcmode="lin" valueType="num">
                                      <p:cBhvr additive="base">
                                        <p:cTn id="14"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219"/>
                                        </p:tgtEl>
                                        <p:attrNameLst>
                                          <p:attrName>style.visibility</p:attrName>
                                        </p:attrNameLst>
                                      </p:cBhvr>
                                      <p:to>
                                        <p:strVal val="visible"/>
                                      </p:to>
                                    </p:set>
                                    <p:anim calcmode="lin" valueType="num">
                                      <p:cBhvr additive="base">
                                        <p:cTn id="25" dur="500" fill="hold"/>
                                        <p:tgtEl>
                                          <p:spTgt spid="9219"/>
                                        </p:tgtEl>
                                        <p:attrNameLst>
                                          <p:attrName>ppt_x</p:attrName>
                                        </p:attrNameLst>
                                      </p:cBhvr>
                                      <p:tavLst>
                                        <p:tav tm="0">
                                          <p:val>
                                            <p:strVal val="0-#ppt_w/2"/>
                                          </p:val>
                                        </p:tav>
                                        <p:tav tm="100000">
                                          <p:val>
                                            <p:strVal val="#ppt_x"/>
                                          </p:val>
                                        </p:tav>
                                      </p:tavLst>
                                    </p:anim>
                                    <p:anim calcmode="lin" valueType="num">
                                      <p:cBhvr additive="base">
                                        <p:cTn id="26" dur="500" fill="hold"/>
                                        <p:tgtEl>
                                          <p:spTgt spid="9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58940" y="980728"/>
            <a:ext cx="7856410" cy="954107"/>
          </a:xfrm>
          <a:prstGeom prst="rect">
            <a:avLst/>
          </a:prstGeom>
        </p:spPr>
        <p:txBody>
          <a:bodyPr wrap="square">
            <a:spAutoFit/>
          </a:bodyPr>
          <a:lstStyle/>
          <a:p>
            <a:pPr algn="just"/>
            <a:r>
              <a:rPr lang="en-US" sz="2800" b="1" dirty="0">
                <a:solidFill>
                  <a:srgbClr val="00B0F0"/>
                </a:solidFill>
              </a:rPr>
              <a:t>05 - TỔ CHỨC LAO ĐỘNG, GIỮ GÌN VỆ SINH MÔI TRƯỜNG.</a:t>
            </a:r>
          </a:p>
        </p:txBody>
      </p:sp>
      <p:pic>
        <p:nvPicPr>
          <p:cNvPr id="3074" name="Picture 2" descr="https://enews.agu.edu.vn/images/assets/2022/07/ban-tin/phan-loai-rac/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060848"/>
            <a:ext cx="7831782" cy="40324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70F26C-88A2-4BA1-A633-DC57E052E309}"/>
              </a:ext>
            </a:extLst>
          </p:cNvPr>
          <p:cNvSpPr/>
          <p:nvPr/>
        </p:nvSpPr>
        <p:spPr>
          <a:xfrm>
            <a:off x="15769" y="6167045"/>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b="1" dirty="0"/>
              <a:t>Đoàn Khoa Kỹ thuật – Công nghệ - Môi trường hoàn thành mô hình thùng rác phân loại</a:t>
            </a:r>
          </a:p>
        </p:txBody>
      </p:sp>
      <p:pic>
        <p:nvPicPr>
          <p:cNvPr id="3076" name="Picture 4" descr="https://enews.agu.edu.vn/images/assets/2022/07/ban-tin/ksp-chu-nhat-xan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60848"/>
            <a:ext cx="7831782" cy="4032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870F26C-88A2-4BA1-A633-DC57E052E309}"/>
              </a:ext>
            </a:extLst>
          </p:cNvPr>
          <p:cNvSpPr/>
          <p:nvPr/>
        </p:nvSpPr>
        <p:spPr>
          <a:xfrm>
            <a:off x="15769" y="6205145"/>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b="1" dirty="0"/>
              <a:t>Đoàn Khoa Sư phạm ra quân «Ngày Chủ Nhật </a:t>
            </a:r>
            <a:r>
              <a:rPr lang="vi-VN" b="1"/>
              <a:t>xanh»</a:t>
            </a:r>
          </a:p>
          <a:p>
            <a:pPr algn="ctr"/>
            <a:endParaRPr lang="vi-VN" b="1" dirty="0"/>
          </a:p>
        </p:txBody>
      </p:sp>
    </p:spTree>
    <p:extLst>
      <p:ext uri="{BB962C8B-B14F-4D97-AF65-F5344CB8AC3E}">
        <p14:creationId xmlns:p14="http://schemas.microsoft.com/office/powerpoint/2010/main" val="198333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0-#ppt_w/2"/>
                                          </p:val>
                                        </p:tav>
                                        <p:tav tm="100000">
                                          <p:val>
                                            <p:strVal val="#ppt_x"/>
                                          </p:val>
                                        </p:tav>
                                      </p:tavLst>
                                    </p:anim>
                                    <p:anim calcmode="lin" valueType="num">
                                      <p:cBhvr additive="base">
                                        <p:cTn id="18" dur="500" fill="hold"/>
                                        <p:tgtEl>
                                          <p:spTgt spid="307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28650" y="1052736"/>
            <a:ext cx="7886700" cy="954107"/>
          </a:xfrm>
          <a:prstGeom prst="rect">
            <a:avLst/>
          </a:prstGeom>
        </p:spPr>
        <p:txBody>
          <a:bodyPr wrap="square">
            <a:spAutoFit/>
          </a:bodyPr>
          <a:lstStyle/>
          <a:p>
            <a:pPr algn="just"/>
            <a:r>
              <a:rPr lang="en-US" sz="2800" b="1" dirty="0">
                <a:solidFill>
                  <a:srgbClr val="CC00FF"/>
                </a:solidFill>
              </a:rPr>
              <a:t>06 - TỔ CHỨC CÁC HOẠT ĐỘNG TÌNH NGUYỆN, HOẠT ĐỘNG XÃ HỘI,…</a:t>
            </a:r>
          </a:p>
        </p:txBody>
      </p:sp>
      <p:pic>
        <p:nvPicPr>
          <p:cNvPr id="6146" name="Picture 2" descr="e-News - Chương trình thiện nguyện đầu Xuân của Câu lạc bộ Kỹ năng và công  tác xã hội">
            <a:extLst>
              <a:ext uri="{FF2B5EF4-FFF2-40B4-BE49-F238E27FC236}">
                <a16:creationId xmlns:a16="http://schemas.microsoft.com/office/drawing/2014/main" id="{5B712D77-ECD6-7F36-E712-6A44D75A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6844"/>
            <a:ext cx="9144000" cy="485115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e-News - Trao quà Tết Nguyên đán 2024 cho học sinh Trường Tiểu học Nguyễn  Hữu Cảnh">
            <a:extLst>
              <a:ext uri="{FF2B5EF4-FFF2-40B4-BE49-F238E27FC236}">
                <a16:creationId xmlns:a16="http://schemas.microsoft.com/office/drawing/2014/main" id="{FB9491A5-D760-2CB8-0240-08156BDE7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 y="2006843"/>
            <a:ext cx="9136608" cy="48511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ó thể là hình ảnh về 2 người và văn bản">
            <a:extLst>
              <a:ext uri="{FF2B5EF4-FFF2-40B4-BE49-F238E27FC236}">
                <a16:creationId xmlns:a16="http://schemas.microsoft.com/office/drawing/2014/main" id="{AD62CBA0-7930-12B1-BB0C-F963531B9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6842"/>
            <a:ext cx="9144000" cy="4851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4B1BBDD-E88C-1B8D-BFE6-CFB15DC12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 y="2006840"/>
            <a:ext cx="9136608" cy="4851156"/>
          </a:xfrm>
          <a:prstGeom prst="rect">
            <a:avLst/>
          </a:prstGeom>
        </p:spPr>
      </p:pic>
    </p:spTree>
    <p:extLst>
      <p:ext uri="{BB962C8B-B14F-4D97-AF65-F5344CB8AC3E}">
        <p14:creationId xmlns:p14="http://schemas.microsoft.com/office/powerpoint/2010/main" val="203021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0-#ppt_w/2"/>
                                          </p:val>
                                        </p:tav>
                                        <p:tav tm="100000">
                                          <p:val>
                                            <p:strVal val="#ppt_x"/>
                                          </p:val>
                                        </p:tav>
                                      </p:tavLst>
                                    </p:anim>
                                    <p:anim calcmode="lin" valueType="num">
                                      <p:cBhvr additive="base">
                                        <p:cTn id="14" dur="500" fill="hold"/>
                                        <p:tgtEl>
                                          <p:spTgt spid="819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0-#ppt_w/2"/>
                                          </p:val>
                                        </p:tav>
                                        <p:tav tm="100000">
                                          <p:val>
                                            <p:strVal val="#ppt_x"/>
                                          </p:val>
                                        </p:tav>
                                      </p:tavLst>
                                    </p:anim>
                                    <p:anim calcmode="lin" valueType="num">
                                      <p:cBhvr additive="base">
                                        <p:cTn id="20"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61374" y="1052736"/>
            <a:ext cx="7853975" cy="523220"/>
          </a:xfrm>
          <a:prstGeom prst="rect">
            <a:avLst/>
          </a:prstGeom>
        </p:spPr>
        <p:txBody>
          <a:bodyPr wrap="square">
            <a:spAutoFit/>
          </a:bodyPr>
          <a:lstStyle/>
          <a:p>
            <a:pPr algn="ctr"/>
            <a:r>
              <a:rPr lang="en-US" sz="2800" b="1" dirty="0">
                <a:solidFill>
                  <a:srgbClr val="0070C0"/>
                </a:solidFill>
              </a:rPr>
              <a:t>07 – THỰC HIỆN CHẾ ĐỘ CHÍNH SÁCH.</a:t>
            </a:r>
          </a:p>
        </p:txBody>
      </p:sp>
      <p:pic>
        <p:nvPicPr>
          <p:cNvPr id="3" name="Picture 2">
            <a:extLst>
              <a:ext uri="{FF2B5EF4-FFF2-40B4-BE49-F238E27FC236}">
                <a16:creationId xmlns:a16="http://schemas.microsoft.com/office/drawing/2014/main" id="{D4A06613-9049-B14A-0C4A-4F90B066EF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0808"/>
            <a:ext cx="9144000" cy="5157192"/>
          </a:xfrm>
          <a:prstGeom prst="rect">
            <a:avLst/>
          </a:prstGeom>
        </p:spPr>
      </p:pic>
      <p:pic>
        <p:nvPicPr>
          <p:cNvPr id="7" name="Picture 6">
            <a:extLst>
              <a:ext uri="{FF2B5EF4-FFF2-40B4-BE49-F238E27FC236}">
                <a16:creationId xmlns:a16="http://schemas.microsoft.com/office/drawing/2014/main" id="{BA6AA7A5-BE0A-8B7F-EC3B-C15FE6F06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809"/>
            <a:ext cx="9144000" cy="5157192"/>
          </a:xfrm>
          <a:prstGeom prst="rect">
            <a:avLst/>
          </a:prstGeom>
        </p:spPr>
      </p:pic>
      <p:pic>
        <p:nvPicPr>
          <p:cNvPr id="9" name="Picture 8">
            <a:extLst>
              <a:ext uri="{FF2B5EF4-FFF2-40B4-BE49-F238E27FC236}">
                <a16:creationId xmlns:a16="http://schemas.microsoft.com/office/drawing/2014/main" id="{324177E7-E0D1-1884-3F17-C9D8C8079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6450"/>
            <a:ext cx="9144000" cy="5161550"/>
          </a:xfrm>
          <a:prstGeom prst="rect">
            <a:avLst/>
          </a:prstGeom>
        </p:spPr>
      </p:pic>
      <p:pic>
        <p:nvPicPr>
          <p:cNvPr id="11" name="Picture 10">
            <a:extLst>
              <a:ext uri="{FF2B5EF4-FFF2-40B4-BE49-F238E27FC236}">
                <a16:creationId xmlns:a16="http://schemas.microsoft.com/office/drawing/2014/main" id="{971D22EC-436D-EB5A-DE12-97839E1FC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96449"/>
            <a:ext cx="9144000" cy="5161552"/>
          </a:xfrm>
          <a:prstGeom prst="rect">
            <a:avLst/>
          </a:prstGeom>
        </p:spPr>
      </p:pic>
    </p:spTree>
    <p:extLst>
      <p:ext uri="{BB962C8B-B14F-4D97-AF65-F5344CB8AC3E}">
        <p14:creationId xmlns:p14="http://schemas.microsoft.com/office/powerpoint/2010/main" val="13705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59989"/>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28650" y="982954"/>
            <a:ext cx="7886700" cy="1446550"/>
          </a:xfrm>
          <a:prstGeom prst="rect">
            <a:avLst/>
          </a:prstGeom>
        </p:spPr>
        <p:txBody>
          <a:bodyPr wrap="square">
            <a:spAutoFit/>
          </a:bodyPr>
          <a:lstStyle/>
          <a:p>
            <a:pPr algn="ctr"/>
            <a:r>
              <a:rPr lang="en-US" sz="2800" b="1" dirty="0">
                <a:solidFill>
                  <a:srgbClr val="92D050"/>
                </a:solidFill>
              </a:rPr>
              <a:t>08 – THỰC HIỆN QUẢN LÝ </a:t>
            </a:r>
            <a:r>
              <a:rPr lang="en-US" sz="2800" b="1" dirty="0" err="1">
                <a:solidFill>
                  <a:srgbClr val="92D050"/>
                </a:solidFill>
              </a:rPr>
              <a:t>LÝ</a:t>
            </a:r>
            <a:r>
              <a:rPr lang="en-US" sz="2800" b="1" dirty="0">
                <a:solidFill>
                  <a:srgbClr val="92D050"/>
                </a:solidFill>
              </a:rPr>
              <a:t> LỊCH SV VÀ ĐÁNH GIÁ ĐIỂM RÈN LUYỆN SINH VIÊN </a:t>
            </a:r>
            <a:r>
              <a:rPr lang="en-US" sz="2800" b="1" dirty="0" err="1">
                <a:solidFill>
                  <a:srgbClr val="92D050"/>
                </a:solidFill>
              </a:rPr>
              <a:t>trực</a:t>
            </a:r>
            <a:r>
              <a:rPr lang="en-US" sz="2800" b="1" dirty="0">
                <a:solidFill>
                  <a:srgbClr val="92D050"/>
                </a:solidFill>
              </a:rPr>
              <a:t> </a:t>
            </a:r>
            <a:r>
              <a:rPr lang="en-US" sz="2800" b="1" dirty="0" err="1">
                <a:solidFill>
                  <a:srgbClr val="92D050"/>
                </a:solidFill>
              </a:rPr>
              <a:t>tuyến</a:t>
            </a:r>
            <a:r>
              <a:rPr lang="en-US" sz="2800" b="1" dirty="0">
                <a:solidFill>
                  <a:srgbClr val="92D050"/>
                </a:solidFill>
              </a:rPr>
              <a:t> </a:t>
            </a:r>
            <a:r>
              <a:rPr lang="en-US" sz="2800" b="1" dirty="0" err="1">
                <a:solidFill>
                  <a:srgbClr val="92D050"/>
                </a:solidFill>
              </a:rPr>
              <a:t>tại</a:t>
            </a:r>
            <a:r>
              <a:rPr lang="en-US" sz="2800" b="1" dirty="0">
                <a:solidFill>
                  <a:srgbClr val="92D050"/>
                </a:solidFill>
              </a:rPr>
              <a:t> </a:t>
            </a:r>
            <a:r>
              <a:rPr lang="en-US" sz="2800" b="1" dirty="0" err="1">
                <a:solidFill>
                  <a:srgbClr val="92D050"/>
                </a:solidFill>
              </a:rPr>
              <a:t>địa</a:t>
            </a:r>
            <a:r>
              <a:rPr lang="en-US" sz="2800" b="1" dirty="0">
                <a:solidFill>
                  <a:srgbClr val="92D050"/>
                </a:solidFill>
              </a:rPr>
              <a:t> </a:t>
            </a:r>
            <a:r>
              <a:rPr lang="en-US" sz="2800" b="1" dirty="0" err="1">
                <a:solidFill>
                  <a:srgbClr val="92D050"/>
                </a:solidFill>
              </a:rPr>
              <a:t>chỉ</a:t>
            </a:r>
            <a:r>
              <a:rPr lang="en-US" sz="2800" b="1" dirty="0">
                <a:solidFill>
                  <a:srgbClr val="92D050"/>
                </a:solidFill>
              </a:rPr>
              <a:t> </a:t>
            </a:r>
            <a:r>
              <a:rPr lang="vi-VN" sz="3200" dirty="0">
                <a:solidFill>
                  <a:srgbClr val="FF0000"/>
                </a:solidFill>
              </a:rPr>
              <a:t>https://</a:t>
            </a:r>
            <a:r>
              <a:rPr lang="en-US" sz="3200" dirty="0" err="1">
                <a:solidFill>
                  <a:srgbClr val="FF0000"/>
                </a:solidFill>
              </a:rPr>
              <a:t>sao</a:t>
            </a:r>
            <a:r>
              <a:rPr lang="vi-VN" sz="3200" dirty="0">
                <a:solidFill>
                  <a:srgbClr val="FF0000"/>
                </a:solidFill>
              </a:rPr>
              <a:t>.agu.edu.vn</a:t>
            </a:r>
            <a:endParaRPr lang="en-US" sz="3200" b="1" dirty="0">
              <a:solidFill>
                <a:srgbClr val="FF0000"/>
              </a:solidFill>
            </a:endParaRPr>
          </a:p>
        </p:txBody>
      </p:sp>
      <p:pic>
        <p:nvPicPr>
          <p:cNvPr id="3080" name="Picture 8" descr="Premium Vector | Cartoon little boy operating a plane">
            <a:extLst>
              <a:ext uri="{FF2B5EF4-FFF2-40B4-BE49-F238E27FC236}">
                <a16:creationId xmlns:a16="http://schemas.microsoft.com/office/drawing/2014/main" id="{AAFF58BA-9E33-4517-AB4C-A0FDC0933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155" y="2999296"/>
            <a:ext cx="2687402" cy="28757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0B8DAFC4-B8A1-B3AE-AC77-56B868420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58505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4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79512" y="-108897"/>
            <a:ext cx="8712968" cy="1161633"/>
          </a:xfrm>
          <a:prstGeom prst="notchedRightArrow">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n-ea"/>
                <a:cs typeface="+mn-cs"/>
              </a:rPr>
              <a:t>CÔNG TÁC ĐÁNH GIÁ ĐIỂM RÈN LUYỆN</a:t>
            </a:r>
            <a:endParaRPr kumimoji="0" lang="vi-VN" sz="3200" b="1" i="0" u="none" strike="noStrike" kern="1200" cap="none" spc="0" normalizeH="0" baseline="0" noProof="0" dirty="0" err="1">
              <a:ln w="11430"/>
              <a:solidFill>
                <a:prstClr val="white"/>
              </a:soli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2471087075"/>
              </p:ext>
            </p:extLst>
          </p:nvPr>
        </p:nvGraphicFramePr>
        <p:xfrm>
          <a:off x="323528" y="1196752"/>
          <a:ext cx="8712968" cy="5472608"/>
        </p:xfrm>
        <a:graphic>
          <a:graphicData uri="http://schemas.openxmlformats.org/drawingml/2006/table">
            <a:tbl>
              <a:tblPr firstRow="1" bandRow="1">
                <a:tableStyleId>{FABFCF23-3B69-468F-B69F-88F6DE6A72F2}</a:tableStyleId>
              </a:tblPr>
              <a:tblGrid>
                <a:gridCol w="8712968">
                  <a:extLst>
                    <a:ext uri="{9D8B030D-6E8A-4147-A177-3AD203B41FA5}">
                      <a16:colId xmlns:a16="http://schemas.microsoft.com/office/drawing/2014/main" val="20000"/>
                    </a:ext>
                  </a:extLst>
                </a:gridCol>
              </a:tblGrid>
              <a:tr h="967550">
                <a:tc>
                  <a:txBody>
                    <a:bodyPr/>
                    <a:lstStyle/>
                    <a:p>
                      <a:pPr algn="ctr"/>
                      <a:endParaRPr lang="en-US" sz="1400" dirty="0"/>
                    </a:p>
                    <a:p>
                      <a:pPr algn="ctr"/>
                      <a:r>
                        <a:rPr lang="en-US" sz="3200"/>
                        <a:t>NỘI DUNG ĐÁNH GIÁ VÀ THANG ĐIỂM</a:t>
                      </a:r>
                      <a:endParaRPr lang="vi-VN" sz="3200" dirty="0"/>
                    </a:p>
                  </a:txBody>
                  <a:tcPr/>
                </a:tc>
                <a:extLst>
                  <a:ext uri="{0D108BD9-81ED-4DB2-BD59-A6C34878D82A}">
                    <a16:rowId xmlns:a16="http://schemas.microsoft.com/office/drawing/2014/main" val="10000"/>
                  </a:ext>
                </a:extLst>
              </a:tr>
              <a:tr h="4505058">
                <a:tc>
                  <a:txBody>
                    <a:bodyPr/>
                    <a:lstStyle/>
                    <a:p>
                      <a:r>
                        <a:rPr lang="en-US" sz="2800" kern="1200" dirty="0">
                          <a:solidFill>
                            <a:schemeClr val="dk1"/>
                          </a:solidFill>
                          <a:effectLst/>
                          <a:latin typeface="+mn-lt"/>
                          <a:ea typeface="+mn-ea"/>
                          <a:cs typeface="+mn-cs"/>
                        </a:rPr>
                        <a:t>a) Ý </a:t>
                      </a:r>
                      <a:r>
                        <a:rPr lang="en-US" sz="2800" kern="1200" dirty="0" err="1">
                          <a:solidFill>
                            <a:schemeClr val="dk1"/>
                          </a:solidFill>
                          <a:effectLst/>
                          <a:latin typeface="+mn-lt"/>
                          <a:ea typeface="+mn-ea"/>
                          <a:cs typeface="+mn-cs"/>
                        </a:rPr>
                        <a:t>thức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thái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độ</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tham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gia</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học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tập</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nghiên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cứu</a:t>
                      </a:r>
                      <a:r>
                        <a:rPr lang="en-US" sz="2800" kern="1200" dirty="0">
                          <a:solidFill>
                            <a:schemeClr val="dk1"/>
                          </a:solidFill>
                          <a:effectLst/>
                          <a:latin typeface="+mn-lt"/>
                          <a:ea typeface="+mn-ea"/>
                          <a:cs typeface="+mn-cs"/>
                        </a:rPr>
                        <a:t> khoa </a:t>
                      </a:r>
                      <a:r>
                        <a:rPr lang="en-US" sz="2800" kern="1200" dirty="0" err="1">
                          <a:solidFill>
                            <a:schemeClr val="dk1"/>
                          </a:solidFill>
                          <a:effectLst/>
                          <a:latin typeface="+mn-lt"/>
                          <a:ea typeface="+mn-ea"/>
                          <a:cs typeface="+mn-cs"/>
                        </a:rPr>
                        <a:t>học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tối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đa</a:t>
                      </a:r>
                      <a:r>
                        <a:rPr lang="en-US" sz="280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30 đ</a:t>
                      </a:r>
                      <a:r>
                        <a:rPr lang="en-US" sz="2800" kern="1200" dirty="0">
                          <a:solidFill>
                            <a:schemeClr val="dk1"/>
                          </a:solidFill>
                          <a:effectLst/>
                          <a:latin typeface="+mn-lt"/>
                          <a:ea typeface="+mn-ea"/>
                          <a:cs typeface="+mn-cs"/>
                        </a:rPr>
                        <a:t>);</a:t>
                      </a:r>
                    </a:p>
                    <a:p>
                      <a:r>
                        <a:rPr lang="en-US" sz="2800" kern="1200" dirty="0">
                          <a:solidFill>
                            <a:schemeClr val="dk1"/>
                          </a:solidFill>
                          <a:effectLst/>
                          <a:latin typeface="+mn-lt"/>
                          <a:ea typeface="+mn-ea"/>
                          <a:cs typeface="+mn-cs"/>
                        </a:rPr>
                        <a:t>b) Ý </a:t>
                      </a:r>
                      <a:r>
                        <a:rPr lang="en-US" sz="2800" kern="1200" dirty="0" err="1">
                          <a:solidFill>
                            <a:schemeClr val="dk1"/>
                          </a:solidFill>
                          <a:effectLst/>
                          <a:latin typeface="+mn-lt"/>
                          <a:ea typeface="+mn-ea"/>
                          <a:cs typeface="+mn-cs"/>
                        </a:rPr>
                        <a:t>thức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chấp</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hành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nội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quy</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quy</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chế</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quy</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định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trong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nhà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trường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tối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đa</a:t>
                      </a:r>
                      <a:r>
                        <a:rPr lang="en-US" sz="280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20 đ</a:t>
                      </a:r>
                      <a:r>
                        <a:rPr lang="en-US" sz="2800" kern="1200" dirty="0">
                          <a:solidFill>
                            <a:schemeClr val="dk1"/>
                          </a:solidFill>
                          <a:effectLst/>
                          <a:latin typeface="+mn-lt"/>
                          <a:ea typeface="+mn-ea"/>
                          <a:cs typeface="+mn-cs"/>
                        </a:rPr>
                        <a:t>);</a:t>
                      </a:r>
                    </a:p>
                    <a:p>
                      <a:r>
                        <a:rPr lang="en-US" sz="2800" kern="1200" dirty="0">
                          <a:solidFill>
                            <a:schemeClr val="dk1"/>
                          </a:solidFill>
                          <a:effectLst/>
                          <a:latin typeface="+mn-lt"/>
                          <a:ea typeface="+mn-ea"/>
                          <a:cs typeface="+mn-cs"/>
                        </a:rPr>
                        <a:t>c) Ý </a:t>
                      </a:r>
                      <a:r>
                        <a:rPr lang="en-US" sz="2800" kern="1200" dirty="0" err="1">
                          <a:solidFill>
                            <a:schemeClr val="dk1"/>
                          </a:solidFill>
                          <a:effectLst/>
                          <a:latin typeface="+mn-lt"/>
                          <a:ea typeface="+mn-ea"/>
                          <a:cs typeface="+mn-cs"/>
                        </a:rPr>
                        <a:t>thức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tham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gia</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các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hoạt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động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chính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trị</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xã</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hội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văn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hóa</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văn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nghệ</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thể</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dục-thể</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thao</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phòng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chống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tội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phạm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các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tệ</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nạn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xã</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hội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tối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đa</a:t>
                      </a:r>
                      <a:r>
                        <a:rPr lang="en-US" sz="280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25 đ</a:t>
                      </a:r>
                      <a:r>
                        <a:rPr lang="en-US" sz="2800" kern="1200" dirty="0">
                          <a:solidFill>
                            <a:schemeClr val="dk1"/>
                          </a:solidFill>
                          <a:effectLst/>
                          <a:latin typeface="+mn-lt"/>
                          <a:ea typeface="+mn-ea"/>
                          <a:cs typeface="+mn-cs"/>
                        </a:rPr>
                        <a:t>);</a:t>
                      </a:r>
                    </a:p>
                    <a:p>
                      <a:r>
                        <a:rPr lang="en-US" sz="2800" kern="1200" dirty="0">
                          <a:solidFill>
                            <a:schemeClr val="dk1"/>
                          </a:solidFill>
                          <a:effectLst/>
                          <a:latin typeface="+mn-lt"/>
                          <a:ea typeface="+mn-ea"/>
                          <a:cs typeface="+mn-cs"/>
                        </a:rPr>
                        <a:t>d) Ý </a:t>
                      </a:r>
                      <a:r>
                        <a:rPr lang="en-US" sz="2800" kern="1200" dirty="0" err="1">
                          <a:solidFill>
                            <a:schemeClr val="dk1"/>
                          </a:solidFill>
                          <a:effectLst/>
                          <a:latin typeface="+mn-lt"/>
                          <a:ea typeface="+mn-ea"/>
                          <a:cs typeface="+mn-cs"/>
                        </a:rPr>
                        <a:t>thức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công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dân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trong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quan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hệ</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cộng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đồng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tối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đa</a:t>
                      </a:r>
                      <a:r>
                        <a:rPr lang="en-US" sz="280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25 đ</a:t>
                      </a:r>
                      <a:r>
                        <a:rPr lang="en-US" sz="2800" kern="1200" dirty="0">
                          <a:solidFill>
                            <a:schemeClr val="dk1"/>
                          </a:solidFill>
                          <a:effectLst/>
                          <a:latin typeface="+mn-lt"/>
                          <a:ea typeface="+mn-ea"/>
                          <a:cs typeface="+mn-cs"/>
                        </a:rPr>
                        <a:t>);</a:t>
                      </a:r>
                    </a:p>
                    <a:p>
                      <a:r>
                        <a:rPr lang="en-US" sz="2800" kern="1200" dirty="0">
                          <a:solidFill>
                            <a:schemeClr val="dk1"/>
                          </a:solidFill>
                          <a:effectLst/>
                          <a:latin typeface="+mn-lt"/>
                          <a:ea typeface="+mn-ea"/>
                          <a:cs typeface="+mn-cs"/>
                        </a:rPr>
                        <a:t>đ) </a:t>
                      </a:r>
                      <a:r>
                        <a:rPr lang="en-US" sz="2800" kern="1200" dirty="0" err="1">
                          <a:solidFill>
                            <a:schemeClr val="dk1"/>
                          </a:solidFill>
                          <a:effectLst/>
                          <a:latin typeface="+mn-lt"/>
                          <a:ea typeface="+mn-ea"/>
                          <a:cs typeface="+mn-cs"/>
                        </a:rPr>
                        <a:t>Các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nội</a:t>
                      </a:r>
                      <a:r>
                        <a:rPr lang="en-US" sz="2800" kern="1200" dirty="0">
                          <a:solidFill>
                            <a:schemeClr val="dk1"/>
                          </a:solidFill>
                          <a:effectLst/>
                          <a:latin typeface="+mn-lt"/>
                          <a:ea typeface="+mn-ea"/>
                          <a:cs typeface="+mn-cs"/>
                        </a:rPr>
                        <a:t> dung </a:t>
                      </a:r>
                      <a:r>
                        <a:rPr lang="en-US" sz="2800" kern="1200" dirty="0" err="1">
                          <a:solidFill>
                            <a:schemeClr val="dk1"/>
                          </a:solidFill>
                          <a:effectLst/>
                          <a:latin typeface="+mn-lt"/>
                          <a:ea typeface="+mn-ea"/>
                          <a:cs typeface="+mn-cs"/>
                        </a:rPr>
                        <a:t>cộng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thêm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tối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đa</a:t>
                      </a:r>
                      <a:r>
                        <a:rPr lang="en-US" sz="2800" kern="1200" dirty="0">
                          <a:solidFill>
                            <a:schemeClr val="dk1"/>
                          </a:solidFill>
                          <a:effectLst/>
                          <a:latin typeface="+mn-lt"/>
                          <a:ea typeface="+mn-ea"/>
                          <a:cs typeface="+mn-cs"/>
                        </a:rPr>
                        <a:t> </a:t>
                      </a:r>
                      <a:r>
                        <a:rPr lang="en-US" sz="2800" b="1" kern="1200" dirty="0">
                          <a:solidFill>
                            <a:schemeClr val="dk1"/>
                          </a:solidFill>
                          <a:effectLst/>
                          <a:latin typeface="+mn-lt"/>
                          <a:ea typeface="+mn-ea"/>
                          <a:cs typeface="+mn-cs"/>
                        </a:rPr>
                        <a:t>10 đ</a:t>
                      </a:r>
                      <a:r>
                        <a:rPr lang="en-US" sz="2800" kern="1200" dirty="0">
                          <a:solidFill>
                            <a:schemeClr val="dk1"/>
                          </a:solidFill>
                          <a:effectLst/>
                          <a:latin typeface="+mn-lt"/>
                          <a:ea typeface="+mn-ea"/>
                          <a:cs typeface="+mn-cs"/>
                        </a:rPr>
                        <a: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0540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79512" y="-108897"/>
            <a:ext cx="8712968" cy="1161633"/>
          </a:xfrm>
          <a:prstGeom prst="notchedRightArrow">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chemeClr val="bg1"/>
                </a:solidFill>
                <a:effectLst>
                  <a:outerShdw blurRad="50800" dist="39000" dir="5460000" algn="tl">
                    <a:srgbClr val="000000">
                      <a:alpha val="38000"/>
                    </a:srgbClr>
                  </a:outerShdw>
                </a:effectLst>
              </a:rPr>
              <a:t>CÔNG TÁC ĐÁNH GIÁ ĐIỂM RÈN LUYỆN</a:t>
            </a:r>
            <a:endParaRPr lang="vi-VN" sz="3200" b="1" cap="none" spc="0" dirty="0" err="1">
              <a:ln w="11430"/>
              <a:solidFill>
                <a:schemeClr val="bg1"/>
              </a:solidFill>
              <a:effectLst>
                <a:outerShdw blurRad="50800" dist="39000" dir="5460000" algn="tl">
                  <a:srgbClr val="000000">
                    <a:alpha val="38000"/>
                  </a:srgbClr>
                </a:outerShdw>
              </a:effectLst>
            </a:endParaRPr>
          </a:p>
        </p:txBody>
      </p:sp>
      <p:graphicFrame>
        <p:nvGraphicFramePr>
          <p:cNvPr id="11" name="Table 10"/>
          <p:cNvGraphicFramePr>
            <a:graphicFrameLocks noGrp="1"/>
          </p:cNvGraphicFramePr>
          <p:nvPr>
            <p:extLst>
              <p:ext uri="{D42A27DB-BD31-4B8C-83A1-F6EECF244321}">
                <p14:modId xmlns:p14="http://schemas.microsoft.com/office/powerpoint/2010/main" val="44188786"/>
              </p:ext>
            </p:extLst>
          </p:nvPr>
        </p:nvGraphicFramePr>
        <p:xfrm>
          <a:off x="249153" y="1196752"/>
          <a:ext cx="8784976" cy="5472608"/>
        </p:xfrm>
        <a:graphic>
          <a:graphicData uri="http://schemas.openxmlformats.org/drawingml/2006/table">
            <a:tbl>
              <a:tblPr firstRow="1" bandRow="1">
                <a:tableStyleId>{FABFCF23-3B69-468F-B69F-88F6DE6A72F2}</a:tableStyleId>
              </a:tblPr>
              <a:tblGrid>
                <a:gridCol w="8784976">
                  <a:extLst>
                    <a:ext uri="{9D8B030D-6E8A-4147-A177-3AD203B41FA5}">
                      <a16:colId xmlns:a16="http://schemas.microsoft.com/office/drawing/2014/main" val="20000"/>
                    </a:ext>
                  </a:extLst>
                </a:gridCol>
              </a:tblGrid>
              <a:tr h="967550">
                <a:tc>
                  <a:txBody>
                    <a:bodyPr/>
                    <a:lstStyle/>
                    <a:p>
                      <a:pPr algn="ctr"/>
                      <a:endParaRPr lang="en-US" sz="1400" dirty="0"/>
                    </a:p>
                    <a:p>
                      <a:pPr algn="ctr"/>
                      <a:r>
                        <a:rPr lang="en-US" sz="3200" dirty="0"/>
                        <a:t>PHÂN</a:t>
                      </a:r>
                      <a:r>
                        <a:rPr lang="en-US" sz="3200" baseline="0" dirty="0"/>
                        <a:t> LOẠI KẾT QUẢ RÈN LUYỆN</a:t>
                      </a:r>
                      <a:endParaRPr lang="vi-VN" sz="3200" dirty="0"/>
                    </a:p>
                  </a:txBody>
                  <a:tcPr/>
                </a:tc>
                <a:extLst>
                  <a:ext uri="{0D108BD9-81ED-4DB2-BD59-A6C34878D82A}">
                    <a16:rowId xmlns:a16="http://schemas.microsoft.com/office/drawing/2014/main" val="10000"/>
                  </a:ext>
                </a:extLst>
              </a:tr>
              <a:tr h="4505058">
                <a:tc>
                  <a:txBody>
                    <a:bodyPr/>
                    <a:lstStyle/>
                    <a:p>
                      <a:pPr>
                        <a:lnSpc>
                          <a:spcPct val="150000"/>
                        </a:lnSpc>
                      </a:pPr>
                      <a:r>
                        <a:rPr lang="en-US" sz="3200" kern="1200" dirty="0">
                          <a:solidFill>
                            <a:schemeClr val="dk1"/>
                          </a:solidFill>
                          <a:effectLst/>
                          <a:latin typeface="+mn-lt"/>
                          <a:ea typeface="+mn-ea"/>
                          <a:cs typeface="+mn-cs"/>
                        </a:rPr>
                        <a:t>a) </a:t>
                      </a:r>
                      <a:r>
                        <a:rPr lang="en-US" sz="3200" kern="1200" dirty="0" err="1">
                          <a:solidFill>
                            <a:schemeClr val="dk1"/>
                          </a:solidFill>
                          <a:effectLst/>
                          <a:latin typeface="+mn-lt"/>
                          <a:ea typeface="+mn-ea"/>
                          <a:cs typeface="+mn-cs"/>
                        </a:rPr>
                        <a:t>Từ</a:t>
                      </a:r>
                      <a:r>
                        <a:rPr lang="en-US" sz="3200" kern="1200" dirty="0">
                          <a:solidFill>
                            <a:schemeClr val="dk1"/>
                          </a:solidFill>
                          <a:effectLst/>
                          <a:latin typeface="+mn-lt"/>
                          <a:ea typeface="+mn-ea"/>
                          <a:cs typeface="+mn-cs"/>
                        </a:rPr>
                        <a:t> 90 </a:t>
                      </a:r>
                      <a:r>
                        <a:rPr lang="en-US" sz="3200" kern="1200" dirty="0" err="1">
                          <a:solidFill>
                            <a:schemeClr val="dk1"/>
                          </a:solidFill>
                          <a:effectLst/>
                          <a:latin typeface="+mn-lt"/>
                          <a:ea typeface="+mn-ea"/>
                          <a:cs typeface="+mn-cs"/>
                        </a:rPr>
                        <a:t>đến</a:t>
                      </a:r>
                      <a:r>
                        <a:rPr lang="en-US" sz="3200" kern="1200" dirty="0">
                          <a:solidFill>
                            <a:schemeClr val="dk1"/>
                          </a:solidFill>
                          <a:effectLst/>
                          <a:latin typeface="+mn-lt"/>
                          <a:ea typeface="+mn-ea"/>
                          <a:cs typeface="+mn-cs"/>
                        </a:rPr>
                        <a:t> 100 </a:t>
                      </a:r>
                      <a:r>
                        <a:rPr lang="en-US" sz="3200" kern="1200" dirty="0" err="1">
                          <a:solidFill>
                            <a:schemeClr val="dk1"/>
                          </a:solidFill>
                          <a:effectLst/>
                          <a:latin typeface="+mn-lt"/>
                          <a:ea typeface="+mn-ea"/>
                          <a:cs typeface="+mn-cs"/>
                        </a:rPr>
                        <a:t>điểm</a:t>
                      </a:r>
                      <a:r>
                        <a:rPr lang="en-US" sz="3200" kern="1200" dirty="0">
                          <a:solidFill>
                            <a:schemeClr val="dk1"/>
                          </a:solidFill>
                          <a:effectLst/>
                          <a:latin typeface="+mn-lt"/>
                          <a:ea typeface="+mn-ea"/>
                          <a:cs typeface="+mn-cs"/>
                        </a:rPr>
                        <a:t>: </a:t>
                      </a:r>
                      <a:r>
                        <a:rPr lang="en-US" sz="3200" kern="1200" dirty="0" err="1">
                          <a:solidFill>
                            <a:srgbClr val="FF0000"/>
                          </a:solidFill>
                          <a:effectLst/>
                          <a:latin typeface="+mn-lt"/>
                          <a:ea typeface="+mn-ea"/>
                          <a:cs typeface="+mn-cs"/>
                        </a:rPr>
                        <a:t>loại</a:t>
                      </a:r>
                      <a:r>
                        <a:rPr lang="en-US" sz="3200" kern="1200" dirty="0">
                          <a:solidFill>
                            <a:srgbClr val="FF0000"/>
                          </a:solidFill>
                          <a:effectLst/>
                          <a:latin typeface="+mn-lt"/>
                          <a:ea typeface="+mn-ea"/>
                          <a:cs typeface="+mn-cs"/>
                        </a:rPr>
                        <a:t> </a:t>
                      </a:r>
                      <a:r>
                        <a:rPr lang="vi-VN" sz="3200" kern="1200" dirty="0">
                          <a:solidFill>
                            <a:srgbClr val="FF0000"/>
                          </a:solidFill>
                          <a:effectLst/>
                          <a:latin typeface="+mn-lt"/>
                          <a:ea typeface="+mn-ea"/>
                          <a:cs typeface="+mn-cs"/>
                        </a:rPr>
                        <a:t>X</a:t>
                      </a:r>
                      <a:r>
                        <a:rPr lang="en-US" sz="3200" kern="1200" dirty="0" err="1">
                          <a:solidFill>
                            <a:srgbClr val="FF0000"/>
                          </a:solidFill>
                          <a:effectLst/>
                          <a:latin typeface="+mn-lt"/>
                          <a:ea typeface="+mn-ea"/>
                          <a:cs typeface="+mn-cs"/>
                        </a:rPr>
                        <a:t>uất</a:t>
                      </a:r>
                      <a:r>
                        <a:rPr lang="en-US" sz="3200" kern="1200" dirty="0">
                          <a:solidFill>
                            <a:srgbClr val="FF0000"/>
                          </a:solidFill>
                          <a:effectLst/>
                          <a:latin typeface="+mn-lt"/>
                          <a:ea typeface="+mn-ea"/>
                          <a:cs typeface="+mn-cs"/>
                        </a:rPr>
                        <a:t> </a:t>
                      </a:r>
                      <a:r>
                        <a:rPr lang="en-US" sz="3200" kern="1200" dirty="0" err="1">
                          <a:solidFill>
                            <a:srgbClr val="FF0000"/>
                          </a:solidFill>
                          <a:effectLst/>
                          <a:latin typeface="+mn-lt"/>
                          <a:ea typeface="+mn-ea"/>
                          <a:cs typeface="+mn-cs"/>
                        </a:rPr>
                        <a:t>sắc</a:t>
                      </a:r>
                      <a:r>
                        <a:rPr lang="en-US" sz="3200" kern="1200" dirty="0">
                          <a:solidFill>
                            <a:srgbClr val="FF0000"/>
                          </a:solidFill>
                          <a:effectLst/>
                          <a:latin typeface="+mn-lt"/>
                          <a:ea typeface="+mn-ea"/>
                          <a:cs typeface="+mn-cs"/>
                        </a:rPr>
                        <a:t>;</a:t>
                      </a:r>
                      <a:endParaRPr lang="vi-VN" sz="3200" kern="1200" dirty="0">
                        <a:solidFill>
                          <a:srgbClr val="FF0000"/>
                        </a:solidFill>
                        <a:effectLst/>
                        <a:latin typeface="+mn-lt"/>
                        <a:ea typeface="+mn-ea"/>
                        <a:cs typeface="+mn-cs"/>
                      </a:endParaRPr>
                    </a:p>
                    <a:p>
                      <a:pPr>
                        <a:lnSpc>
                          <a:spcPct val="150000"/>
                        </a:lnSpc>
                      </a:pPr>
                      <a:r>
                        <a:rPr lang="en-US" sz="3200" kern="1200" dirty="0">
                          <a:solidFill>
                            <a:schemeClr val="dk1"/>
                          </a:solidFill>
                          <a:effectLst/>
                          <a:latin typeface="+mn-lt"/>
                          <a:ea typeface="+mn-ea"/>
                          <a:cs typeface="+mn-cs"/>
                        </a:rPr>
                        <a:t>b) </a:t>
                      </a:r>
                      <a:r>
                        <a:rPr lang="en-US" sz="3200" kern="1200" dirty="0" err="1">
                          <a:solidFill>
                            <a:schemeClr val="dk1"/>
                          </a:solidFill>
                          <a:effectLst/>
                          <a:latin typeface="+mn-lt"/>
                          <a:ea typeface="+mn-ea"/>
                          <a:cs typeface="+mn-cs"/>
                        </a:rPr>
                        <a:t>Từ</a:t>
                      </a:r>
                      <a:r>
                        <a:rPr lang="en-US" sz="3200" kern="1200" dirty="0">
                          <a:solidFill>
                            <a:schemeClr val="dk1"/>
                          </a:solidFill>
                          <a:effectLst/>
                          <a:latin typeface="+mn-lt"/>
                          <a:ea typeface="+mn-ea"/>
                          <a:cs typeface="+mn-cs"/>
                        </a:rPr>
                        <a:t> 80 </a:t>
                      </a:r>
                      <a:r>
                        <a:rPr lang="en-US" sz="3200" kern="1200" dirty="0" err="1">
                          <a:solidFill>
                            <a:schemeClr val="dk1"/>
                          </a:solidFill>
                          <a:effectLst/>
                          <a:latin typeface="+mn-lt"/>
                          <a:ea typeface="+mn-ea"/>
                          <a:cs typeface="+mn-cs"/>
                        </a:rPr>
                        <a:t>đến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dưới</a:t>
                      </a:r>
                      <a:r>
                        <a:rPr lang="en-US" sz="3200" kern="1200" dirty="0">
                          <a:solidFill>
                            <a:schemeClr val="dk1"/>
                          </a:solidFill>
                          <a:effectLst/>
                          <a:latin typeface="+mn-lt"/>
                          <a:ea typeface="+mn-ea"/>
                          <a:cs typeface="+mn-cs"/>
                        </a:rPr>
                        <a:t> 90 </a:t>
                      </a:r>
                      <a:r>
                        <a:rPr lang="en-US" sz="3200" kern="1200" dirty="0" err="1">
                          <a:solidFill>
                            <a:schemeClr val="dk1"/>
                          </a:solidFill>
                          <a:effectLst/>
                          <a:latin typeface="+mn-lt"/>
                          <a:ea typeface="+mn-ea"/>
                          <a:cs typeface="+mn-cs"/>
                        </a:rPr>
                        <a:t>điểm</a:t>
                      </a:r>
                      <a:r>
                        <a:rPr lang="en-US" sz="3200" kern="1200" dirty="0">
                          <a:solidFill>
                            <a:schemeClr val="dk1"/>
                          </a:solidFill>
                          <a:effectLst/>
                          <a:latin typeface="+mn-lt"/>
                          <a:ea typeface="+mn-ea"/>
                          <a:cs typeface="+mn-cs"/>
                        </a:rPr>
                        <a:t>: </a:t>
                      </a:r>
                      <a:r>
                        <a:rPr lang="en-US" sz="3200" kern="1200" dirty="0" err="1">
                          <a:solidFill>
                            <a:srgbClr val="FF0000"/>
                          </a:solidFill>
                          <a:effectLst/>
                          <a:latin typeface="+mn-lt"/>
                          <a:ea typeface="+mn-ea"/>
                          <a:cs typeface="+mn-cs"/>
                        </a:rPr>
                        <a:t>loại</a:t>
                      </a:r>
                      <a:r>
                        <a:rPr lang="en-US" sz="3200" kern="1200" dirty="0">
                          <a:solidFill>
                            <a:srgbClr val="FF0000"/>
                          </a:solidFill>
                          <a:effectLst/>
                          <a:latin typeface="+mn-lt"/>
                          <a:ea typeface="+mn-ea"/>
                          <a:cs typeface="+mn-cs"/>
                        </a:rPr>
                        <a:t> </a:t>
                      </a:r>
                      <a:r>
                        <a:rPr lang="vi-VN" sz="3200" kern="1200" dirty="0">
                          <a:solidFill>
                            <a:srgbClr val="FF0000"/>
                          </a:solidFill>
                          <a:effectLst/>
                          <a:latin typeface="+mn-lt"/>
                          <a:ea typeface="+mn-ea"/>
                          <a:cs typeface="+mn-cs"/>
                        </a:rPr>
                        <a:t>T</a:t>
                      </a:r>
                      <a:r>
                        <a:rPr lang="en-US" sz="3200" kern="1200" dirty="0" err="1">
                          <a:solidFill>
                            <a:srgbClr val="FF0000"/>
                          </a:solidFill>
                          <a:effectLst/>
                          <a:latin typeface="+mn-lt"/>
                          <a:ea typeface="+mn-ea"/>
                          <a:cs typeface="+mn-cs"/>
                        </a:rPr>
                        <a:t>ốt</a:t>
                      </a:r>
                      <a:r>
                        <a:rPr lang="en-US" sz="3200" kern="1200" dirty="0">
                          <a:solidFill>
                            <a:srgbClr val="FF0000"/>
                          </a:solidFill>
                          <a:effectLst/>
                          <a:latin typeface="+mn-lt"/>
                          <a:ea typeface="+mn-ea"/>
                          <a:cs typeface="+mn-cs"/>
                        </a:rPr>
                        <a:t>;</a:t>
                      </a:r>
                      <a:endParaRPr lang="vi-VN" sz="3200" kern="1200" dirty="0">
                        <a:solidFill>
                          <a:srgbClr val="FF0000"/>
                        </a:solidFill>
                        <a:effectLst/>
                        <a:latin typeface="+mn-lt"/>
                        <a:ea typeface="+mn-ea"/>
                        <a:cs typeface="+mn-cs"/>
                      </a:endParaRPr>
                    </a:p>
                    <a:p>
                      <a:pPr>
                        <a:lnSpc>
                          <a:spcPct val="150000"/>
                        </a:lnSpc>
                      </a:pPr>
                      <a:r>
                        <a:rPr lang="en-US" sz="3200" kern="1200" dirty="0">
                          <a:solidFill>
                            <a:schemeClr val="dk1"/>
                          </a:solidFill>
                          <a:effectLst/>
                          <a:latin typeface="+mn-lt"/>
                          <a:ea typeface="+mn-ea"/>
                          <a:cs typeface="+mn-cs"/>
                        </a:rPr>
                        <a:t>c) </a:t>
                      </a:r>
                      <a:r>
                        <a:rPr lang="en-US" sz="3200" kern="1200" dirty="0" err="1">
                          <a:solidFill>
                            <a:schemeClr val="dk1"/>
                          </a:solidFill>
                          <a:effectLst/>
                          <a:latin typeface="+mn-lt"/>
                          <a:ea typeface="+mn-ea"/>
                          <a:cs typeface="+mn-cs"/>
                        </a:rPr>
                        <a:t>Từ</a:t>
                      </a:r>
                      <a:r>
                        <a:rPr lang="en-US" sz="3200" kern="1200" dirty="0">
                          <a:solidFill>
                            <a:schemeClr val="dk1"/>
                          </a:solidFill>
                          <a:effectLst/>
                          <a:latin typeface="+mn-lt"/>
                          <a:ea typeface="+mn-ea"/>
                          <a:cs typeface="+mn-cs"/>
                        </a:rPr>
                        <a:t> 65 </a:t>
                      </a:r>
                      <a:r>
                        <a:rPr lang="en-US" sz="3200" kern="1200" dirty="0" err="1">
                          <a:solidFill>
                            <a:schemeClr val="dk1"/>
                          </a:solidFill>
                          <a:effectLst/>
                          <a:latin typeface="+mn-lt"/>
                          <a:ea typeface="+mn-ea"/>
                          <a:cs typeface="+mn-cs"/>
                        </a:rPr>
                        <a:t>đến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dưới</a:t>
                      </a:r>
                      <a:r>
                        <a:rPr lang="en-US" sz="3200" kern="1200" dirty="0">
                          <a:solidFill>
                            <a:schemeClr val="dk1"/>
                          </a:solidFill>
                          <a:effectLst/>
                          <a:latin typeface="+mn-lt"/>
                          <a:ea typeface="+mn-ea"/>
                          <a:cs typeface="+mn-cs"/>
                        </a:rPr>
                        <a:t> 80 </a:t>
                      </a:r>
                      <a:r>
                        <a:rPr lang="en-US" sz="3200" kern="1200" dirty="0" err="1">
                          <a:solidFill>
                            <a:schemeClr val="dk1"/>
                          </a:solidFill>
                          <a:effectLst/>
                          <a:latin typeface="+mn-lt"/>
                          <a:ea typeface="+mn-ea"/>
                          <a:cs typeface="+mn-cs"/>
                        </a:rPr>
                        <a:t>điểm</a:t>
                      </a:r>
                      <a:r>
                        <a:rPr lang="en-US" sz="3200" kern="1200" dirty="0">
                          <a:solidFill>
                            <a:schemeClr val="dk1"/>
                          </a:solidFill>
                          <a:effectLst/>
                          <a:latin typeface="+mn-lt"/>
                          <a:ea typeface="+mn-ea"/>
                          <a:cs typeface="+mn-cs"/>
                        </a:rPr>
                        <a:t>: </a:t>
                      </a:r>
                      <a:r>
                        <a:rPr lang="en-US" sz="3200" kern="1200" dirty="0" err="1">
                          <a:solidFill>
                            <a:srgbClr val="FF0000"/>
                          </a:solidFill>
                          <a:effectLst/>
                          <a:latin typeface="+mn-lt"/>
                          <a:ea typeface="+mn-ea"/>
                          <a:cs typeface="+mn-cs"/>
                        </a:rPr>
                        <a:t>loại</a:t>
                      </a:r>
                      <a:r>
                        <a:rPr lang="en-US" sz="3200" kern="1200" dirty="0">
                          <a:solidFill>
                            <a:srgbClr val="FF0000"/>
                          </a:solidFill>
                          <a:effectLst/>
                          <a:latin typeface="+mn-lt"/>
                          <a:ea typeface="+mn-ea"/>
                          <a:cs typeface="+mn-cs"/>
                        </a:rPr>
                        <a:t> </a:t>
                      </a:r>
                      <a:r>
                        <a:rPr lang="vi-VN" sz="3200" kern="1200" dirty="0">
                          <a:solidFill>
                            <a:srgbClr val="FF0000"/>
                          </a:solidFill>
                          <a:effectLst/>
                          <a:latin typeface="+mn-lt"/>
                          <a:ea typeface="+mn-ea"/>
                          <a:cs typeface="+mn-cs"/>
                        </a:rPr>
                        <a:t>K</a:t>
                      </a:r>
                      <a:r>
                        <a:rPr lang="en-US" sz="3200" kern="1200" dirty="0" err="1">
                          <a:solidFill>
                            <a:srgbClr val="FF0000"/>
                          </a:solidFill>
                          <a:effectLst/>
                          <a:latin typeface="+mn-lt"/>
                          <a:ea typeface="+mn-ea"/>
                          <a:cs typeface="+mn-cs"/>
                        </a:rPr>
                        <a:t>há</a:t>
                      </a:r>
                      <a:r>
                        <a:rPr lang="en-US" sz="3200" kern="1200" dirty="0">
                          <a:solidFill>
                            <a:srgbClr val="FF0000"/>
                          </a:solidFill>
                          <a:effectLst/>
                          <a:latin typeface="+mn-lt"/>
                          <a:ea typeface="+mn-ea"/>
                          <a:cs typeface="+mn-cs"/>
                        </a:rPr>
                        <a:t>;</a:t>
                      </a:r>
                      <a:endParaRPr lang="vi-VN" sz="3200" kern="1200" dirty="0">
                        <a:solidFill>
                          <a:srgbClr val="FF0000"/>
                        </a:solidFill>
                        <a:effectLst/>
                        <a:latin typeface="+mn-lt"/>
                        <a:ea typeface="+mn-ea"/>
                        <a:cs typeface="+mn-cs"/>
                      </a:endParaRPr>
                    </a:p>
                    <a:p>
                      <a:pPr>
                        <a:lnSpc>
                          <a:spcPct val="150000"/>
                        </a:lnSpc>
                      </a:pPr>
                      <a:r>
                        <a:rPr lang="en-US" sz="3200" kern="1200" dirty="0">
                          <a:solidFill>
                            <a:schemeClr val="dk1"/>
                          </a:solidFill>
                          <a:effectLst/>
                          <a:latin typeface="+mn-lt"/>
                          <a:ea typeface="+mn-ea"/>
                          <a:cs typeface="+mn-cs"/>
                        </a:rPr>
                        <a:t>d) </a:t>
                      </a:r>
                      <a:r>
                        <a:rPr lang="en-US" sz="3200" kern="1200" dirty="0" err="1">
                          <a:solidFill>
                            <a:schemeClr val="dk1"/>
                          </a:solidFill>
                          <a:effectLst/>
                          <a:latin typeface="+mn-lt"/>
                          <a:ea typeface="+mn-ea"/>
                          <a:cs typeface="+mn-cs"/>
                        </a:rPr>
                        <a:t>Từ</a:t>
                      </a:r>
                      <a:r>
                        <a:rPr lang="en-US" sz="3200" kern="1200" dirty="0">
                          <a:solidFill>
                            <a:schemeClr val="dk1"/>
                          </a:solidFill>
                          <a:effectLst/>
                          <a:latin typeface="+mn-lt"/>
                          <a:ea typeface="+mn-ea"/>
                          <a:cs typeface="+mn-cs"/>
                        </a:rPr>
                        <a:t> 50 </a:t>
                      </a:r>
                      <a:r>
                        <a:rPr lang="en-US" sz="3200" kern="1200" dirty="0" err="1">
                          <a:solidFill>
                            <a:schemeClr val="dk1"/>
                          </a:solidFill>
                          <a:effectLst/>
                          <a:latin typeface="+mn-lt"/>
                          <a:ea typeface="+mn-ea"/>
                          <a:cs typeface="+mn-cs"/>
                        </a:rPr>
                        <a:t>đến</a:t>
                      </a:r>
                      <a:r>
                        <a:rPr lang="en-US" sz="3200" kern="1200" dirty="0">
                          <a:solidFill>
                            <a:schemeClr val="dk1"/>
                          </a:solidFill>
                          <a:effectLst/>
                          <a:latin typeface="+mn-lt"/>
                          <a:ea typeface="+mn-ea"/>
                          <a:cs typeface="+mn-cs"/>
                        </a:rPr>
                        <a:t> </a:t>
                      </a:r>
                      <a:r>
                        <a:rPr lang="en-US" sz="3200" kern="1200" dirty="0" err="1">
                          <a:solidFill>
                            <a:schemeClr val="dk1"/>
                          </a:solidFill>
                          <a:effectLst/>
                          <a:latin typeface="+mn-lt"/>
                          <a:ea typeface="+mn-ea"/>
                          <a:cs typeface="+mn-cs"/>
                        </a:rPr>
                        <a:t>dưới</a:t>
                      </a:r>
                      <a:r>
                        <a:rPr lang="en-US" sz="3200" kern="1200" dirty="0">
                          <a:solidFill>
                            <a:schemeClr val="dk1"/>
                          </a:solidFill>
                          <a:effectLst/>
                          <a:latin typeface="+mn-lt"/>
                          <a:ea typeface="+mn-ea"/>
                          <a:cs typeface="+mn-cs"/>
                        </a:rPr>
                        <a:t> 65 </a:t>
                      </a:r>
                      <a:r>
                        <a:rPr lang="en-US" sz="3200" kern="1200" dirty="0" err="1">
                          <a:solidFill>
                            <a:schemeClr val="dk1"/>
                          </a:solidFill>
                          <a:effectLst/>
                          <a:latin typeface="+mn-lt"/>
                          <a:ea typeface="+mn-ea"/>
                          <a:cs typeface="+mn-cs"/>
                        </a:rPr>
                        <a:t>điểm</a:t>
                      </a:r>
                      <a:r>
                        <a:rPr lang="en-US" sz="3200" kern="1200" dirty="0">
                          <a:solidFill>
                            <a:schemeClr val="dk1"/>
                          </a:solidFill>
                          <a:effectLst/>
                          <a:latin typeface="+mn-lt"/>
                          <a:ea typeface="+mn-ea"/>
                          <a:cs typeface="+mn-cs"/>
                        </a:rPr>
                        <a:t>: </a:t>
                      </a:r>
                      <a:r>
                        <a:rPr lang="en-US" sz="3200" kern="1200" dirty="0" err="1">
                          <a:solidFill>
                            <a:srgbClr val="FF0000"/>
                          </a:solidFill>
                          <a:effectLst/>
                          <a:latin typeface="+mn-lt"/>
                          <a:ea typeface="+mn-ea"/>
                          <a:cs typeface="+mn-cs"/>
                        </a:rPr>
                        <a:t>loại</a:t>
                      </a:r>
                      <a:r>
                        <a:rPr lang="en-US" sz="3200" kern="1200" dirty="0">
                          <a:solidFill>
                            <a:srgbClr val="FF0000"/>
                          </a:solidFill>
                          <a:effectLst/>
                          <a:latin typeface="+mn-lt"/>
                          <a:ea typeface="+mn-ea"/>
                          <a:cs typeface="+mn-cs"/>
                        </a:rPr>
                        <a:t> </a:t>
                      </a:r>
                      <a:r>
                        <a:rPr lang="vi-VN" sz="3200" kern="1200" dirty="0">
                          <a:solidFill>
                            <a:srgbClr val="FF0000"/>
                          </a:solidFill>
                          <a:effectLst/>
                          <a:latin typeface="+mn-lt"/>
                          <a:ea typeface="+mn-ea"/>
                          <a:cs typeface="+mn-cs"/>
                        </a:rPr>
                        <a:t>T</a:t>
                      </a:r>
                      <a:r>
                        <a:rPr lang="en-US" sz="3200" kern="1200" dirty="0">
                          <a:solidFill>
                            <a:srgbClr val="FF0000"/>
                          </a:solidFill>
                          <a:effectLst/>
                          <a:latin typeface="+mn-lt"/>
                          <a:ea typeface="+mn-ea"/>
                          <a:cs typeface="+mn-cs"/>
                        </a:rPr>
                        <a:t>rung </a:t>
                      </a:r>
                      <a:r>
                        <a:rPr lang="en-US" sz="3200" kern="1200" dirty="0" err="1">
                          <a:solidFill>
                            <a:srgbClr val="FF0000"/>
                          </a:solidFill>
                          <a:effectLst/>
                          <a:latin typeface="+mn-lt"/>
                          <a:ea typeface="+mn-ea"/>
                          <a:cs typeface="+mn-cs"/>
                        </a:rPr>
                        <a:t>bình</a:t>
                      </a:r>
                      <a:r>
                        <a:rPr lang="en-US" sz="3200" kern="1200" dirty="0">
                          <a:solidFill>
                            <a:srgbClr val="FF0000"/>
                          </a:solidFill>
                          <a:effectLst/>
                          <a:latin typeface="+mn-lt"/>
                          <a:ea typeface="+mn-ea"/>
                          <a:cs typeface="+mn-cs"/>
                        </a:rPr>
                        <a:t>;</a:t>
                      </a:r>
                      <a:endParaRPr lang="vi-VN" sz="3200" kern="1200" dirty="0">
                        <a:solidFill>
                          <a:srgbClr val="FF0000"/>
                        </a:solidFill>
                        <a:effectLst/>
                        <a:latin typeface="+mn-lt"/>
                        <a:ea typeface="+mn-ea"/>
                        <a:cs typeface="+mn-cs"/>
                      </a:endParaRPr>
                    </a:p>
                    <a:p>
                      <a:pPr>
                        <a:lnSpc>
                          <a:spcPct val="150000"/>
                        </a:lnSpc>
                      </a:pPr>
                      <a:r>
                        <a:rPr lang="en-US" sz="3200" kern="1200" dirty="0">
                          <a:solidFill>
                            <a:schemeClr val="dk1"/>
                          </a:solidFill>
                          <a:effectLst/>
                          <a:latin typeface="+mn-lt"/>
                          <a:ea typeface="+mn-ea"/>
                          <a:cs typeface="+mn-cs"/>
                        </a:rPr>
                        <a:t>đ</a:t>
                      </a:r>
                      <a:r>
                        <a:rPr lang="en-US" sz="3200" kern="1200">
                          <a:solidFill>
                            <a:schemeClr val="dk1"/>
                          </a:solidFill>
                          <a:effectLst/>
                          <a:latin typeface="+mn-lt"/>
                          <a:ea typeface="+mn-ea"/>
                          <a:cs typeface="+mn-cs"/>
                        </a:rPr>
                        <a:t>) Dưới 50 </a:t>
                      </a:r>
                      <a:r>
                        <a:rPr lang="en-US" sz="3200" kern="1200" dirty="0" err="1">
                          <a:solidFill>
                            <a:schemeClr val="dk1"/>
                          </a:solidFill>
                          <a:effectLst/>
                          <a:latin typeface="+mn-lt"/>
                          <a:ea typeface="+mn-ea"/>
                          <a:cs typeface="+mn-cs"/>
                        </a:rPr>
                        <a:t>điểm</a:t>
                      </a:r>
                      <a:r>
                        <a:rPr lang="en-US" sz="3200" kern="1200" dirty="0">
                          <a:solidFill>
                            <a:schemeClr val="dk1"/>
                          </a:solidFill>
                          <a:effectLst/>
                          <a:latin typeface="+mn-lt"/>
                          <a:ea typeface="+mn-ea"/>
                          <a:cs typeface="+mn-cs"/>
                        </a:rPr>
                        <a:t>: </a:t>
                      </a:r>
                      <a:r>
                        <a:rPr lang="en-US" sz="3200" kern="1200" err="1">
                          <a:solidFill>
                            <a:srgbClr val="FF0000"/>
                          </a:solidFill>
                          <a:effectLst/>
                          <a:latin typeface="+mn-lt"/>
                          <a:ea typeface="+mn-ea"/>
                          <a:cs typeface="+mn-cs"/>
                        </a:rPr>
                        <a:t>loại</a:t>
                      </a:r>
                      <a:r>
                        <a:rPr lang="en-US" sz="3200" kern="1200">
                          <a:solidFill>
                            <a:srgbClr val="FF0000"/>
                          </a:solidFill>
                          <a:effectLst/>
                          <a:latin typeface="+mn-lt"/>
                          <a:ea typeface="+mn-ea"/>
                          <a:cs typeface="+mn-cs"/>
                        </a:rPr>
                        <a:t> Yếu.</a:t>
                      </a:r>
                      <a:endParaRPr lang="vi-VN" sz="3200" kern="1200" dirty="0">
                        <a:solidFill>
                          <a:srgbClr val="FF0000"/>
                        </a:solidFill>
                        <a:effectLst/>
                        <a:latin typeface="+mn-lt"/>
                        <a:ea typeface="+mn-ea"/>
                        <a:cs typeface="+mn-cs"/>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829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79512" y="-108897"/>
            <a:ext cx="8712968" cy="1161633"/>
          </a:xfrm>
          <a:prstGeom prst="notchedRightArrow">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n-ea"/>
                <a:cs typeface="+mn-cs"/>
              </a:rPr>
              <a:t>CÔNG TÁC ĐÁNH GIÁ ĐIỂM RÈN LUYỆN</a:t>
            </a:r>
            <a:endParaRPr kumimoji="0" lang="vi-VN" sz="3200" b="1" i="0" u="none" strike="noStrike" kern="1200" cap="none" spc="0" normalizeH="0" baseline="0" noProof="0" dirty="0" err="1">
              <a:ln w="11430"/>
              <a:solidFill>
                <a:prstClr val="white"/>
              </a:soli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4258858300"/>
              </p:ext>
            </p:extLst>
          </p:nvPr>
        </p:nvGraphicFramePr>
        <p:xfrm>
          <a:off x="249153" y="1196752"/>
          <a:ext cx="8784976" cy="5630990"/>
        </p:xfrm>
        <a:graphic>
          <a:graphicData uri="http://schemas.openxmlformats.org/drawingml/2006/table">
            <a:tbl>
              <a:tblPr firstRow="1" bandRow="1">
                <a:tableStyleId>{FABFCF23-3B69-468F-B69F-88F6DE6A72F2}</a:tableStyleId>
              </a:tblPr>
              <a:tblGrid>
                <a:gridCol w="8784976">
                  <a:extLst>
                    <a:ext uri="{9D8B030D-6E8A-4147-A177-3AD203B41FA5}">
                      <a16:colId xmlns:a16="http://schemas.microsoft.com/office/drawing/2014/main" val="20000"/>
                    </a:ext>
                  </a:extLst>
                </a:gridCol>
              </a:tblGrid>
              <a:tr h="967550">
                <a:tc>
                  <a:txBody>
                    <a:bodyPr/>
                    <a:lstStyle/>
                    <a:p>
                      <a:pPr algn="ctr"/>
                      <a:endParaRPr lang="en-US" sz="1400" dirty="0"/>
                    </a:p>
                    <a:p>
                      <a:pPr algn="ctr"/>
                      <a:r>
                        <a:rPr lang="en-US" sz="3200" baseline="0" dirty="0"/>
                        <a:t>SỬ DỤNG KẾT QUẢ RÈN LUYỆN</a:t>
                      </a:r>
                      <a:endParaRPr lang="vi-VN" sz="3200" dirty="0"/>
                    </a:p>
                  </a:txBody>
                  <a:tcPr/>
                </a:tc>
                <a:extLst>
                  <a:ext uri="{0D108BD9-81ED-4DB2-BD59-A6C34878D82A}">
                    <a16:rowId xmlns:a16="http://schemas.microsoft.com/office/drawing/2014/main" val="10000"/>
                  </a:ext>
                </a:extLst>
              </a:tr>
              <a:tr h="4505058">
                <a:tc>
                  <a:txBody>
                    <a:bodyPr/>
                    <a:lstStyle/>
                    <a:p>
                      <a:pPr algn="just"/>
                      <a:r>
                        <a:rPr lang="en-US" sz="2400" b="1" kern="1200" dirty="0">
                          <a:solidFill>
                            <a:schemeClr val="dk1"/>
                          </a:solidFill>
                          <a:effectLst/>
                          <a:latin typeface="+mn-lt"/>
                          <a:ea typeface="+mn-ea"/>
                          <a:cs typeface="+mn-cs"/>
                        </a:rPr>
                        <a:t>1.</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đánh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giá</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rèn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luyện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từng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năm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và</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toàn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khóa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của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được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trong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hồ</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sơ</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quản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lý</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viên</a:t>
                      </a:r>
                      <a:r>
                        <a:rPr lang="en-US" sz="2400" kern="1200" dirty="0">
                          <a:solidFill>
                            <a:schemeClr val="dk1"/>
                          </a:solidFill>
                          <a:effectLst/>
                          <a:latin typeface="+mn-lt"/>
                          <a:ea typeface="+mn-ea"/>
                          <a:cs typeface="+mn-cs"/>
                        </a:rPr>
                        <a:t>.</a:t>
                      </a:r>
                    </a:p>
                    <a:p>
                      <a:pPr algn="just"/>
                      <a:r>
                        <a:rPr lang="en-US" sz="2400" b="1" kern="1200" dirty="0">
                          <a:solidFill>
                            <a:schemeClr val="dk1"/>
                          </a:solidFill>
                          <a:effectLst/>
                          <a:latin typeface="+mn-lt"/>
                          <a:ea typeface="+mn-ea"/>
                          <a:cs typeface="+mn-cs"/>
                        </a:rPr>
                        <a:t>2.</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đánh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giá</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rèn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luyện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toàn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khóa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có</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thể</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được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ghi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chung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vào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bảng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điểm</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tập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hoặc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theo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hình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thức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giấy</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chứng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nhận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kết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quả</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rèn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luyện</a:t>
                      </a:r>
                      <a:r>
                        <a:rPr lang="en-US" sz="2400" kern="1200" dirty="0">
                          <a:solidFill>
                            <a:schemeClr val="dk1"/>
                          </a:solidFill>
                          <a:effectLst/>
                          <a:latin typeface="+mn-lt"/>
                          <a:ea typeface="+mn-ea"/>
                          <a:cs typeface="+mn-cs"/>
                        </a:rPr>
                        <a:t> do </a:t>
                      </a:r>
                      <a:r>
                        <a:rPr lang="en-US" sz="2400" kern="1200" dirty="0" err="1">
                          <a:solidFill>
                            <a:schemeClr val="dk1"/>
                          </a:solidFill>
                          <a:effectLst/>
                          <a:latin typeface="+mn-lt"/>
                          <a:ea typeface="+mn-ea"/>
                          <a:cs typeface="+mn-cs"/>
                        </a:rPr>
                        <a:t>nhà</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trường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cấp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và</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trong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hồ</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sơ</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của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tốt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nghiệp</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ra</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trường</a:t>
                      </a:r>
                      <a:r>
                        <a:rPr lang="en-US" sz="2400" kern="1200" dirty="0">
                          <a:solidFill>
                            <a:schemeClr val="dk1"/>
                          </a:solidFill>
                          <a:effectLst/>
                          <a:latin typeface="+mn-lt"/>
                          <a:ea typeface="+mn-ea"/>
                          <a:cs typeface="+mn-cs"/>
                        </a:rPr>
                        <a:t>.</a:t>
                      </a:r>
                    </a:p>
                    <a:p>
                      <a:pPr algn="just"/>
                      <a:r>
                        <a:rPr lang="en-US" sz="2400" b="1" kern="1200" dirty="0">
                          <a:solidFill>
                            <a:schemeClr val="dk1"/>
                          </a:solidFill>
                          <a:effectLst/>
                          <a:latin typeface="+mn-lt"/>
                          <a:ea typeface="+mn-ea"/>
                          <a:cs typeface="+mn-cs"/>
                        </a:rPr>
                        <a:t>3. </a:t>
                      </a:r>
                      <a:r>
                        <a:rPr lang="en-US" sz="2400" b="1" kern="1200" dirty="0" err="1">
                          <a:solidFill>
                            <a:srgbClr val="FF0000"/>
                          </a:solidFill>
                          <a:effectLst/>
                          <a:latin typeface="+mn-lt"/>
                          <a:ea typeface="+mn-ea"/>
                          <a:cs typeface="+mn-cs"/>
                        </a:rPr>
                        <a:t>Kết</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quả</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đánh</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giá</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rèn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luyện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toàn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khóa</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học</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của</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sinh</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viên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làm</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căn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cứ</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để</a:t>
                      </a:r>
                      <a:r>
                        <a:rPr lang="en-US" sz="2400" b="1"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xét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khen</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thưởng</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tốt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nghiệp</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của</a:t>
                      </a:r>
                      <a:r>
                        <a:rPr lang="en-US" sz="2800" b="1" u="sng" kern="1200" dirty="0">
                          <a:solidFill>
                            <a:srgbClr val="FF0000"/>
                          </a:solidFill>
                          <a:effectLst/>
                          <a:latin typeface="+mn-lt"/>
                          <a:ea typeface="+mn-ea"/>
                          <a:cs typeface="+mn-cs"/>
                        </a:rPr>
                        <a:t> ĐHQG-HCM (SV </a:t>
                      </a:r>
                      <a:r>
                        <a:rPr lang="en-US" sz="2800" b="1" u="sng" kern="1200" dirty="0" err="1">
                          <a:solidFill>
                            <a:srgbClr val="FF0000"/>
                          </a:solidFill>
                          <a:effectLst/>
                          <a:latin typeface="+mn-lt"/>
                          <a:ea typeface="+mn-ea"/>
                          <a:cs typeface="+mn-cs"/>
                        </a:rPr>
                        <a:t>tốt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nghiệp</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Giỏi</a:t>
                      </a:r>
                      <a:r>
                        <a:rPr lang="en-US" sz="2800" b="1" u="sng" kern="1200" dirty="0">
                          <a:solidFill>
                            <a:srgbClr val="FF0000"/>
                          </a:solidFill>
                          <a:effectLst/>
                          <a:latin typeface="+mn-lt"/>
                          <a:ea typeface="+mn-ea"/>
                          <a:cs typeface="+mn-cs"/>
                        </a:rPr>
                        <a:t> – ĐRL </a:t>
                      </a:r>
                      <a:r>
                        <a:rPr lang="en-US" sz="2800" b="1" u="sng" kern="1200" dirty="0" err="1">
                          <a:solidFill>
                            <a:srgbClr val="FF0000"/>
                          </a:solidFill>
                          <a:effectLst/>
                          <a:latin typeface="+mn-lt"/>
                          <a:ea typeface="+mn-ea"/>
                          <a:cs typeface="+mn-cs"/>
                        </a:rPr>
                        <a:t>Xuất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sắc</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toàn</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khóa</a:t>
                      </a:r>
                      <a:r>
                        <a:rPr lang="en-US" sz="2800" b="1" u="sng" kern="1200" dirty="0">
                          <a:solidFill>
                            <a:srgbClr val="FF0000"/>
                          </a:solidFill>
                          <a:effectLst/>
                          <a:latin typeface="+mn-lt"/>
                          <a:ea typeface="+mn-ea"/>
                          <a:cs typeface="+mn-cs"/>
                        </a:rPr>
                        <a:t>; SV </a:t>
                      </a:r>
                      <a:r>
                        <a:rPr lang="en-US" sz="2800" b="1" u="sng" kern="1200" dirty="0" err="1">
                          <a:solidFill>
                            <a:srgbClr val="FF0000"/>
                          </a:solidFill>
                          <a:effectLst/>
                          <a:latin typeface="+mn-lt"/>
                          <a:ea typeface="+mn-ea"/>
                          <a:cs typeface="+mn-cs"/>
                        </a:rPr>
                        <a:t>tốt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nghiệp</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Xuất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sắc</a:t>
                      </a:r>
                      <a:r>
                        <a:rPr lang="en-US" sz="2800" b="1" u="sng" kern="1200" dirty="0">
                          <a:solidFill>
                            <a:srgbClr val="FF0000"/>
                          </a:solidFill>
                          <a:effectLst/>
                          <a:latin typeface="+mn-lt"/>
                          <a:ea typeface="+mn-ea"/>
                          <a:cs typeface="+mn-cs"/>
                        </a:rPr>
                        <a:t> – ĐRL </a:t>
                      </a:r>
                      <a:r>
                        <a:rPr lang="en-US" sz="2800" b="1" u="sng" kern="1200" dirty="0" err="1">
                          <a:solidFill>
                            <a:srgbClr val="FF0000"/>
                          </a:solidFill>
                          <a:effectLst/>
                          <a:latin typeface="+mn-lt"/>
                          <a:ea typeface="+mn-ea"/>
                          <a:cs typeface="+mn-cs"/>
                        </a:rPr>
                        <a:t>Tốt</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toàn</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khóa</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trở</a:t>
                      </a:r>
                      <a:r>
                        <a:rPr lang="en-US" sz="2800" b="1" u="sng" kern="1200" dirty="0">
                          <a:solidFill>
                            <a:srgbClr val="FF0000"/>
                          </a:solidFill>
                          <a:effectLst/>
                          <a:latin typeface="+mn-lt"/>
                          <a:ea typeface="+mn-ea"/>
                          <a:cs typeface="+mn-cs"/>
                        </a:rPr>
                        <a:t> </a:t>
                      </a:r>
                      <a:r>
                        <a:rPr lang="en-US" sz="2800" b="1" u="sng" kern="1200" dirty="0" err="1">
                          <a:solidFill>
                            <a:srgbClr val="FF0000"/>
                          </a:solidFill>
                          <a:effectLst/>
                          <a:latin typeface="+mn-lt"/>
                          <a:ea typeface="+mn-ea"/>
                          <a:cs typeface="+mn-cs"/>
                        </a:rPr>
                        <a:t>lên</a:t>
                      </a:r>
                      <a:r>
                        <a:rPr lang="en-US" sz="2800" b="1" u="sng" kern="1200" dirty="0">
                          <a:solidFill>
                            <a:srgbClr val="FF0000"/>
                          </a:solidFill>
                          <a:effectLst/>
                          <a:latin typeface="+mn-lt"/>
                          <a:ea typeface="+mn-ea"/>
                          <a:cs typeface="+mn-cs"/>
                        </a:rPr>
                        <a: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được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sử</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dụng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trong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việc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xét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duyệt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bổng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xét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khen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thưởng</a:t>
                      </a:r>
                      <a:r>
                        <a:rPr lang="en-US" sz="2400" kern="1200" dirty="0">
                          <a:solidFill>
                            <a:schemeClr val="dk1"/>
                          </a:solidFill>
                          <a:effectLst/>
                          <a:latin typeface="+mn-lt"/>
                          <a:ea typeface="+mn-ea"/>
                          <a:cs typeface="+mn-cs"/>
                        </a:rPr>
                        <a:t> </a:t>
                      </a:r>
                      <a:r>
                        <a:rPr lang="vi-VN" sz="2400"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kỷ</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luật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hoạt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động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giao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lưu</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và</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trao</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đổi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sinh</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viên</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quốc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tế</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xét</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thôi</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ngừng</a:t>
                      </a:r>
                      <a:r>
                        <a:rPr lang="en-US" sz="2400" kern="1200" dirty="0">
                          <a:solidFill>
                            <a:schemeClr val="dk1"/>
                          </a:solidFill>
                          <a:effectLst/>
                          <a:latin typeface="+mn-lt"/>
                          <a:ea typeface="+mn-ea"/>
                          <a:cs typeface="+mn-cs"/>
                        </a:rPr>
                        <a:t> </a:t>
                      </a:r>
                      <a:r>
                        <a:rPr lang="en-US" sz="2400" kern="1200" dirty="0" err="1">
                          <a:solidFill>
                            <a:schemeClr val="dk1"/>
                          </a:solidFill>
                          <a:effectLst/>
                          <a:latin typeface="+mn-lt"/>
                          <a:ea typeface="+mn-ea"/>
                          <a:cs typeface="+mn-cs"/>
                        </a:rPr>
                        <a:t>học</a:t>
                      </a:r>
                      <a:r>
                        <a:rPr lang="en-US" sz="2400" kern="1200" dirty="0">
                          <a:solidFill>
                            <a:schemeClr val="dk1"/>
                          </a:solidFill>
                          <a:effectLst/>
                          <a:latin typeface="+mn-lt"/>
                          <a:ea typeface="+mn-ea"/>
                          <a:cs typeface="+mn-cs"/>
                        </a:rPr>
                        <a: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3653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79512" y="-108897"/>
            <a:ext cx="8712968" cy="1161633"/>
          </a:xfrm>
          <a:prstGeom prst="notchedRightArrow">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prstClr val="white"/>
                </a:solidFill>
                <a:effectLst>
                  <a:outerShdw blurRad="50800" dist="39000" dir="5460000" algn="tl">
                    <a:srgbClr val="000000">
                      <a:alpha val="38000"/>
                    </a:srgbClr>
                  </a:outerShdw>
                </a:effectLst>
                <a:uLnTx/>
                <a:uFillTx/>
                <a:latin typeface="Calibri"/>
                <a:ea typeface="+mn-ea"/>
                <a:cs typeface="+mn-cs"/>
              </a:rPr>
              <a:t>CÔNG TÁC ĐÁNH GIÁ ĐIỂM RÈN LUYỆN</a:t>
            </a:r>
            <a:endParaRPr kumimoji="0" lang="vi-VN" sz="3200" b="1" i="0" u="none" strike="noStrike" kern="1200" cap="none" spc="0" normalizeH="0" baseline="0" noProof="0" dirty="0" err="1">
              <a:ln w="11430"/>
              <a:solidFill>
                <a:prstClr val="white"/>
              </a:soli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2011343679"/>
              </p:ext>
            </p:extLst>
          </p:nvPr>
        </p:nvGraphicFramePr>
        <p:xfrm>
          <a:off x="249153" y="1196752"/>
          <a:ext cx="8784976" cy="5472608"/>
        </p:xfrm>
        <a:graphic>
          <a:graphicData uri="http://schemas.openxmlformats.org/drawingml/2006/table">
            <a:tbl>
              <a:tblPr firstRow="1" bandRow="1">
                <a:tableStyleId>{FABFCF23-3B69-468F-B69F-88F6DE6A72F2}</a:tableStyleId>
              </a:tblPr>
              <a:tblGrid>
                <a:gridCol w="8784976">
                  <a:extLst>
                    <a:ext uri="{9D8B030D-6E8A-4147-A177-3AD203B41FA5}">
                      <a16:colId xmlns:a16="http://schemas.microsoft.com/office/drawing/2014/main" val="20000"/>
                    </a:ext>
                  </a:extLst>
                </a:gridCol>
              </a:tblGrid>
              <a:tr h="967550">
                <a:tc>
                  <a:txBody>
                    <a:bodyPr/>
                    <a:lstStyle/>
                    <a:p>
                      <a:pPr algn="ctr"/>
                      <a:endParaRPr lang="en-US" sz="1400" dirty="0"/>
                    </a:p>
                    <a:p>
                      <a:pPr algn="ctr"/>
                      <a:r>
                        <a:rPr lang="en-US" sz="3200" baseline="0" dirty="0"/>
                        <a:t>SỬ DỤNG KẾT QUẢ RÈN LUYỆN</a:t>
                      </a:r>
                      <a:endParaRPr lang="vi-VN" sz="3200" dirty="0"/>
                    </a:p>
                  </a:txBody>
                  <a:tcPr/>
                </a:tc>
                <a:extLst>
                  <a:ext uri="{0D108BD9-81ED-4DB2-BD59-A6C34878D82A}">
                    <a16:rowId xmlns:a16="http://schemas.microsoft.com/office/drawing/2014/main" val="10000"/>
                  </a:ext>
                </a:extLst>
              </a:tr>
              <a:tr h="4505058">
                <a:tc>
                  <a:txBody>
                    <a:bodyPr/>
                    <a:lstStyle/>
                    <a:p>
                      <a:pPr algn="just"/>
                      <a:r>
                        <a:rPr lang="en-US" sz="2800" b="1" kern="1200" dirty="0">
                          <a:solidFill>
                            <a:schemeClr val="dk1"/>
                          </a:solidFill>
                          <a:effectLst/>
                          <a:latin typeface="+mn-lt"/>
                          <a:ea typeface="+mn-ea"/>
                          <a:cs typeface="+mn-cs"/>
                        </a:rPr>
                        <a:t>4.</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Sinh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viên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có</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kết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quả</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rèn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luyện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xuất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sắc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được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nhà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trường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xem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xét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biểu</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dương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khen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thưởng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đề</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nghị</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tặng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Bằng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khen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của</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Giám</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đốc</a:t>
                      </a:r>
                      <a:r>
                        <a:rPr lang="en-US" sz="2800" kern="1200" dirty="0">
                          <a:solidFill>
                            <a:schemeClr val="dk1"/>
                          </a:solidFill>
                          <a:effectLst/>
                          <a:latin typeface="+mn-lt"/>
                          <a:ea typeface="+mn-ea"/>
                          <a:cs typeface="+mn-cs"/>
                        </a:rPr>
                        <a:t> ĐHQG-HCM </a:t>
                      </a:r>
                      <a:r>
                        <a:rPr lang="en-US" sz="2800" kern="1200" dirty="0" err="1">
                          <a:solidFill>
                            <a:schemeClr val="dk1"/>
                          </a:solidFill>
                          <a:effectLst/>
                          <a:latin typeface="+mn-lt"/>
                          <a:ea typeface="+mn-ea"/>
                          <a:cs typeface="+mn-cs"/>
                        </a:rPr>
                        <a:t>theo</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quy</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định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tại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Quy</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chế</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Thi</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đua</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khen</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thưởng</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và</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Kỷ</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luật</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học</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sinh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sinh</a:t>
                      </a:r>
                      <a:r>
                        <a:rPr lang="en-US" sz="2800" kern="1200" dirty="0">
                          <a:solidFill>
                            <a:schemeClr val="dk1"/>
                          </a:solidFill>
                          <a:effectLst/>
                          <a:latin typeface="+mn-lt"/>
                          <a:ea typeface="+mn-ea"/>
                          <a:cs typeface="+mn-cs"/>
                        </a:rPr>
                        <a:t> </a:t>
                      </a:r>
                      <a:r>
                        <a:rPr lang="en-US" sz="2800" kern="1200" dirty="0" err="1">
                          <a:solidFill>
                            <a:schemeClr val="dk1"/>
                          </a:solidFill>
                          <a:effectLst/>
                          <a:latin typeface="+mn-lt"/>
                          <a:ea typeface="+mn-ea"/>
                          <a:cs typeface="+mn-cs"/>
                        </a:rPr>
                        <a:t>viên</a:t>
                      </a:r>
                      <a:r>
                        <a:rPr lang="en-US" sz="2800" kern="1200" dirty="0">
                          <a:solidFill>
                            <a:schemeClr val="dk1"/>
                          </a:solidFill>
                          <a:effectLst/>
                          <a:latin typeface="+mn-lt"/>
                          <a:ea typeface="+mn-ea"/>
                          <a:cs typeface="+mn-cs"/>
                        </a:rPr>
                        <a:t> ĐHQG-HCM.</a:t>
                      </a:r>
                    </a:p>
                    <a:p>
                      <a:pPr algn="just"/>
                      <a:r>
                        <a:rPr lang="en-US" sz="2800" b="1" kern="1200" dirty="0">
                          <a:solidFill>
                            <a:schemeClr val="dk1"/>
                          </a:solidFill>
                          <a:effectLst/>
                          <a:latin typeface="+mn-lt"/>
                          <a:ea typeface="+mn-ea"/>
                          <a:cs typeface="+mn-cs"/>
                        </a:rPr>
                        <a:t>5.</a:t>
                      </a:r>
                      <a:r>
                        <a:rPr lang="en-US" sz="2800"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Sinh</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viên</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bị</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xếp</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loại</a:t>
                      </a:r>
                      <a:r>
                        <a:rPr lang="en-US" sz="2800" b="1" kern="1200" dirty="0">
                          <a:solidFill>
                            <a:schemeClr val="dk1"/>
                          </a:solidFill>
                          <a:effectLst/>
                          <a:latin typeface="+mn-lt"/>
                          <a:ea typeface="+mn-ea"/>
                          <a:cs typeface="+mn-cs"/>
                        </a:rPr>
                        <a:t> </a:t>
                      </a:r>
                      <a:r>
                        <a:rPr lang="en-US" sz="2800" b="1" kern="1200" dirty="0" err="1">
                          <a:solidFill>
                            <a:srgbClr val="FF0000"/>
                          </a:solidFill>
                          <a:effectLst/>
                          <a:latin typeface="+mn-lt"/>
                          <a:ea typeface="+mn-ea"/>
                          <a:cs typeface="+mn-cs"/>
                        </a:rPr>
                        <a:t>rèn</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luyện</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Yếu</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trong</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hai</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học</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kỳ</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chính</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liên</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tiếp</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lần</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thứ</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nhất</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thì</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xem</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xét</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kỷ</a:t>
                      </a:r>
                      <a:r>
                        <a:rPr lang="en-US" sz="2800" b="1" kern="1200" dirty="0">
                          <a:solidFill>
                            <a:srgbClr val="FF0000"/>
                          </a:solidFill>
                          <a:effectLst/>
                          <a:latin typeface="+mn-lt"/>
                          <a:ea typeface="+mn-ea"/>
                          <a:cs typeface="+mn-cs"/>
                        </a:rPr>
                        <a:t> </a:t>
                      </a:r>
                      <a:r>
                        <a:rPr lang="en-US" sz="2800" b="1" kern="1200" dirty="0" err="1">
                          <a:solidFill>
                            <a:srgbClr val="FF0000"/>
                          </a:solidFill>
                          <a:effectLst/>
                          <a:latin typeface="+mn-lt"/>
                          <a:ea typeface="+mn-ea"/>
                          <a:cs typeface="+mn-cs"/>
                        </a:rPr>
                        <a:t>luật</a:t>
                      </a:r>
                      <a:r>
                        <a:rPr lang="en-US" sz="2800" b="1" kern="1200" dirty="0">
                          <a:solidFill>
                            <a:schemeClr val="dk1"/>
                          </a:solidFill>
                          <a:effectLst/>
                          <a:latin typeface="+mn-lt"/>
                          <a:ea typeface="+mn-ea"/>
                          <a:cs typeface="+mn-cs"/>
                        </a:rPr>
                        <a:t> ở </a:t>
                      </a:r>
                      <a:r>
                        <a:rPr lang="en-US" sz="2800" b="1" kern="1200" dirty="0" err="1">
                          <a:solidFill>
                            <a:schemeClr val="dk1"/>
                          </a:solidFill>
                          <a:effectLst/>
                          <a:latin typeface="+mn-lt"/>
                          <a:ea typeface="+mn-ea"/>
                          <a:cs typeface="+mn-cs"/>
                        </a:rPr>
                        <a:t>mức</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độ</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cảnh</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cáo</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và</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nếu</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bị</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xếp</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loại</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rèn</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luyện</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Yếu</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hai</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học</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kỳ</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chính</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liên</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tiếp</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lần</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thứ</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hai</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sẽ</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bị</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buộc</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thôi</a:t>
                      </a:r>
                      <a:r>
                        <a:rPr lang="en-US" sz="2800" b="1" kern="1200" dirty="0">
                          <a:solidFill>
                            <a:schemeClr val="dk1"/>
                          </a:solidFill>
                          <a:effectLst/>
                          <a:latin typeface="+mn-lt"/>
                          <a:ea typeface="+mn-ea"/>
                          <a:cs typeface="+mn-cs"/>
                        </a:rPr>
                        <a:t> </a:t>
                      </a:r>
                      <a:r>
                        <a:rPr lang="en-US" sz="2800" b="1" kern="1200" dirty="0" err="1">
                          <a:solidFill>
                            <a:schemeClr val="dk1"/>
                          </a:solidFill>
                          <a:effectLst/>
                          <a:latin typeface="+mn-lt"/>
                          <a:ea typeface="+mn-ea"/>
                          <a:cs typeface="+mn-cs"/>
                        </a:rPr>
                        <a:t>học</a:t>
                      </a:r>
                      <a:r>
                        <a:rPr lang="en-US" sz="2800" b="1" kern="1200" dirty="0">
                          <a:solidFill>
                            <a:schemeClr val="dk1"/>
                          </a:solidFill>
                          <a:effectLst/>
                          <a:latin typeface="+mn-lt"/>
                          <a:ea typeface="+mn-ea"/>
                          <a:cs typeface="+mn-cs"/>
                        </a:rPr>
                        <a:t>.</a:t>
                      </a:r>
                      <a:endParaRPr lang="vi-VN" sz="4400" b="1" kern="1200" dirty="0">
                        <a:solidFill>
                          <a:srgbClr val="FF0000"/>
                        </a:solidFill>
                        <a:effectLst/>
                        <a:latin typeface="+mn-lt"/>
                        <a:ea typeface="+mn-ea"/>
                        <a:cs typeface="+mn-cs"/>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227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sp>
        <p:nvSpPr>
          <p:cNvPr id="6" name="TextBox 5"/>
          <p:cNvSpPr txBox="1"/>
          <p:nvPr/>
        </p:nvSpPr>
        <p:spPr>
          <a:xfrm>
            <a:off x="107504" y="1340768"/>
            <a:ext cx="8928992" cy="500136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2900" b="1"/>
              <a:t>1.</a:t>
            </a:r>
            <a:r>
              <a:rPr lang="vi-VN" sz="2900"/>
              <a:t> Gương mẫu chấp hành chủ trương, đường lối của Đảng, chính sách, pháp luật của Nhà nước, Điều lệ trường đại học và các quy chế, nội quy của Trường</a:t>
            </a:r>
            <a:r>
              <a:rPr lang="en-US" sz="2900"/>
              <a:t>.</a:t>
            </a:r>
          </a:p>
          <a:p>
            <a:r>
              <a:rPr lang="vi-VN" sz="2900" b="1"/>
              <a:t>2.</a:t>
            </a:r>
            <a:r>
              <a:rPr lang="vi-VN" sz="2900"/>
              <a:t> Học tập, rèn luyện theo chương trình, kế hoạch giáo dục, đào tạo của Trường; chủ động, tích cực tự học, nghiên cứu, sáng tạo và rèn luyện đạo đức, lối sống.</a:t>
            </a:r>
            <a:endParaRPr lang="en-US" sz="2900"/>
          </a:p>
          <a:p>
            <a:r>
              <a:rPr lang="vi-VN" sz="2900" b="1"/>
              <a:t>3.</a:t>
            </a:r>
            <a:r>
              <a:rPr lang="vi-VN" sz="2900"/>
              <a:t> Tôn trọng giảng viên, viên chức và người lao động của </a:t>
            </a:r>
            <a:r>
              <a:rPr lang="en-US" sz="2900"/>
              <a:t>Trường</a:t>
            </a:r>
            <a:r>
              <a:rPr lang="vi-VN" sz="2900"/>
              <a:t>; đoàn kết, giúp đỡ lẫn nhau trong quá trình học tập và rèn luyện; thực hiện tốt nếp sống văn </a:t>
            </a:r>
            <a:r>
              <a:rPr lang="en-US" sz="2900"/>
              <a:t>minh.</a:t>
            </a:r>
          </a:p>
        </p:txBody>
      </p:sp>
      <p:sp>
        <p:nvSpPr>
          <p:cNvPr id="7" name="TextBox 6"/>
          <p:cNvSpPr txBox="1"/>
          <p:nvPr/>
        </p:nvSpPr>
        <p:spPr>
          <a:xfrm>
            <a:off x="107504" y="1484784"/>
            <a:ext cx="8928992" cy="463203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spcBef>
                <a:spcPts val="600"/>
              </a:spcBef>
              <a:spcAft>
                <a:spcPts val="600"/>
              </a:spcAft>
            </a:pPr>
            <a:r>
              <a:rPr lang="vi-VN" sz="2800" b="1"/>
              <a:t>4.</a:t>
            </a:r>
            <a:r>
              <a:rPr lang="vi-VN" sz="2800"/>
              <a:t> Khai báo và cập nhật đầy đủ, đúng thời hạn các thông tin cá nhân trên cổng thông tin điện tử dành cho sinh viên khi nhà trường có yêu cầu.</a:t>
            </a:r>
            <a:endParaRPr lang="en-US" sz="2800"/>
          </a:p>
          <a:p>
            <a:pPr algn="just">
              <a:spcBef>
                <a:spcPts val="600"/>
              </a:spcBef>
              <a:spcAft>
                <a:spcPts val="600"/>
              </a:spcAft>
            </a:pPr>
            <a:r>
              <a:rPr lang="vi-VN" sz="2800" b="1"/>
              <a:t>5.</a:t>
            </a:r>
            <a:r>
              <a:rPr lang="vi-VN" sz="2800"/>
              <a:t> Thực hiện đầy đủ quy định về đóng học phí, đóng </a:t>
            </a:r>
            <a:r>
              <a:rPr lang="en-US" sz="2800"/>
              <a:t>B</a:t>
            </a:r>
            <a:r>
              <a:rPr lang="vi-VN" sz="2800"/>
              <a:t>ảo hiểm y tế; về khám sức khỏe đầu khóa và khám sức khỏe định kỳ trong thời gian học tập theo quy định của Trường.</a:t>
            </a:r>
            <a:endParaRPr lang="en-US" sz="2800"/>
          </a:p>
          <a:p>
            <a:pPr algn="just"/>
            <a:r>
              <a:rPr lang="vi-VN" sz="2800" b="1"/>
              <a:t>6.</a:t>
            </a:r>
            <a:r>
              <a:rPr lang="vi-VN" sz="2800"/>
              <a:t> Giữ gìn và bảo vệ tài sản của Trường. Có ý thức và hành động góp phần bảo vệ, xây dựng và phát huy truyền thống của Trường, của ĐHQG-HCM.</a:t>
            </a:r>
            <a:endParaRPr lang="en-US" sz="2800"/>
          </a:p>
        </p:txBody>
      </p:sp>
      <p:sp>
        <p:nvSpPr>
          <p:cNvPr id="8" name="TextBox 7"/>
          <p:cNvSpPr txBox="1"/>
          <p:nvPr/>
        </p:nvSpPr>
        <p:spPr>
          <a:xfrm>
            <a:off x="156517" y="1345300"/>
            <a:ext cx="8928992" cy="495520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spcBef>
                <a:spcPts val="600"/>
              </a:spcBef>
              <a:spcAft>
                <a:spcPts val="1200"/>
              </a:spcAft>
            </a:pPr>
            <a:r>
              <a:rPr lang="vi-VN" sz="2600" b="1"/>
              <a:t>7.</a:t>
            </a:r>
            <a:r>
              <a:rPr lang="vi-VN" sz="2600"/>
              <a:t> Thực hiện nghĩa vụ quân sự theo quy định của pháp luật. Tham gia lao động công ích, hoạt động tình nguyện, hoạt động xã hội vì cộng đồng phù hợp với năng lực và sức khỏe theo yêu cầu của nhà trường.</a:t>
            </a:r>
            <a:endParaRPr lang="vi-VN" sz="2600">
              <a:solidFill>
                <a:srgbClr val="FFFF00"/>
              </a:solidFill>
            </a:endParaRPr>
          </a:p>
          <a:p>
            <a:pPr algn="just">
              <a:spcBef>
                <a:spcPts val="600"/>
              </a:spcBef>
              <a:spcAft>
                <a:spcPts val="1200"/>
              </a:spcAft>
            </a:pPr>
            <a:endParaRPr lang="en-US" sz="1400" b="1"/>
          </a:p>
          <a:p>
            <a:pPr algn="just">
              <a:spcBef>
                <a:spcPts val="600"/>
              </a:spcBef>
              <a:spcAft>
                <a:spcPts val="1200"/>
              </a:spcAft>
            </a:pPr>
            <a:r>
              <a:rPr lang="vi-VN" sz="2600" b="1"/>
              <a:t>8.</a:t>
            </a:r>
            <a:r>
              <a:rPr lang="vi-VN" sz="2600"/>
              <a:t> Chấp hành nghĩa vụ làm việc có thời hạn theo sự điều động của Nhà nước khi được hưởng học bổng, chi phí đào tạo do Nhà nước cấp hoặc do nước ngoài tài trợ theo Hiệp định ký kết với Nhà nước; nếu không chấp hành phải bồi hoàn học bổng, chi phí đào tạo theo quy định của Chính phủ.</a:t>
            </a:r>
            <a:endParaRPr lang="en-US" sz="2600"/>
          </a:p>
        </p:txBody>
      </p:sp>
      <p:sp>
        <p:nvSpPr>
          <p:cNvPr id="2" name="Rectangle 1">
            <a:extLst>
              <a:ext uri="{FF2B5EF4-FFF2-40B4-BE49-F238E27FC236}">
                <a16:creationId xmlns:a16="http://schemas.microsoft.com/office/drawing/2014/main" id="{1D1F573F-AE96-4511-B1FD-E65A94CFE12B}"/>
              </a:ext>
            </a:extLst>
          </p:cNvPr>
          <p:cNvSpPr/>
          <p:nvPr/>
        </p:nvSpPr>
        <p:spPr>
          <a:xfrm>
            <a:off x="10116616" y="-2143097"/>
            <a:ext cx="4572000" cy="873252"/>
          </a:xfrm>
          <a:prstGeom prst="rect">
            <a:avLst/>
          </a:prstGeom>
        </p:spPr>
        <p:txBody>
          <a:bodyPr>
            <a:spAutoFit/>
          </a:bodyPr>
          <a:lstStyle/>
          <a:p>
            <a:pPr indent="360045" algn="just">
              <a:lnSpc>
                <a:spcPct val="150000"/>
              </a:lnSpc>
            </a:pPr>
            <a:r>
              <a:rPr lang="en-US" spc="-4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indent="360045" algn="just">
              <a:lnSpc>
                <a:spcPct val="150000"/>
              </a:lnSpc>
            </a:pPr>
            <a:r>
              <a:rPr lang="en-US" spc="-4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3F9DDD6-9929-4BE6-80CB-43D8BF2A59B0}"/>
              </a:ext>
            </a:extLst>
          </p:cNvPr>
          <p:cNvSpPr txBox="1"/>
          <p:nvPr/>
        </p:nvSpPr>
        <p:spPr>
          <a:xfrm>
            <a:off x="107504" y="1340768"/>
            <a:ext cx="8970170" cy="489364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vi-VN" sz="2400" b="1"/>
              <a:t>9.</a:t>
            </a:r>
            <a:r>
              <a:rPr lang="vi-VN" sz="2400"/>
              <a:t> Tham gia phòng, chống tiêu cực, gian lận trong học tập, thi cử và các hoạt động khác của sinh viên; kịp thời báo cáo với </a:t>
            </a:r>
            <a:r>
              <a:rPr lang="en-US" sz="2400"/>
              <a:t>K</a:t>
            </a:r>
            <a:r>
              <a:rPr lang="vi-VN" sz="2400"/>
              <a:t>hoa, phòng chức năng, Hiệu trưởng hoặc các cơ quan có thẩm quyền khi phát hiện những hành vi tiêu cực, gian lận trong học tập, thi cử hoặc những hành vi vi phạm pháp luật, vi phạm nội quy, quy chế khác của sinh viên, công chức, viên chức và người lao động trong Trường.</a:t>
            </a:r>
            <a:endParaRPr lang="en-US" sz="2400" b="1"/>
          </a:p>
          <a:p>
            <a:pPr algn="just"/>
            <a:r>
              <a:rPr lang="vi-VN" sz="2400" b="1"/>
              <a:t>10.</a:t>
            </a:r>
            <a:r>
              <a:rPr lang="vi-VN" sz="2400"/>
              <a:t> Thực hiện nghiêm các quy định về công tác an ninh, trật tự - an toàn xã hội; an toàn giao thông, trật tự đô thị và phòng chống cháy nổ; phòng chống tội phạm, tệ nạn xã hội trong Trường, gia đình và cộng đồng.</a:t>
            </a:r>
            <a:endParaRPr lang="en-US" sz="2400"/>
          </a:p>
          <a:p>
            <a:pPr algn="just"/>
            <a:r>
              <a:rPr lang="vi-VN" sz="2400" b="1"/>
              <a:t>11.</a:t>
            </a:r>
            <a:r>
              <a:rPr lang="vi-VN" sz="2400"/>
              <a:t> Thực hiện các nhiệm vụ khác có liên quan theo quy định của pháp luật và của Trường.</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457F4AB-A74A-4CB6-9C91-8EFB871D9F2B}"/>
              </a:ext>
            </a:extLst>
          </p:cNvPr>
          <p:cNvSpPr txBox="1"/>
          <p:nvPr/>
        </p:nvSpPr>
        <p:spPr>
          <a:xfrm>
            <a:off x="329258" y="755993"/>
            <a:ext cx="8496944" cy="584775"/>
          </a:xfrm>
          <a:prstGeom prst="rect">
            <a:avLst/>
          </a:prstGeom>
          <a:noFill/>
        </p:spPr>
        <p:txBody>
          <a:bodyPr wrap="square" rtlCol="0">
            <a:spAutoFit/>
          </a:bodyPr>
          <a:lstStyle/>
          <a:p>
            <a:pPr algn="ctr"/>
            <a:r>
              <a:rPr lang="en-US" sz="3200" b="1" dirty="0" err="1">
                <a:solidFill>
                  <a:srgbClr val="0000FF"/>
                </a:solidFill>
              </a:rPr>
              <a:t>Nhiệm</a:t>
            </a:r>
            <a:r>
              <a:rPr lang="en-US" sz="3200" b="1" dirty="0">
                <a:solidFill>
                  <a:srgbClr val="0000FF"/>
                </a:solidFill>
              </a:rPr>
              <a:t> </a:t>
            </a:r>
            <a:r>
              <a:rPr lang="en-US" sz="3200" b="1" dirty="0" err="1">
                <a:solidFill>
                  <a:srgbClr val="0000FF"/>
                </a:solidFill>
              </a:rPr>
              <a:t>vụ</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viên</a:t>
            </a:r>
            <a:endParaRPr lang="vi-VN" sz="3200" dirty="0">
              <a:solidFill>
                <a:srgbClr val="0000FF"/>
              </a:solidFill>
            </a:endParaRPr>
          </a:p>
        </p:txBody>
      </p:sp>
    </p:spTree>
    <p:extLst>
      <p:ext uri="{BB962C8B-B14F-4D97-AF65-F5344CB8AC3E}">
        <p14:creationId xmlns:p14="http://schemas.microsoft.com/office/powerpoint/2010/main" val="15199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5047296"/>
            <a:ext cx="8604448" cy="954107"/>
          </a:xfrm>
          <a:prstGeom prst="rect">
            <a:avLst/>
          </a:prstGeom>
        </p:spPr>
        <p:txBody>
          <a:bodyPr wrap="square">
            <a:spAutoFit/>
          </a:bodyPr>
          <a:lstStyle/>
          <a:p>
            <a:pPr algn="ctr"/>
            <a:r>
              <a:rPr lang="en-US" sz="2800" b="1" dirty="0">
                <a:solidFill>
                  <a:srgbClr val="0033CC"/>
                </a:solidFill>
                <a:effectLst>
                  <a:glow rad="139700">
                    <a:schemeClr val="accent6">
                      <a:satMod val="175000"/>
                      <a:alpha val="40000"/>
                    </a:schemeClr>
                  </a:glow>
                </a:effectLst>
                <a:latin typeface="Times New Roman" pitchFamily="18" charset="0"/>
                <a:cs typeface="Times New Roman" pitchFamily="18" charset="0"/>
              </a:rPr>
              <a:t>BÁO CÁO TUẦN SINH HOẠT CÔNG DÂN</a:t>
            </a:r>
          </a:p>
          <a:p>
            <a:pPr algn="ctr"/>
            <a:r>
              <a:rPr lang="en-US" sz="2800" b="1" dirty="0">
                <a:solidFill>
                  <a:srgbClr val="0033CC"/>
                </a:solidFill>
                <a:effectLst>
                  <a:glow rad="139700">
                    <a:schemeClr val="accent6">
                      <a:satMod val="175000"/>
                      <a:alpha val="40000"/>
                    </a:schemeClr>
                  </a:glow>
                </a:effectLst>
                <a:latin typeface="Times New Roman" pitchFamily="18" charset="0"/>
                <a:cs typeface="Times New Roman" pitchFamily="18" charset="0"/>
              </a:rPr>
              <a:t>NĂM HỌC 2024 – 2025</a:t>
            </a:r>
          </a:p>
        </p:txBody>
      </p:sp>
      <p:sp>
        <p:nvSpPr>
          <p:cNvPr id="6" name="Rectangle 5"/>
          <p:cNvSpPr/>
          <p:nvPr/>
        </p:nvSpPr>
        <p:spPr>
          <a:xfrm>
            <a:off x="827584" y="6001403"/>
            <a:ext cx="7335942" cy="907941"/>
          </a:xfrm>
          <a:prstGeom prst="rect">
            <a:avLst/>
          </a:prstGeom>
        </p:spPr>
        <p:txBody>
          <a:bodyPr wrap="square">
            <a:spAutoFit/>
          </a:bodyPr>
          <a:lstStyle/>
          <a:p>
            <a:pPr algn="ctr"/>
            <a:r>
              <a:rPr lang="en-US" sz="2500" dirty="0" err="1">
                <a:solidFill>
                  <a:srgbClr val="0000FF"/>
                </a:solidFill>
                <a:latin typeface="Times New Roman" pitchFamily="18" charset="0"/>
                <a:cs typeface="Times New Roman" pitchFamily="18" charset="0"/>
              </a:rPr>
              <a:t>Báo</a:t>
            </a:r>
            <a:r>
              <a:rPr lang="en-US" sz="2500" dirty="0">
                <a:solidFill>
                  <a:srgbClr val="0000FF"/>
                </a:solidFill>
                <a:latin typeface="Times New Roman" pitchFamily="18" charset="0"/>
                <a:cs typeface="Times New Roman" pitchFamily="18" charset="0"/>
              </a:rPr>
              <a:t> </a:t>
            </a:r>
            <a:r>
              <a:rPr lang="en-US" sz="2500" dirty="0" err="1">
                <a:solidFill>
                  <a:srgbClr val="0000FF"/>
                </a:solidFill>
                <a:latin typeface="Times New Roman" pitchFamily="18" charset="0"/>
                <a:cs typeface="Times New Roman" pitchFamily="18" charset="0"/>
              </a:rPr>
              <a:t>cáo</a:t>
            </a:r>
            <a:r>
              <a:rPr lang="en-US" sz="2500" dirty="0">
                <a:solidFill>
                  <a:srgbClr val="0000FF"/>
                </a:solidFill>
                <a:latin typeface="Times New Roman" pitchFamily="18" charset="0"/>
                <a:cs typeface="Times New Roman" pitchFamily="18" charset="0"/>
              </a:rPr>
              <a:t> </a:t>
            </a:r>
            <a:r>
              <a:rPr lang="en-US" sz="2500" dirty="0" err="1">
                <a:solidFill>
                  <a:srgbClr val="0000FF"/>
                </a:solidFill>
                <a:latin typeface="Times New Roman" pitchFamily="18" charset="0"/>
                <a:cs typeface="Times New Roman" pitchFamily="18" charset="0"/>
              </a:rPr>
              <a:t>viên</a:t>
            </a:r>
            <a:r>
              <a:rPr lang="en-US" sz="2500"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Thạc</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sĩ</a:t>
            </a:r>
            <a:r>
              <a:rPr lang="en-US" sz="2500" b="1" dirty="0">
                <a:solidFill>
                  <a:srgbClr val="0000FF"/>
                </a:solidFill>
                <a:latin typeface="Times New Roman" pitchFamily="18" charset="0"/>
                <a:cs typeface="Times New Roman" pitchFamily="18" charset="0"/>
              </a:rPr>
              <a:t> </a:t>
            </a:r>
            <a:r>
              <a:rPr lang="en-US" sz="2500" b="1" dirty="0" err="1">
                <a:solidFill>
                  <a:srgbClr val="0000FF"/>
                </a:solidFill>
                <a:latin typeface="Times New Roman" pitchFamily="18" charset="0"/>
                <a:cs typeface="Times New Roman" pitchFamily="18" charset="0"/>
              </a:rPr>
              <a:t>Phạm</a:t>
            </a:r>
            <a:r>
              <a:rPr lang="en-US" sz="2500" b="1" dirty="0">
                <a:solidFill>
                  <a:srgbClr val="0000FF"/>
                </a:solidFill>
                <a:latin typeface="Times New Roman" pitchFamily="18" charset="0"/>
                <a:cs typeface="Times New Roman" pitchFamily="18" charset="0"/>
              </a:rPr>
              <a:t> Trung </a:t>
            </a:r>
            <a:r>
              <a:rPr lang="en-US" sz="2500" b="1" dirty="0" err="1">
                <a:solidFill>
                  <a:srgbClr val="0000FF"/>
                </a:solidFill>
                <a:latin typeface="Times New Roman" pitchFamily="18" charset="0"/>
                <a:cs typeface="Times New Roman" pitchFamily="18" charset="0"/>
              </a:rPr>
              <a:t>Hiếu</a:t>
            </a:r>
            <a:endParaRPr lang="en-US" sz="2500" b="1" dirty="0">
              <a:solidFill>
                <a:srgbClr val="0000FF"/>
              </a:solidFill>
              <a:latin typeface="Times New Roman" pitchFamily="18" charset="0"/>
              <a:cs typeface="Times New Roman" pitchFamily="18" charset="0"/>
            </a:endParaRP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Trưởng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phòng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viên</a:t>
            </a:r>
            <a:endParaRPr lang="en-US" sz="2800"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5A09895-447B-4C6A-BF76-9D3C5E4FF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41168"/>
          </a:xfrm>
          <a:prstGeom prst="rect">
            <a:avLst/>
          </a:prstGeom>
        </p:spPr>
      </p:pic>
      <p:pic>
        <p:nvPicPr>
          <p:cNvPr id="7" name="Picture 6">
            <a:extLst>
              <a:ext uri="{FF2B5EF4-FFF2-40B4-BE49-F238E27FC236}">
                <a16:creationId xmlns:a16="http://schemas.microsoft.com/office/drawing/2014/main" id="{2164A217-CE46-4F2F-BE8B-22360BEA9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6" y="5047296"/>
            <a:ext cx="797414" cy="797414"/>
          </a:xfrm>
          <a:prstGeom prst="rect">
            <a:avLst/>
          </a:prstGeom>
        </p:spPr>
      </p:pic>
    </p:spTree>
    <p:extLst>
      <p:ext uri="{BB962C8B-B14F-4D97-AF65-F5344CB8AC3E}">
        <p14:creationId xmlns:p14="http://schemas.microsoft.com/office/powerpoint/2010/main" val="211892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9258" y="755993"/>
            <a:ext cx="8496944" cy="584775"/>
          </a:xfrm>
          <a:prstGeom prst="rect">
            <a:avLst/>
          </a:prstGeom>
          <a:noFill/>
        </p:spPr>
        <p:txBody>
          <a:bodyPr wrap="square" rtlCol="0">
            <a:spAutoFit/>
          </a:bodyPr>
          <a:lstStyle/>
          <a:p>
            <a:pPr algn="ctr"/>
            <a:r>
              <a:rPr lang="en-US" sz="3200" b="1" dirty="0" err="1">
                <a:solidFill>
                  <a:srgbClr val="0000FF"/>
                </a:solidFill>
              </a:rPr>
              <a:t>Quyền</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viên</a:t>
            </a:r>
            <a:endParaRPr lang="vi-VN" sz="3200" dirty="0">
              <a:solidFill>
                <a:srgbClr val="0000FF"/>
              </a:solidFill>
            </a:endParaRPr>
          </a:p>
        </p:txBody>
      </p:sp>
      <p:sp>
        <p:nvSpPr>
          <p:cNvPr id="7" name="TextBox 6"/>
          <p:cNvSpPr txBox="1"/>
          <p:nvPr/>
        </p:nvSpPr>
        <p:spPr>
          <a:xfrm>
            <a:off x="107504" y="1538783"/>
            <a:ext cx="8928992" cy="501675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200" b="1"/>
              <a:t>1.</a:t>
            </a:r>
            <a:r>
              <a:rPr lang="vi-VN" sz="3200"/>
              <a:t> Được nhận vào học đúng ngành, nghề</a:t>
            </a:r>
            <a:r>
              <a:rPr lang="en-US" sz="3200"/>
              <a:t>, trình độ, hình thức</a:t>
            </a:r>
            <a:r>
              <a:rPr lang="vi-VN" sz="3200"/>
              <a:t> đã đăng ký dự tuyển nếu đủ các điều kiện trúng tuyển theo quy định của Bộ Giáo dục và Đào tạo, ĐHQG-HCM và nhà trường.</a:t>
            </a:r>
            <a:endParaRPr lang="en-US" sz="3200"/>
          </a:p>
          <a:p>
            <a:r>
              <a:rPr lang="vi-VN" sz="3200" b="1"/>
              <a:t>2.</a:t>
            </a:r>
            <a:r>
              <a:rPr lang="vi-VN" sz="3200"/>
              <a:t> Được tôn trọng và đối xử bình đẳng; được cung cấp đầy đủ thông tin cá nhân về việc học tập, rèn luyện theo quy định của Trường; được phổ biến nội quy, quy chế về đào tạo, rèn luyện và các chế độ, chính sách của Nhà nước có liên quan đến sinh viên.</a:t>
            </a:r>
            <a:endParaRPr lang="vi-VN" sz="4800" dirty="0"/>
          </a:p>
        </p:txBody>
      </p:sp>
      <p:sp>
        <p:nvSpPr>
          <p:cNvPr id="8" name="TextBox 7"/>
          <p:cNvSpPr txBox="1"/>
          <p:nvPr/>
        </p:nvSpPr>
        <p:spPr>
          <a:xfrm>
            <a:off x="107504" y="1484784"/>
            <a:ext cx="8928992" cy="544764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2900" b="1"/>
              <a:t>3.</a:t>
            </a:r>
            <a:r>
              <a:rPr lang="vi-VN" sz="2900"/>
              <a:t> Được tạo điều kiện trong học tập, nghiên cứu khoa học và rèn luyện</a:t>
            </a:r>
            <a:r>
              <a:rPr lang="en-US" sz="2900"/>
              <a:t> theo quy định của Trường</a:t>
            </a:r>
            <a:r>
              <a:rPr lang="vi-VN" sz="2900"/>
              <a:t>, bao gồm:</a:t>
            </a:r>
            <a:endParaRPr lang="en-US" sz="2900"/>
          </a:p>
          <a:p>
            <a:r>
              <a:rPr lang="vi-VN" sz="2900"/>
              <a:t>a</a:t>
            </a:r>
            <a:r>
              <a:rPr lang="en-US" sz="2900"/>
              <a:t>) Được s</a:t>
            </a:r>
            <a:r>
              <a:rPr lang="vi-VN" sz="2900"/>
              <a:t>ử dụng hệ thống thư viện, các trang thiết bị và phương tiện phục vụ các hoạt động học tập, nghiên cứu khoa học, văn hoá, văn nghệ, thể dục thể thao.</a:t>
            </a:r>
            <a:endParaRPr lang="en-US" sz="2900"/>
          </a:p>
          <a:p>
            <a:r>
              <a:rPr lang="vi-VN" sz="2900"/>
              <a:t>b</a:t>
            </a:r>
            <a:r>
              <a:rPr lang="en-US" sz="2900"/>
              <a:t>)</a:t>
            </a:r>
            <a:r>
              <a:rPr lang="vi-VN" sz="2900"/>
              <a:t> Được tham vấn, cố vấn về tiến độ học tập, về lựa chọn môn học, định hướng nghề nghiệp, việc làm.</a:t>
            </a:r>
            <a:endParaRPr lang="en-US" sz="2900"/>
          </a:p>
          <a:p>
            <a:r>
              <a:rPr lang="vi-VN" sz="2900"/>
              <a:t>c</a:t>
            </a:r>
            <a:r>
              <a:rPr lang="en-US" sz="2900"/>
              <a:t>)</a:t>
            </a:r>
            <a:r>
              <a:rPr lang="vi-VN" sz="2900"/>
              <a:t> Đ</a:t>
            </a:r>
            <a:r>
              <a:rPr lang="en-US" sz="2900"/>
              <a:t>ược đ</a:t>
            </a:r>
            <a:r>
              <a:rPr lang="vi-VN" sz="2900"/>
              <a:t>ăng ký dự tuyển đi học, tham gia các hoạt động giao lưu, trao đổi sinh viên ở nước ngoài; học chuyển tiếp ở các trình độ đào tạo cao hơn theo quy định hiện hành.</a:t>
            </a:r>
            <a:endParaRPr lang="en-US" sz="2900"/>
          </a:p>
        </p:txBody>
      </p:sp>
      <p:sp>
        <p:nvSpPr>
          <p:cNvPr id="9" name="TextBox 8"/>
          <p:cNvSpPr txBox="1"/>
          <p:nvPr/>
        </p:nvSpPr>
        <p:spPr>
          <a:xfrm>
            <a:off x="107504" y="1538783"/>
            <a:ext cx="8923262" cy="526297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vi-VN" sz="2800"/>
              <a:t>đ</a:t>
            </a:r>
            <a:r>
              <a:rPr lang="en-US" sz="2800"/>
              <a:t>) Được t</a:t>
            </a:r>
            <a:r>
              <a:rPr lang="vi-VN" sz="2800"/>
              <a:t>ham gia hoạt động trong tổ chức Đảng Cộng sản Việt Nam, Đoàn Thanh niên Cộng sản Hồ Chí Minh, Hội Sinh viên Việt Nam</a:t>
            </a:r>
            <a:r>
              <a:rPr lang="en-US" sz="2800"/>
              <a:t> theo Điều lệ của các tổ chức này</a:t>
            </a:r>
            <a:r>
              <a:rPr lang="vi-VN" sz="2800"/>
              <a:t>; tham gia các tổ chức tự quản của sinh viên, các hoạt động xã hội có liên quan ở trong và ngoài Trường theo quy định của pháp luật, các hoạt động văn hoá, văn nghệ, thể thao lành mạnh</a:t>
            </a:r>
            <a:r>
              <a:rPr lang="en-US" sz="2800"/>
              <a:t>; được tạo điều kiện để tham gia </a:t>
            </a:r>
            <a:r>
              <a:rPr lang="vi-VN" sz="2800"/>
              <a:t>các hoạt động rèn luyện nhằm nâng cao nhận thức, kỹ năng, thái độ theo quy định của ĐHQG-HCM và của Trường.</a:t>
            </a:r>
            <a:endParaRPr lang="en-US" sz="2800"/>
          </a:p>
          <a:p>
            <a:pPr algn="just"/>
            <a:r>
              <a:rPr lang="vi-VN" sz="2800"/>
              <a:t>e</a:t>
            </a:r>
            <a:r>
              <a:rPr lang="en-US" sz="2800"/>
              <a:t>) Được c</a:t>
            </a:r>
            <a:r>
              <a:rPr lang="vi-VN" sz="2800"/>
              <a:t>hăm sóc, bảo vệ sức khoẻ</a:t>
            </a:r>
            <a:r>
              <a:rPr lang="en-US" sz="2800"/>
              <a:t>, hỗ trợ các thủ tục pháp lý</a:t>
            </a:r>
            <a:r>
              <a:rPr lang="vi-VN" sz="2800"/>
              <a:t> theo quy định hiện hành của Nhà nước.</a:t>
            </a:r>
            <a:endParaRPr lang="en-US" sz="2800"/>
          </a:p>
        </p:txBody>
      </p:sp>
      <p:sp>
        <p:nvSpPr>
          <p:cNvPr id="11" name="TextBox 10"/>
          <p:cNvSpPr txBox="1"/>
          <p:nvPr/>
        </p:nvSpPr>
        <p:spPr>
          <a:xfrm>
            <a:off x="107504" y="1559572"/>
            <a:ext cx="8923262" cy="517064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vi-VN" sz="3300"/>
              <a:t>g</a:t>
            </a:r>
            <a:r>
              <a:rPr lang="en-US" sz="3300"/>
              <a:t>) Được s</a:t>
            </a:r>
            <a:r>
              <a:rPr lang="vi-VN" sz="3300"/>
              <a:t>ử dụng các dịch vụ hỗ trợ sinh viên hiện có của Trường (bao gồm các dịch vụ về hướng nghiệp, tư vấn việc làm, tư vấn sức khỏe, tâm lý, hỗ trợ sinh viên có hoàn cảnh đặc biệt,…)</a:t>
            </a:r>
            <a:r>
              <a:rPr lang="en-US" sz="3300"/>
              <a:t>.</a:t>
            </a:r>
          </a:p>
          <a:p>
            <a:pPr algn="just"/>
            <a:r>
              <a:rPr lang="vi-VN" sz="3300"/>
              <a:t> h</a:t>
            </a:r>
            <a:r>
              <a:rPr lang="en-US" sz="3300"/>
              <a:t>) Được t</a:t>
            </a:r>
            <a:r>
              <a:rPr lang="vi-VN" sz="3300"/>
              <a:t>ạm dừng học tập, học theo tiến độ chậm, tiến độ nhanh, học cùng lúc hai chương trình, chuyển trường theo quy định trong quy chế đào tạo của ĐHQG-HCM, của Trường; được nghỉ hè, nghỉ </a:t>
            </a:r>
            <a:r>
              <a:rPr lang="en-US" sz="3300"/>
              <a:t>T</a:t>
            </a:r>
            <a:r>
              <a:rPr lang="vi-VN" sz="3300"/>
              <a:t>ết, nghỉ lễ theo quy định.</a:t>
            </a:r>
            <a:endParaRPr lang="en-US" sz="3300"/>
          </a:p>
        </p:txBody>
      </p:sp>
      <p:sp>
        <p:nvSpPr>
          <p:cNvPr id="12" name="TextBox 11"/>
          <p:cNvSpPr txBox="1"/>
          <p:nvPr/>
        </p:nvSpPr>
        <p:spPr>
          <a:xfrm>
            <a:off x="101774" y="1513405"/>
            <a:ext cx="8923262" cy="50413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vi-VN" sz="2680" b="1"/>
              <a:t>4.</a:t>
            </a:r>
            <a:r>
              <a:rPr lang="vi-VN" sz="2680"/>
              <a:t> Được hưởng các chế độ, chính sách; được xét nhận học bổng khuyến khích học tập, học bổng do các tổ chức, cá nhân trong và ngoài nước tài trợ theo quy định hiện hành; được miễn giảm phí khi sử dụng các dịch vụ công cộng về giao thông, giải trí, tham quan bảo tàng, di tích lịch sử, công trình văn hoá theo quy định của Nhà nước.</a:t>
            </a:r>
            <a:endParaRPr lang="en-US" sz="2680"/>
          </a:p>
          <a:p>
            <a:pPr algn="just"/>
            <a:r>
              <a:rPr lang="vi-VN" sz="2680" b="1"/>
              <a:t>5.</a:t>
            </a:r>
            <a:r>
              <a:rPr lang="vi-VN" sz="2680"/>
              <a:t> </a:t>
            </a:r>
            <a:r>
              <a:rPr lang="en-US" sz="2680"/>
              <a:t>Được tạo điều kiện để</a:t>
            </a:r>
            <a:r>
              <a:rPr lang="vi-VN" sz="2680"/>
              <a:t> vay vốn ngân hàng chính sách</a:t>
            </a:r>
            <a:r>
              <a:rPr lang="en-US" sz="2680"/>
              <a:t> ở</a:t>
            </a:r>
            <a:r>
              <a:rPr lang="vi-VN" sz="2680"/>
              <a:t> địa phương; được gia hạn </a:t>
            </a:r>
            <a:r>
              <a:rPr lang="en-US" sz="2680"/>
              <a:t>thời gian đóng</a:t>
            </a:r>
            <a:r>
              <a:rPr lang="vi-VN" sz="2680"/>
              <a:t> học phí đối với trường hợp sinh viên có hoàn cảnh khó khăn </a:t>
            </a:r>
            <a:r>
              <a:rPr lang="en-US" sz="2680"/>
              <a:t>được địa phương xác nhận</a:t>
            </a:r>
            <a:r>
              <a:rPr lang="vi-VN" sz="2680"/>
              <a:t>.</a:t>
            </a:r>
            <a:endParaRPr lang="en-US" sz="2680"/>
          </a:p>
          <a:p>
            <a:pPr algn="just"/>
            <a:r>
              <a:rPr lang="vi-VN" sz="2680" b="1"/>
              <a:t>6.</a:t>
            </a:r>
            <a:r>
              <a:rPr lang="vi-VN" sz="2680"/>
              <a:t> Được xét tiếp nhận vào </a:t>
            </a:r>
            <a:r>
              <a:rPr lang="en-US" sz="2680"/>
              <a:t>K</a:t>
            </a:r>
            <a:r>
              <a:rPr lang="vi-VN" sz="2680"/>
              <a:t>ý túc xá của Trường</a:t>
            </a:r>
            <a:r>
              <a:rPr lang="en-US" sz="2680"/>
              <a:t> theo quy định</a:t>
            </a:r>
            <a:r>
              <a:rPr lang="vi-VN" sz="2680"/>
              <a:t>.</a:t>
            </a:r>
            <a:endParaRPr lang="en-US" sz="2680"/>
          </a:p>
        </p:txBody>
      </p:sp>
      <p:sp>
        <p:nvSpPr>
          <p:cNvPr id="13" name="TextBox 12"/>
          <p:cNvSpPr txBox="1"/>
          <p:nvPr/>
        </p:nvSpPr>
        <p:spPr>
          <a:xfrm>
            <a:off x="113234" y="1484784"/>
            <a:ext cx="8923262" cy="529375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2600" b="1"/>
              <a:t>7.</a:t>
            </a:r>
            <a:r>
              <a:rPr lang="vi-VN" sz="2600"/>
              <a:t> Được tạm hoãn nghĩa vụ quân sự trong thời gian học tập tại Trường theo quy định của Luật Nghĩa vụ quân sự.</a:t>
            </a:r>
            <a:endParaRPr lang="en-US" sz="2600"/>
          </a:p>
          <a:p>
            <a:r>
              <a:rPr lang="vi-VN" sz="2600" b="1"/>
              <a:t>8.</a:t>
            </a:r>
            <a:r>
              <a:rPr lang="vi-VN" sz="2600"/>
              <a:t> Được tham gia </a:t>
            </a:r>
            <a:r>
              <a:rPr lang="en-US" sz="2600"/>
              <a:t>đóng </a:t>
            </a:r>
            <a:r>
              <a:rPr lang="vi-VN" sz="2600"/>
              <a:t>góp ý kiến, tham gia quản lý và giám sát hoạt động giáo dục và các điều kiện đảm bảo chất lượng giáo dục;</a:t>
            </a:r>
            <a:r>
              <a:rPr lang="en-US" sz="2600"/>
              <a:t> được</a:t>
            </a:r>
            <a:r>
              <a:rPr lang="vi-VN" sz="2600"/>
              <a:t> trực tiếp</a:t>
            </a:r>
            <a:r>
              <a:rPr lang="en-US" sz="2600"/>
              <a:t> (</a:t>
            </a:r>
            <a:r>
              <a:rPr lang="vi-VN" sz="2600"/>
              <a:t>hoặc thông qua đại diện hợp pháp</a:t>
            </a:r>
            <a:r>
              <a:rPr lang="en-US" sz="2600"/>
              <a:t>)</a:t>
            </a:r>
            <a:r>
              <a:rPr lang="vi-VN" sz="2600"/>
              <a:t> kiến nghị các giải pháp góp phần xây dựng và phát triển Trường; đề đạt nguyện vọng và khiếu nại lên Hiệu trưởng giải quyết các vấn đề có liên quan đến quyền, lợi ích chính đáng của sinh viên.</a:t>
            </a:r>
            <a:endParaRPr lang="en-US" sz="2600"/>
          </a:p>
          <a:p>
            <a:r>
              <a:rPr lang="vi-VN" sz="2600" b="1"/>
              <a:t>9.</a:t>
            </a:r>
            <a:r>
              <a:rPr lang="vi-VN" sz="2600"/>
              <a:t> Sinh viên đủ điều kiện công nhận tốt nghiệp được Trường cấp bằng tốt nghiệp, chứng chỉ, bảng điểm học tập và rèn luyện, các giấy tờ liên quan và giải quyết các thủ tục hành chính khác</a:t>
            </a:r>
            <a:r>
              <a:rPr lang="en-US" sz="2600"/>
              <a:t> theo quy định của pháp luật.</a:t>
            </a:r>
            <a:endParaRPr lang="vi-VN" sz="2600" dirty="0">
              <a:solidFill>
                <a:srgbClr val="FFFF00"/>
              </a:solidFill>
            </a:endParaRPr>
          </a:p>
        </p:txBody>
      </p:sp>
      <p:sp>
        <p:nvSpPr>
          <p:cNvPr id="15" name="Rectangle 14"/>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spTree>
    <p:extLst>
      <p:ext uri="{BB962C8B-B14F-4D97-AF65-F5344CB8AC3E}">
        <p14:creationId xmlns:p14="http://schemas.microsoft.com/office/powerpoint/2010/main" val="270890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sp>
        <p:nvSpPr>
          <p:cNvPr id="5" name="TextBox 4"/>
          <p:cNvSpPr txBox="1"/>
          <p:nvPr/>
        </p:nvSpPr>
        <p:spPr>
          <a:xfrm>
            <a:off x="329258" y="755993"/>
            <a:ext cx="8496944" cy="584775"/>
          </a:xfrm>
          <a:prstGeom prst="rect">
            <a:avLst/>
          </a:prstGeom>
          <a:noFill/>
        </p:spPr>
        <p:txBody>
          <a:bodyPr wrap="square" rtlCol="0">
            <a:spAutoFit/>
          </a:bodyPr>
          <a:lstStyle/>
          <a:p>
            <a:pPr algn="ctr"/>
            <a:r>
              <a:rPr lang="en-US" sz="3200" b="1" dirty="0" err="1">
                <a:solidFill>
                  <a:srgbClr val="0000FF"/>
                </a:solidFill>
              </a:rPr>
              <a:t>Các</a:t>
            </a:r>
            <a:r>
              <a:rPr lang="en-US" sz="3200" b="1" dirty="0">
                <a:solidFill>
                  <a:srgbClr val="0000FF"/>
                </a:solidFill>
              </a:rPr>
              <a:t> </a:t>
            </a:r>
            <a:r>
              <a:rPr lang="en-US" sz="3200" b="1" dirty="0" err="1">
                <a:solidFill>
                  <a:srgbClr val="0000FF"/>
                </a:solidFill>
              </a:rPr>
              <a:t>hành</a:t>
            </a:r>
            <a:r>
              <a:rPr lang="en-US" sz="3200" b="1" dirty="0">
                <a:solidFill>
                  <a:srgbClr val="0000FF"/>
                </a:solidFill>
              </a:rPr>
              <a:t> vi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viên</a:t>
            </a:r>
            <a:r>
              <a:rPr lang="en-US" sz="3200" b="1" dirty="0">
                <a:solidFill>
                  <a:srgbClr val="0000FF"/>
                </a:solidFill>
              </a:rPr>
              <a:t> </a:t>
            </a:r>
            <a:r>
              <a:rPr lang="en-US" sz="3200" b="1" dirty="0" err="1">
                <a:solidFill>
                  <a:srgbClr val="0000FF"/>
                </a:solidFill>
              </a:rPr>
              <a:t>không</a:t>
            </a:r>
            <a:r>
              <a:rPr lang="en-US" sz="3200" b="1" dirty="0">
                <a:solidFill>
                  <a:srgbClr val="0000FF"/>
                </a:solidFill>
              </a:rPr>
              <a:t> </a:t>
            </a:r>
            <a:r>
              <a:rPr lang="en-US" sz="3200" b="1" dirty="0" err="1">
                <a:solidFill>
                  <a:srgbClr val="0000FF"/>
                </a:solidFill>
              </a:rPr>
              <a:t>được</a:t>
            </a:r>
            <a:r>
              <a:rPr lang="en-US" sz="3200" b="1" dirty="0">
                <a:solidFill>
                  <a:srgbClr val="0000FF"/>
                </a:solidFill>
              </a:rPr>
              <a:t> </a:t>
            </a:r>
            <a:r>
              <a:rPr lang="en-US" sz="3200" b="1" dirty="0" err="1">
                <a:solidFill>
                  <a:srgbClr val="0000FF"/>
                </a:solidFill>
              </a:rPr>
              <a:t>làm</a:t>
            </a:r>
            <a:endParaRPr lang="vi-VN" sz="3200" dirty="0">
              <a:solidFill>
                <a:srgbClr val="0000FF"/>
              </a:solidFill>
            </a:endParaRPr>
          </a:p>
        </p:txBody>
      </p:sp>
      <p:sp>
        <p:nvSpPr>
          <p:cNvPr id="6" name="TextBox 5"/>
          <p:cNvSpPr txBox="1"/>
          <p:nvPr/>
        </p:nvSpPr>
        <p:spPr>
          <a:xfrm>
            <a:off x="70982" y="1508586"/>
            <a:ext cx="8928992" cy="470898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000" b="1"/>
              <a:t>1.</a:t>
            </a:r>
            <a:r>
              <a:rPr lang="vi-VN" sz="3000"/>
              <a:t> Xúc phạm nhân phẩm, danh dự, uy tín và xâm phạm thân thể của giảng viên, viên chức, người lao động, người học của Trường và người khác.</a:t>
            </a:r>
            <a:endParaRPr lang="en-US" sz="3000"/>
          </a:p>
          <a:p>
            <a:r>
              <a:rPr lang="vi-VN" sz="3000" b="1"/>
              <a:t>2.</a:t>
            </a:r>
            <a:r>
              <a:rPr lang="vi-VN" sz="3000"/>
              <a:t> Gian lận trong học tập, kiểm tra, thi cử như: quay cóp</a:t>
            </a:r>
            <a:r>
              <a:rPr lang="en-US" sz="3000"/>
              <a:t>;</a:t>
            </a:r>
            <a:r>
              <a:rPr lang="vi-VN" sz="3000"/>
              <a:t> mang tài liệu</a:t>
            </a:r>
            <a:r>
              <a:rPr lang="en-US" sz="3000"/>
              <a:t> trái quy định</a:t>
            </a:r>
            <a:r>
              <a:rPr lang="vi-VN" sz="3000"/>
              <a:t> vào phòng thi</a:t>
            </a:r>
            <a:r>
              <a:rPr lang="en-US" sz="3000"/>
              <a:t>;</a:t>
            </a:r>
            <a:r>
              <a:rPr lang="vi-VN" sz="3000"/>
              <a:t> xin điểm; học, thi, thực tập, trực hộ người khác hoặc nhờ người khác học, thi, thực tập, trực hộ; sao chép, nhờ hoặc làm hộ tiểu luận, đồ án, khóa luận tốt nghiệp; tổ chức hoặc tham gia tổ chức thi hộ hoặc các hành vi gian lận khác.</a:t>
            </a:r>
            <a:endParaRPr lang="en-US" sz="3000" dirty="0">
              <a:solidFill>
                <a:srgbClr val="FFFF00"/>
              </a:solidFill>
            </a:endParaRPr>
          </a:p>
        </p:txBody>
      </p:sp>
      <p:sp>
        <p:nvSpPr>
          <p:cNvPr id="7" name="TextBox 6"/>
          <p:cNvSpPr txBox="1"/>
          <p:nvPr/>
        </p:nvSpPr>
        <p:spPr>
          <a:xfrm>
            <a:off x="61246" y="1532809"/>
            <a:ext cx="8928992" cy="468589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200" b="1"/>
              <a:t>3.</a:t>
            </a:r>
            <a:r>
              <a:rPr lang="vi-VN" sz="3200"/>
              <a:t> Hút thuốc, uống rượu, bia trong Trường, ký túc xá; say rượu, bia khi đến lớp học.</a:t>
            </a:r>
            <a:endParaRPr lang="en-US" sz="3200"/>
          </a:p>
          <a:p>
            <a:r>
              <a:rPr lang="vi-VN" sz="3200" b="1"/>
              <a:t>4.</a:t>
            </a:r>
            <a:r>
              <a:rPr lang="vi-VN" sz="3200"/>
              <a:t> Tổ chức hoặc tham gia tụ tập đông người, biểu tình, khiếu kiện trái pháp luật; tham gia tệ nạn xã hội, gây rối an ninh, trật tự an toàn trong Trường hoặc ngoài xã hội.</a:t>
            </a:r>
            <a:endParaRPr lang="en-US" sz="3200"/>
          </a:p>
          <a:p>
            <a:r>
              <a:rPr lang="vi-VN" sz="3200" b="1"/>
              <a:t>5.</a:t>
            </a:r>
            <a:r>
              <a:rPr lang="vi-VN" sz="3200"/>
              <a:t> Tổ chức hoặc tham gia đua xe, cổ vũ đua xe trái phép; đánh bạc; mại dâm dưới </a:t>
            </a:r>
            <a:r>
              <a:rPr lang="en-US" sz="3200"/>
              <a:t>m</a:t>
            </a:r>
            <a:r>
              <a:rPr lang="vi-VN" sz="3200"/>
              <a:t>ọi hình thức</a:t>
            </a:r>
            <a:r>
              <a:rPr lang="en-US" sz="3200"/>
              <a:t>.</a:t>
            </a:r>
          </a:p>
          <a:p>
            <a:pPr algn="just"/>
            <a:endParaRPr lang="en-US" sz="1100" dirty="0"/>
          </a:p>
        </p:txBody>
      </p:sp>
      <p:sp>
        <p:nvSpPr>
          <p:cNvPr id="8" name="TextBox 7"/>
          <p:cNvSpPr txBox="1"/>
          <p:nvPr/>
        </p:nvSpPr>
        <p:spPr>
          <a:xfrm>
            <a:off x="62869" y="1560269"/>
            <a:ext cx="8928992" cy="542456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2800" b="1"/>
              <a:t>6.</a:t>
            </a:r>
            <a:r>
              <a:rPr lang="vi-VN" sz="2800"/>
              <a:t> Sản xuất, buôn bán, vận chuyển, phát tán, tàng trữ, sử dụng hoặc lôi kéo người khác sử dụng vũ khí, chất nổ, các chất ma túy, các loại dược phẩm, hóa chất cấm sử dụng; các tài liệu, ấn phẩm, thông tin phản động, đồi trụy và các tài liệu cấm khác theo quy định của Nhà nước; tổ chức, tham gia, truyền bá các hoạt động mê tín dị đoan, các hoạt động tôn giáo trong Trường và các hành vi vi phạm đạo đức khác.</a:t>
            </a:r>
            <a:endParaRPr lang="en-US" sz="2800"/>
          </a:p>
          <a:p>
            <a:r>
              <a:rPr lang="vi-VN" sz="2800" b="1"/>
              <a:t>7.</a:t>
            </a:r>
            <a:r>
              <a:rPr lang="vi-VN" sz="2800"/>
              <a:t> Thành lập, tham gia các hoạt động mang tính chất chính trị trái pháp luật; tổ chức, tham gia các hoạt động tập thể mang danh nghĩa Trường khi chưa được Hiệu trưởng cho phép.</a:t>
            </a:r>
            <a:endParaRPr lang="en-US" sz="2800"/>
          </a:p>
          <a:p>
            <a:pPr algn="just"/>
            <a:endParaRPr lang="en-US" sz="1100" dirty="0"/>
          </a:p>
        </p:txBody>
      </p:sp>
      <p:sp>
        <p:nvSpPr>
          <p:cNvPr id="2" name="TextBox 1">
            <a:extLst>
              <a:ext uri="{FF2B5EF4-FFF2-40B4-BE49-F238E27FC236}">
                <a16:creationId xmlns:a16="http://schemas.microsoft.com/office/drawing/2014/main" id="{CF7607A8-CA62-4E92-8812-B3D9547AFD58}"/>
              </a:ext>
            </a:extLst>
          </p:cNvPr>
          <p:cNvSpPr txBox="1"/>
          <p:nvPr/>
        </p:nvSpPr>
        <p:spPr>
          <a:xfrm>
            <a:off x="107504" y="1508586"/>
            <a:ext cx="8928992" cy="59093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vi-VN" sz="3600" b="1" dirty="0"/>
              <a:t>8.</a:t>
            </a:r>
            <a:r>
              <a:rPr lang="vi-VN" sz="3600" dirty="0"/>
              <a:t> Đăng tải bình luận, chia sẻ bài viết, hình ảnh có nội dung dung tục, bạo lực, đồi trụy, xâm phạm an ninh quốc gia, chống phá Đảng và Nhà nước; xuyên tạc, vu khống, xúc phạm uy tín của tổ chức, danh dự và nhân phẩm của cá nhân trên mạng Internet.</a:t>
            </a:r>
            <a:endParaRPr lang="en-US" sz="3600" dirty="0"/>
          </a:p>
          <a:p>
            <a:r>
              <a:rPr lang="vi-VN" sz="3600" b="1" dirty="0"/>
              <a:t>9.</a:t>
            </a:r>
            <a:r>
              <a:rPr lang="vi-VN" sz="3600" dirty="0"/>
              <a:t> Tổ chức hoặc tham gia các hoạt động vi phạm pháp luật khác.</a:t>
            </a:r>
            <a:endParaRPr lang="en-US" sz="3600" dirty="0"/>
          </a:p>
          <a:p>
            <a:endParaRPr lang="en-US" sz="5400" dirty="0">
              <a:solidFill>
                <a:srgbClr val="FFFF00"/>
              </a:solidFill>
            </a:endParaRPr>
          </a:p>
        </p:txBody>
      </p:sp>
    </p:spTree>
    <p:extLst>
      <p:ext uri="{BB962C8B-B14F-4D97-AF65-F5344CB8AC3E}">
        <p14:creationId xmlns:p14="http://schemas.microsoft.com/office/powerpoint/2010/main" val="17149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3FE1D8-4BB8-4CA2-90A4-7BC70AAB5467}"/>
              </a:ext>
            </a:extLst>
          </p:cNvPr>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sp>
        <p:nvSpPr>
          <p:cNvPr id="6" name="TextBox 5">
            <a:extLst>
              <a:ext uri="{FF2B5EF4-FFF2-40B4-BE49-F238E27FC236}">
                <a16:creationId xmlns:a16="http://schemas.microsoft.com/office/drawing/2014/main" id="{AEB7AFDE-518C-407A-9E84-F50339DA5367}"/>
              </a:ext>
            </a:extLst>
          </p:cNvPr>
          <p:cNvSpPr txBox="1"/>
          <p:nvPr/>
        </p:nvSpPr>
        <p:spPr>
          <a:xfrm>
            <a:off x="104905" y="773415"/>
            <a:ext cx="8928992" cy="584775"/>
          </a:xfrm>
          <a:prstGeom prst="rect">
            <a:avLst/>
          </a:prstGeom>
          <a:noFill/>
        </p:spPr>
        <p:txBody>
          <a:bodyPr wrap="square" rtlCol="0">
            <a:spAutoFit/>
          </a:bodyPr>
          <a:lstStyle/>
          <a:p>
            <a:pPr algn="ctr"/>
            <a:r>
              <a:rPr lang="en-US" sz="3200" b="1" dirty="0" err="1">
                <a:solidFill>
                  <a:srgbClr val="0000FF"/>
                </a:solidFill>
              </a:rPr>
              <a:t>Tham</a:t>
            </a:r>
            <a:r>
              <a:rPr lang="en-US" sz="3200" b="1" dirty="0">
                <a:solidFill>
                  <a:srgbClr val="0000FF"/>
                </a:solidFill>
              </a:rPr>
              <a:t> </a:t>
            </a:r>
            <a:r>
              <a:rPr lang="en-US" sz="3200" b="1" dirty="0" err="1">
                <a:solidFill>
                  <a:srgbClr val="0000FF"/>
                </a:solidFill>
              </a:rPr>
              <a:t>dự</a:t>
            </a:r>
            <a:r>
              <a:rPr lang="en-US" sz="3200" b="1" dirty="0">
                <a:solidFill>
                  <a:srgbClr val="0000FF"/>
                </a:solidFill>
              </a:rPr>
              <a:t> </a:t>
            </a:r>
            <a:r>
              <a:rPr lang="en-US" sz="3200" b="1" dirty="0" err="1">
                <a:solidFill>
                  <a:srgbClr val="0000FF"/>
                </a:solidFill>
              </a:rPr>
              <a:t>lớp</a:t>
            </a:r>
            <a:r>
              <a:rPr lang="en-US" sz="3200" b="1" dirty="0">
                <a:solidFill>
                  <a:srgbClr val="0000FF"/>
                </a:solidFill>
              </a:rPr>
              <a:t> </a:t>
            </a:r>
            <a:r>
              <a:rPr lang="en-US" sz="3200" b="1" dirty="0" err="1">
                <a:solidFill>
                  <a:srgbClr val="0000FF"/>
                </a:solidFill>
              </a:rPr>
              <a:t>học</a:t>
            </a:r>
            <a:endParaRPr lang="vi-VN" sz="3200" dirty="0">
              <a:solidFill>
                <a:srgbClr val="0000FF"/>
              </a:solidFill>
            </a:endParaRPr>
          </a:p>
        </p:txBody>
      </p:sp>
      <p:sp>
        <p:nvSpPr>
          <p:cNvPr id="4" name="TextBox 3">
            <a:extLst>
              <a:ext uri="{FF2B5EF4-FFF2-40B4-BE49-F238E27FC236}">
                <a16:creationId xmlns:a16="http://schemas.microsoft.com/office/drawing/2014/main" id="{89A345FE-3B10-4420-A8FE-7CE01294FED6}"/>
              </a:ext>
            </a:extLst>
          </p:cNvPr>
          <p:cNvSpPr txBox="1"/>
          <p:nvPr/>
        </p:nvSpPr>
        <p:spPr>
          <a:xfrm>
            <a:off x="0" y="1340768"/>
            <a:ext cx="9144000" cy="563231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514350" indent="-514350" algn="just">
              <a:buAutoNum type="arabicPeriod"/>
            </a:pPr>
            <a:r>
              <a:rPr lang="en-US" sz="2800" dirty="0"/>
              <a:t>SV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tham</a:t>
            </a:r>
            <a:r>
              <a:rPr lang="en-US" sz="2800" dirty="0"/>
              <a:t> </a:t>
            </a:r>
            <a:r>
              <a:rPr lang="en-US" sz="2800" dirty="0" err="1"/>
              <a:t>dự</a:t>
            </a:r>
            <a:r>
              <a:rPr lang="en-US" sz="2800" dirty="0"/>
              <a:t> </a:t>
            </a:r>
            <a:r>
              <a:rPr lang="en-US" sz="2800" dirty="0" err="1"/>
              <a:t>đầy</a:t>
            </a:r>
            <a:r>
              <a:rPr lang="en-US" sz="2800" dirty="0"/>
              <a:t> </a:t>
            </a:r>
            <a:r>
              <a:rPr lang="en-US" sz="2800" dirty="0" err="1"/>
              <a:t>đủ</a:t>
            </a:r>
            <a:r>
              <a:rPr lang="en-US" sz="2800" dirty="0"/>
              <a:t> </a:t>
            </a:r>
            <a:r>
              <a:rPr lang="en-US" sz="2800" dirty="0" err="1"/>
              <a:t>các</a:t>
            </a:r>
            <a:r>
              <a:rPr lang="en-US" sz="2800" dirty="0"/>
              <a:t> </a:t>
            </a:r>
            <a:r>
              <a:rPr lang="en-US" sz="2800" dirty="0" err="1"/>
              <a:t>buổi</a:t>
            </a:r>
            <a:r>
              <a:rPr lang="en-US" sz="2800" dirty="0"/>
              <a:t> </a:t>
            </a:r>
            <a:r>
              <a:rPr lang="en-US" sz="2800" dirty="0" err="1"/>
              <a:t>học</a:t>
            </a:r>
            <a:r>
              <a:rPr lang="en-US" sz="2800" dirty="0"/>
              <a:t>. TH </a:t>
            </a:r>
            <a:r>
              <a:rPr lang="en-US" sz="2800" dirty="0" err="1"/>
              <a:t>nghỉ</a:t>
            </a:r>
            <a:r>
              <a:rPr lang="en-US" sz="2800" dirty="0"/>
              <a:t>  </a:t>
            </a:r>
          </a:p>
          <a:p>
            <a:pPr algn="just"/>
            <a:r>
              <a:rPr lang="en-US" sz="2800" dirty="0" err="1"/>
              <a:t>học</a:t>
            </a:r>
            <a:r>
              <a:rPr lang="en-US" sz="2800" dirty="0"/>
              <a:t> </a:t>
            </a:r>
            <a:r>
              <a:rPr lang="en-US" sz="2800" dirty="0" err="1"/>
              <a:t>phải</a:t>
            </a:r>
            <a:r>
              <a:rPr lang="en-US" sz="2800" dirty="0"/>
              <a:t> </a:t>
            </a:r>
            <a:r>
              <a:rPr lang="en-US" sz="2800" dirty="0" err="1"/>
              <a:t>có</a:t>
            </a:r>
            <a:r>
              <a:rPr lang="en-US" sz="2800" dirty="0"/>
              <a:t> </a:t>
            </a:r>
            <a:r>
              <a:rPr lang="en-US" sz="2800" dirty="0" err="1"/>
              <a:t>lý</a:t>
            </a:r>
            <a:r>
              <a:rPr lang="en-US" sz="2800" dirty="0"/>
              <a:t> do </a:t>
            </a:r>
            <a:r>
              <a:rPr lang="en-US" sz="2800" dirty="0" err="1"/>
              <a:t>chính</a:t>
            </a:r>
            <a:r>
              <a:rPr lang="en-US" sz="2800" dirty="0"/>
              <a:t> </a:t>
            </a:r>
            <a:r>
              <a:rPr lang="en-US" sz="2800" dirty="0" err="1"/>
              <a:t>đáng</a:t>
            </a:r>
            <a:r>
              <a:rPr lang="en-US" sz="2800" dirty="0"/>
              <a:t> </a:t>
            </a:r>
            <a:r>
              <a:rPr lang="en-US" sz="2800" dirty="0" err="1"/>
              <a:t>và</a:t>
            </a:r>
            <a:r>
              <a:rPr lang="en-US" sz="2800" dirty="0"/>
              <a:t> </a:t>
            </a:r>
            <a:r>
              <a:rPr lang="en-US" sz="2800" dirty="0" err="1"/>
              <a:t>phải</a:t>
            </a:r>
            <a:r>
              <a:rPr lang="en-US" sz="2800" dirty="0"/>
              <a:t> </a:t>
            </a:r>
            <a:r>
              <a:rPr lang="en-US" sz="2800" dirty="0" err="1"/>
              <a:t>được</a:t>
            </a:r>
            <a:r>
              <a:rPr lang="en-US" sz="2800" dirty="0"/>
              <a:t> GV </a:t>
            </a:r>
            <a:r>
              <a:rPr lang="en-US" sz="2800" dirty="0" err="1"/>
              <a:t>chấp</a:t>
            </a:r>
            <a:r>
              <a:rPr lang="en-US" sz="2800" dirty="0"/>
              <a:t> </a:t>
            </a:r>
            <a:r>
              <a:rPr lang="en-US" sz="2800" dirty="0" err="1"/>
              <a:t>thuận</a:t>
            </a:r>
            <a:r>
              <a:rPr lang="en-US" sz="2800" dirty="0"/>
              <a:t>.</a:t>
            </a:r>
          </a:p>
          <a:p>
            <a:pPr algn="just"/>
            <a:endParaRPr lang="en-US" sz="800" dirty="0"/>
          </a:p>
          <a:p>
            <a:pPr algn="just"/>
            <a:r>
              <a:rPr lang="en-US" sz="2800" dirty="0">
                <a:solidFill>
                  <a:srgbClr val="FFFF00"/>
                </a:solidFill>
              </a:rPr>
              <a:t>2. </a:t>
            </a:r>
            <a:r>
              <a:rPr lang="en-US" sz="2800" dirty="0" err="1">
                <a:solidFill>
                  <a:srgbClr val="FFFF00"/>
                </a:solidFill>
              </a:rPr>
              <a:t>Sinh</a:t>
            </a:r>
            <a:r>
              <a:rPr lang="en-US" sz="2800" dirty="0">
                <a:solidFill>
                  <a:srgbClr val="FFFF00"/>
                </a:solidFill>
              </a:rPr>
              <a:t> </a:t>
            </a:r>
            <a:r>
              <a:rPr lang="en-US" sz="2800" dirty="0" err="1">
                <a:solidFill>
                  <a:srgbClr val="FFFF00"/>
                </a:solidFill>
              </a:rPr>
              <a:t>viên</a:t>
            </a:r>
            <a:r>
              <a:rPr lang="en-US" sz="2800" dirty="0">
                <a:solidFill>
                  <a:srgbClr val="FFFF00"/>
                </a:solidFill>
              </a:rPr>
              <a:t> </a:t>
            </a:r>
            <a:r>
              <a:rPr lang="en-US" sz="2800" dirty="0" err="1">
                <a:solidFill>
                  <a:srgbClr val="FFFF00"/>
                </a:solidFill>
              </a:rPr>
              <a:t>vắng</a:t>
            </a:r>
            <a:r>
              <a:rPr lang="en-US" sz="2800" dirty="0">
                <a:solidFill>
                  <a:srgbClr val="FFFF00"/>
                </a:solidFill>
              </a:rPr>
              <a:t> </a:t>
            </a:r>
            <a:r>
              <a:rPr lang="en-US" sz="2800" dirty="0" err="1">
                <a:solidFill>
                  <a:srgbClr val="FFFF00"/>
                </a:solidFill>
              </a:rPr>
              <a:t>mặt</a:t>
            </a:r>
            <a:r>
              <a:rPr lang="en-US" sz="2800" dirty="0">
                <a:solidFill>
                  <a:srgbClr val="FFFF00"/>
                </a:solidFill>
              </a:rPr>
              <a:t> </a:t>
            </a:r>
            <a:r>
              <a:rPr lang="en-US" sz="2800" dirty="0" err="1">
                <a:solidFill>
                  <a:srgbClr val="FFFF00"/>
                </a:solidFill>
              </a:rPr>
              <a:t>quá</a:t>
            </a:r>
            <a:r>
              <a:rPr lang="en-US" sz="2800" dirty="0">
                <a:solidFill>
                  <a:srgbClr val="FFFF00"/>
                </a:solidFill>
              </a:rPr>
              <a:t> 20% </a:t>
            </a:r>
            <a:r>
              <a:rPr lang="en-US" sz="2800" dirty="0" err="1">
                <a:solidFill>
                  <a:srgbClr val="FFFF00"/>
                </a:solidFill>
              </a:rPr>
              <a:t>số</a:t>
            </a:r>
            <a:r>
              <a:rPr lang="en-US" sz="2800" dirty="0">
                <a:solidFill>
                  <a:srgbClr val="FFFF00"/>
                </a:solidFill>
              </a:rPr>
              <a:t> </a:t>
            </a:r>
            <a:r>
              <a:rPr lang="en-US" sz="2800" dirty="0" err="1">
                <a:solidFill>
                  <a:srgbClr val="FFFF00"/>
                </a:solidFill>
              </a:rPr>
              <a:t>tiết</a:t>
            </a:r>
            <a:r>
              <a:rPr lang="en-US" sz="2800" dirty="0">
                <a:solidFill>
                  <a:srgbClr val="FFFF00"/>
                </a:solidFill>
              </a:rPr>
              <a:t> </a:t>
            </a:r>
            <a:r>
              <a:rPr lang="en-US" sz="2800" dirty="0" err="1">
                <a:solidFill>
                  <a:srgbClr val="FFFF00"/>
                </a:solidFill>
              </a:rPr>
              <a:t>lý</a:t>
            </a:r>
            <a:r>
              <a:rPr lang="en-US" sz="2800" dirty="0">
                <a:solidFill>
                  <a:srgbClr val="FFFF00"/>
                </a:solidFill>
              </a:rPr>
              <a:t> </a:t>
            </a:r>
            <a:r>
              <a:rPr lang="en-US" sz="2800" dirty="0" err="1">
                <a:solidFill>
                  <a:srgbClr val="FFFF00"/>
                </a:solidFill>
              </a:rPr>
              <a:t>thuyết</a:t>
            </a:r>
            <a:r>
              <a:rPr lang="en-US" sz="2800" dirty="0">
                <a:solidFill>
                  <a:srgbClr val="FFFF00"/>
                </a:solidFill>
              </a:rPr>
              <a:t> </a:t>
            </a:r>
            <a:r>
              <a:rPr lang="en-US" sz="2800" dirty="0" err="1">
                <a:solidFill>
                  <a:srgbClr val="FFFF00"/>
                </a:solidFill>
              </a:rPr>
              <a:t>hoặc</a:t>
            </a:r>
            <a:r>
              <a:rPr lang="en-US" sz="2800" dirty="0">
                <a:solidFill>
                  <a:srgbClr val="FFFF00"/>
                </a:solidFill>
              </a:rPr>
              <a:t> </a:t>
            </a:r>
            <a:r>
              <a:rPr lang="en-US" sz="2800" dirty="0" err="1">
                <a:solidFill>
                  <a:srgbClr val="FFFF00"/>
                </a:solidFill>
              </a:rPr>
              <a:t>vắng</a:t>
            </a:r>
            <a:r>
              <a:rPr lang="en-US" sz="2800" dirty="0">
                <a:solidFill>
                  <a:srgbClr val="FFFF00"/>
                </a:solidFill>
              </a:rPr>
              <a:t> </a:t>
            </a:r>
            <a:r>
              <a:rPr lang="en-US" sz="2800" dirty="0" err="1">
                <a:solidFill>
                  <a:srgbClr val="FFFF00"/>
                </a:solidFill>
              </a:rPr>
              <a:t>mặt</a:t>
            </a:r>
            <a:r>
              <a:rPr lang="en-US" sz="2800" dirty="0">
                <a:solidFill>
                  <a:srgbClr val="FFFF00"/>
                </a:solidFill>
              </a:rPr>
              <a:t> </a:t>
            </a:r>
            <a:r>
              <a:rPr lang="en-US" sz="2800" dirty="0" err="1">
                <a:solidFill>
                  <a:srgbClr val="FFFF00"/>
                </a:solidFill>
              </a:rPr>
              <a:t>trong</a:t>
            </a:r>
            <a:r>
              <a:rPr lang="en-US" sz="2800" dirty="0">
                <a:solidFill>
                  <a:srgbClr val="FFFF00"/>
                </a:solidFill>
              </a:rPr>
              <a:t> </a:t>
            </a:r>
            <a:r>
              <a:rPr lang="en-US" sz="2800" dirty="0" err="1">
                <a:solidFill>
                  <a:srgbClr val="FFFF00"/>
                </a:solidFill>
              </a:rPr>
              <a:t>giờ</a:t>
            </a:r>
            <a:r>
              <a:rPr lang="en-US" sz="2800" dirty="0">
                <a:solidFill>
                  <a:srgbClr val="FFFF00"/>
                </a:solidFill>
              </a:rPr>
              <a:t> </a:t>
            </a:r>
            <a:r>
              <a:rPr lang="en-US" sz="2800" dirty="0" err="1">
                <a:solidFill>
                  <a:srgbClr val="FFFF00"/>
                </a:solidFill>
              </a:rPr>
              <a:t>thực</a:t>
            </a:r>
            <a:r>
              <a:rPr lang="en-US" sz="2800" dirty="0">
                <a:solidFill>
                  <a:srgbClr val="FFFF00"/>
                </a:solidFill>
              </a:rPr>
              <a:t> </a:t>
            </a:r>
            <a:r>
              <a:rPr lang="en-US" sz="2800" dirty="0" err="1">
                <a:solidFill>
                  <a:srgbClr val="FFFF00"/>
                </a:solidFill>
              </a:rPr>
              <a:t>hành</a:t>
            </a:r>
            <a:r>
              <a:rPr lang="en-US" sz="2800" dirty="0">
                <a:solidFill>
                  <a:srgbClr val="FFFF00"/>
                </a:solidFill>
              </a:rPr>
              <a:t>/</a:t>
            </a:r>
            <a:r>
              <a:rPr lang="en-US" sz="2800" dirty="0" err="1">
                <a:solidFill>
                  <a:srgbClr val="FFFF00"/>
                </a:solidFill>
              </a:rPr>
              <a:t>thí</a:t>
            </a:r>
            <a:r>
              <a:rPr lang="en-US" sz="2800" dirty="0">
                <a:solidFill>
                  <a:srgbClr val="FFFF00"/>
                </a:solidFill>
              </a:rPr>
              <a:t> </a:t>
            </a:r>
            <a:r>
              <a:rPr lang="en-US" sz="2800" dirty="0" err="1">
                <a:solidFill>
                  <a:srgbClr val="FFFF00"/>
                </a:solidFill>
              </a:rPr>
              <a:t>nghiệm</a:t>
            </a:r>
            <a:r>
              <a:rPr lang="en-US" sz="2800" dirty="0">
                <a:solidFill>
                  <a:srgbClr val="FFFF00"/>
                </a:solidFill>
              </a:rPr>
              <a:t>/</a:t>
            </a:r>
            <a:r>
              <a:rPr lang="en-US" sz="2800" dirty="0" err="1">
                <a:solidFill>
                  <a:srgbClr val="FFFF00"/>
                </a:solidFill>
              </a:rPr>
              <a:t>thảo</a:t>
            </a:r>
            <a:r>
              <a:rPr lang="en-US" sz="2800" dirty="0">
                <a:solidFill>
                  <a:srgbClr val="FFFF00"/>
                </a:solidFill>
              </a:rPr>
              <a:t> </a:t>
            </a:r>
            <a:r>
              <a:rPr lang="en-US" sz="2800" dirty="0" err="1">
                <a:solidFill>
                  <a:srgbClr val="FFFF00"/>
                </a:solidFill>
              </a:rPr>
              <a:t>luận</a:t>
            </a:r>
            <a:r>
              <a:rPr lang="en-US" sz="2800" dirty="0">
                <a:solidFill>
                  <a:srgbClr val="FFFF00"/>
                </a:solidFill>
              </a:rPr>
              <a:t> </a:t>
            </a:r>
            <a:r>
              <a:rPr lang="en-US" sz="2800" dirty="0" err="1">
                <a:solidFill>
                  <a:srgbClr val="FFFF00"/>
                </a:solidFill>
              </a:rPr>
              <a:t>mà</a:t>
            </a:r>
            <a:r>
              <a:rPr lang="en-US" sz="2800" dirty="0">
                <a:solidFill>
                  <a:srgbClr val="FFFF00"/>
                </a:solidFill>
              </a:rPr>
              <a:t> </a:t>
            </a:r>
            <a:r>
              <a:rPr lang="en-US" sz="2800" dirty="0" err="1">
                <a:solidFill>
                  <a:srgbClr val="FFFF00"/>
                </a:solidFill>
              </a:rPr>
              <a:t>không</a:t>
            </a:r>
            <a:r>
              <a:rPr lang="en-US" sz="2800" dirty="0">
                <a:solidFill>
                  <a:srgbClr val="FFFF00"/>
                </a:solidFill>
              </a:rPr>
              <a:t> </a:t>
            </a:r>
            <a:r>
              <a:rPr lang="en-US" sz="2800" dirty="0" err="1">
                <a:solidFill>
                  <a:srgbClr val="FFFF00"/>
                </a:solidFill>
              </a:rPr>
              <a:t>có</a:t>
            </a:r>
            <a:r>
              <a:rPr lang="en-US" sz="2800" dirty="0">
                <a:solidFill>
                  <a:srgbClr val="FFFF00"/>
                </a:solidFill>
              </a:rPr>
              <a:t> </a:t>
            </a:r>
            <a:r>
              <a:rPr lang="en-US" sz="2800" dirty="0" err="1">
                <a:solidFill>
                  <a:srgbClr val="FFFF00"/>
                </a:solidFill>
              </a:rPr>
              <a:t>lý</a:t>
            </a:r>
            <a:r>
              <a:rPr lang="en-US" sz="2800" dirty="0">
                <a:solidFill>
                  <a:srgbClr val="FFFF00"/>
                </a:solidFill>
              </a:rPr>
              <a:t> do </a:t>
            </a:r>
            <a:r>
              <a:rPr lang="en-US" sz="2800" dirty="0" err="1">
                <a:solidFill>
                  <a:srgbClr val="FFFF00"/>
                </a:solidFill>
              </a:rPr>
              <a:t>chính</a:t>
            </a:r>
            <a:r>
              <a:rPr lang="en-US" sz="2800" dirty="0">
                <a:solidFill>
                  <a:srgbClr val="FFFF00"/>
                </a:solidFill>
              </a:rPr>
              <a:t> </a:t>
            </a:r>
            <a:r>
              <a:rPr lang="en-US" sz="2800" dirty="0" err="1">
                <a:solidFill>
                  <a:srgbClr val="FFFF00"/>
                </a:solidFill>
              </a:rPr>
              <a:t>đáng</a:t>
            </a:r>
            <a:r>
              <a:rPr lang="en-US" sz="2800" dirty="0">
                <a:solidFill>
                  <a:srgbClr val="FFFF00"/>
                </a:solidFill>
              </a:rPr>
              <a:t> </a:t>
            </a:r>
            <a:r>
              <a:rPr lang="en-US" sz="2800" dirty="0" err="1">
                <a:solidFill>
                  <a:srgbClr val="FFFF00"/>
                </a:solidFill>
              </a:rPr>
              <a:t>sẽ</a:t>
            </a:r>
            <a:r>
              <a:rPr lang="en-US" sz="2800" dirty="0">
                <a:solidFill>
                  <a:srgbClr val="FFFF00"/>
                </a:solidFill>
              </a:rPr>
              <a:t> </a:t>
            </a:r>
            <a:r>
              <a:rPr lang="en-US" sz="2800" dirty="0" err="1">
                <a:solidFill>
                  <a:srgbClr val="FFFF00"/>
                </a:solidFill>
              </a:rPr>
              <a:t>bị</a:t>
            </a:r>
            <a:r>
              <a:rPr lang="en-US" sz="2800" dirty="0">
                <a:solidFill>
                  <a:srgbClr val="FFFF00"/>
                </a:solidFill>
              </a:rPr>
              <a:t> </a:t>
            </a:r>
            <a:r>
              <a:rPr lang="en-US" sz="2800" dirty="0" err="1">
                <a:solidFill>
                  <a:srgbClr val="FFFF00"/>
                </a:solidFill>
              </a:rPr>
              <a:t>điểm</a:t>
            </a:r>
            <a:r>
              <a:rPr lang="en-US" sz="2800" dirty="0">
                <a:solidFill>
                  <a:srgbClr val="FFFF00"/>
                </a:solidFill>
              </a:rPr>
              <a:t> F ở </a:t>
            </a:r>
            <a:r>
              <a:rPr lang="en-US" sz="2800" dirty="0" err="1">
                <a:solidFill>
                  <a:srgbClr val="FFFF00"/>
                </a:solidFill>
              </a:rPr>
              <a:t>học</a:t>
            </a:r>
            <a:r>
              <a:rPr lang="en-US" sz="2800" dirty="0">
                <a:solidFill>
                  <a:srgbClr val="FFFF00"/>
                </a:solidFill>
              </a:rPr>
              <a:t> </a:t>
            </a:r>
            <a:r>
              <a:rPr lang="en-US" sz="2800" dirty="0" err="1">
                <a:solidFill>
                  <a:srgbClr val="FFFF00"/>
                </a:solidFill>
              </a:rPr>
              <a:t>phần</a:t>
            </a:r>
            <a:r>
              <a:rPr lang="en-US" sz="2800" dirty="0">
                <a:solidFill>
                  <a:srgbClr val="FFFF00"/>
                </a:solidFill>
              </a:rPr>
              <a:t> </a:t>
            </a:r>
            <a:r>
              <a:rPr lang="en-US" sz="2800" dirty="0" err="1">
                <a:solidFill>
                  <a:srgbClr val="FFFF00"/>
                </a:solidFill>
              </a:rPr>
              <a:t>đó</a:t>
            </a:r>
            <a:r>
              <a:rPr lang="en-US" sz="2800" dirty="0">
                <a:solidFill>
                  <a:srgbClr val="FFFF00"/>
                </a:solidFill>
              </a:rPr>
              <a:t>.</a:t>
            </a:r>
          </a:p>
          <a:p>
            <a:pPr algn="just"/>
            <a:endParaRPr lang="en-US" sz="800" dirty="0">
              <a:solidFill>
                <a:srgbClr val="FFFF00"/>
              </a:solidFill>
            </a:endParaRPr>
          </a:p>
          <a:p>
            <a:pPr algn="just"/>
            <a:r>
              <a:rPr lang="en-US" sz="2800" dirty="0"/>
              <a:t>3. </a:t>
            </a:r>
            <a:r>
              <a:rPr lang="en-US" sz="2800" dirty="0" err="1"/>
              <a:t>Sinh</a:t>
            </a:r>
            <a:r>
              <a:rPr lang="en-US" sz="2800" dirty="0"/>
              <a:t> </a:t>
            </a:r>
            <a:r>
              <a:rPr lang="en-US" sz="2800" dirty="0" err="1"/>
              <a:t>viên</a:t>
            </a:r>
            <a:r>
              <a:rPr lang="en-US" sz="2800" dirty="0"/>
              <a:t> </a:t>
            </a:r>
            <a:r>
              <a:rPr lang="en-US" sz="2800" dirty="0" err="1"/>
              <a:t>phải</a:t>
            </a:r>
            <a:r>
              <a:rPr lang="en-US" sz="2800" dirty="0"/>
              <a:t> </a:t>
            </a:r>
            <a:r>
              <a:rPr lang="en-US" sz="2800" dirty="0" err="1"/>
              <a:t>đi</a:t>
            </a:r>
            <a:r>
              <a:rPr lang="en-US" sz="2800" dirty="0"/>
              <a:t> </a:t>
            </a:r>
            <a:r>
              <a:rPr lang="en-US" sz="2800" dirty="0" err="1"/>
              <a:t>học</a:t>
            </a:r>
            <a:r>
              <a:rPr lang="en-US" sz="2800" dirty="0"/>
              <a:t> </a:t>
            </a:r>
            <a:r>
              <a:rPr lang="en-US" sz="2800" dirty="0" err="1"/>
              <a:t>đúng</a:t>
            </a:r>
            <a:r>
              <a:rPr lang="en-US" sz="2800" dirty="0"/>
              <a:t> </a:t>
            </a:r>
            <a:r>
              <a:rPr lang="en-US" sz="2800" dirty="0" err="1"/>
              <a:t>giờ</a:t>
            </a:r>
            <a:r>
              <a:rPr lang="en-US" sz="2800" dirty="0"/>
              <a:t> </a:t>
            </a:r>
            <a:r>
              <a:rPr lang="en-US" sz="2800" dirty="0" err="1"/>
              <a:t>quy</a:t>
            </a:r>
            <a:r>
              <a:rPr lang="en-US" sz="2800" dirty="0"/>
              <a:t> </a:t>
            </a:r>
            <a:r>
              <a:rPr lang="en-US" sz="2800" dirty="0" err="1"/>
              <a:t>định</a:t>
            </a:r>
            <a:r>
              <a:rPr lang="en-US" sz="2800" dirty="0"/>
              <a:t>. </a:t>
            </a:r>
            <a:r>
              <a:rPr lang="en-US" sz="2800" dirty="0" err="1"/>
              <a:t>Sinh</a:t>
            </a:r>
            <a:r>
              <a:rPr lang="en-US" sz="2800" dirty="0"/>
              <a:t> </a:t>
            </a:r>
            <a:r>
              <a:rPr lang="en-US" sz="2800" dirty="0" err="1"/>
              <a:t>viên</a:t>
            </a:r>
            <a:r>
              <a:rPr lang="en-US" sz="2800" dirty="0"/>
              <a:t> </a:t>
            </a:r>
            <a:r>
              <a:rPr lang="en-US" sz="2800" dirty="0" err="1"/>
              <a:t>đi</a:t>
            </a:r>
            <a:r>
              <a:rPr lang="en-US" sz="2800" dirty="0"/>
              <a:t> </a:t>
            </a:r>
            <a:r>
              <a:rPr lang="en-US" sz="2800" dirty="0" err="1"/>
              <a:t>trễ</a:t>
            </a:r>
            <a:r>
              <a:rPr lang="en-US" sz="2800" dirty="0"/>
              <a:t> </a:t>
            </a:r>
            <a:r>
              <a:rPr lang="en-US" sz="2800" dirty="0" err="1"/>
              <a:t>quá</a:t>
            </a:r>
            <a:r>
              <a:rPr lang="en-US" sz="2800" dirty="0"/>
              <a:t> 10 </a:t>
            </a:r>
            <a:r>
              <a:rPr lang="en-US" sz="2800" dirty="0" err="1"/>
              <a:t>phút</a:t>
            </a:r>
            <a:r>
              <a:rPr lang="en-US" sz="2800" dirty="0"/>
              <a:t> </a:t>
            </a:r>
            <a:r>
              <a:rPr lang="en-US" sz="2800" dirty="0" err="1"/>
              <a:t>sau</a:t>
            </a:r>
            <a:r>
              <a:rPr lang="en-US" sz="2800" dirty="0"/>
              <a:t> </a:t>
            </a:r>
            <a:r>
              <a:rPr lang="en-US" sz="2800" dirty="0" err="1"/>
              <a:t>khi</a:t>
            </a:r>
            <a:r>
              <a:rPr lang="en-US" sz="2800" dirty="0"/>
              <a:t> </a:t>
            </a:r>
            <a:r>
              <a:rPr lang="en-US" sz="2800" dirty="0" err="1"/>
              <a:t>giờ</a:t>
            </a:r>
            <a:r>
              <a:rPr lang="en-US" sz="2800" dirty="0"/>
              <a:t> </a:t>
            </a:r>
            <a:r>
              <a:rPr lang="en-US" sz="2800" dirty="0" err="1"/>
              <a:t>học</a:t>
            </a:r>
            <a:r>
              <a:rPr lang="en-US" sz="2800" dirty="0"/>
              <a:t> </a:t>
            </a:r>
            <a:r>
              <a:rPr lang="en-US" sz="2800" dirty="0" err="1"/>
              <a:t>bắt</a:t>
            </a:r>
            <a:r>
              <a:rPr lang="en-US" sz="2800" dirty="0"/>
              <a:t> </a:t>
            </a:r>
            <a:r>
              <a:rPr lang="en-US" sz="2800" dirty="0" err="1"/>
              <a:t>đầu</a:t>
            </a:r>
            <a:r>
              <a:rPr lang="en-US" sz="2800" dirty="0"/>
              <a:t> </a:t>
            </a:r>
            <a:r>
              <a:rPr lang="en-US" sz="2800" dirty="0" err="1"/>
              <a:t>mà</a:t>
            </a:r>
            <a:r>
              <a:rPr lang="en-US" sz="2800" dirty="0"/>
              <a:t> </a:t>
            </a:r>
            <a:r>
              <a:rPr lang="en-US" sz="2800" dirty="0" err="1"/>
              <a:t>không</a:t>
            </a:r>
            <a:r>
              <a:rPr lang="en-US" sz="2800" dirty="0"/>
              <a:t> </a:t>
            </a:r>
            <a:r>
              <a:rPr lang="en-US" sz="2800" dirty="0" err="1"/>
              <a:t>có</a:t>
            </a:r>
            <a:r>
              <a:rPr lang="en-US" sz="2800" dirty="0"/>
              <a:t> </a:t>
            </a:r>
            <a:r>
              <a:rPr lang="en-US" sz="2800" dirty="0" err="1"/>
              <a:t>lý</a:t>
            </a:r>
            <a:r>
              <a:rPr lang="en-US" sz="2800" dirty="0"/>
              <a:t> do </a:t>
            </a:r>
            <a:r>
              <a:rPr lang="en-US" sz="2800" dirty="0" err="1"/>
              <a:t>chính</a:t>
            </a:r>
            <a:r>
              <a:rPr lang="en-US" sz="2800" dirty="0"/>
              <a:t> </a:t>
            </a:r>
            <a:r>
              <a:rPr lang="en-US" sz="2800" dirty="0" err="1"/>
              <a:t>đáng</a:t>
            </a:r>
            <a:r>
              <a:rPr lang="en-US" sz="2800" dirty="0"/>
              <a:t> </a:t>
            </a:r>
            <a:r>
              <a:rPr lang="en-US" sz="2800" dirty="0" err="1"/>
              <a:t>sẽ</a:t>
            </a:r>
            <a:r>
              <a:rPr lang="en-US" sz="2800" dirty="0"/>
              <a:t> </a:t>
            </a:r>
            <a:r>
              <a:rPr lang="en-US" sz="2800" dirty="0" err="1"/>
              <a:t>không</a:t>
            </a:r>
            <a:r>
              <a:rPr lang="en-US" sz="2800" dirty="0"/>
              <a:t> </a:t>
            </a:r>
            <a:r>
              <a:rPr lang="en-US" sz="2800" dirty="0" err="1"/>
              <a:t>được</a:t>
            </a:r>
            <a:r>
              <a:rPr lang="en-US" sz="2800" dirty="0"/>
              <a:t> </a:t>
            </a:r>
            <a:r>
              <a:rPr lang="en-US" sz="2800" dirty="0" err="1"/>
              <a:t>tham</a:t>
            </a:r>
            <a:r>
              <a:rPr lang="en-US" sz="2800" dirty="0"/>
              <a:t> </a:t>
            </a:r>
            <a:r>
              <a:rPr lang="en-US" sz="2800" dirty="0" err="1"/>
              <a:t>dự</a:t>
            </a:r>
            <a:r>
              <a:rPr lang="en-US" sz="2800" dirty="0"/>
              <a:t> </a:t>
            </a:r>
            <a:r>
              <a:rPr lang="en-US" sz="2800" dirty="0" err="1"/>
              <a:t>buổi</a:t>
            </a:r>
            <a:r>
              <a:rPr lang="en-US" sz="2800" dirty="0"/>
              <a:t> </a:t>
            </a:r>
            <a:r>
              <a:rPr lang="en-US" sz="2800" dirty="0" err="1"/>
              <a:t>học</a:t>
            </a:r>
            <a:r>
              <a:rPr lang="en-US" sz="2800" dirty="0"/>
              <a:t> </a:t>
            </a:r>
            <a:r>
              <a:rPr lang="en-US" sz="2800" dirty="0" err="1"/>
              <a:t>và</a:t>
            </a:r>
            <a:r>
              <a:rPr lang="en-US" sz="2800" dirty="0"/>
              <a:t> </a:t>
            </a:r>
            <a:r>
              <a:rPr lang="en-US" sz="2800" dirty="0" err="1"/>
              <a:t>xem</a:t>
            </a:r>
            <a:r>
              <a:rPr lang="en-US" sz="2800" dirty="0"/>
              <a:t> </a:t>
            </a:r>
            <a:r>
              <a:rPr lang="en-US" sz="2800" dirty="0" err="1"/>
              <a:t>như</a:t>
            </a:r>
            <a:r>
              <a:rPr lang="en-US" sz="2800" dirty="0"/>
              <a:t> </a:t>
            </a:r>
            <a:r>
              <a:rPr lang="en-US" sz="2800" dirty="0" err="1"/>
              <a:t>là</a:t>
            </a:r>
            <a:r>
              <a:rPr lang="en-US" sz="2800" dirty="0"/>
              <a:t> </a:t>
            </a:r>
            <a:r>
              <a:rPr lang="en-US" sz="2800" dirty="0" err="1"/>
              <a:t>vắng</a:t>
            </a:r>
            <a:r>
              <a:rPr lang="en-US" sz="2800" dirty="0"/>
              <a:t> </a:t>
            </a:r>
            <a:r>
              <a:rPr lang="en-US" sz="2800" dirty="0" err="1"/>
              <a:t>mặt</a:t>
            </a:r>
            <a:r>
              <a:rPr lang="en-US" sz="2800" dirty="0"/>
              <a:t> </a:t>
            </a:r>
            <a:r>
              <a:rPr lang="en-US" sz="2800" dirty="0" err="1"/>
              <a:t>không</a:t>
            </a:r>
            <a:r>
              <a:rPr lang="en-US" sz="2800" dirty="0"/>
              <a:t> </a:t>
            </a:r>
            <a:r>
              <a:rPr lang="en-US" sz="2800" dirty="0" err="1"/>
              <a:t>có</a:t>
            </a:r>
            <a:r>
              <a:rPr lang="en-US" sz="2800" dirty="0"/>
              <a:t> </a:t>
            </a:r>
            <a:r>
              <a:rPr lang="en-US" sz="2800" dirty="0" err="1"/>
              <a:t>lý</a:t>
            </a:r>
            <a:r>
              <a:rPr lang="en-US" sz="2800" dirty="0"/>
              <a:t> do ở </a:t>
            </a:r>
            <a:r>
              <a:rPr lang="en-US" sz="2800" dirty="0" err="1"/>
              <a:t>buổi</a:t>
            </a:r>
            <a:r>
              <a:rPr lang="en-US" sz="2800" dirty="0"/>
              <a:t> </a:t>
            </a:r>
            <a:r>
              <a:rPr lang="en-US" sz="2800" dirty="0" err="1"/>
              <a:t>học</a:t>
            </a:r>
            <a:r>
              <a:rPr lang="en-US" sz="2800" dirty="0"/>
              <a:t> </a:t>
            </a:r>
            <a:r>
              <a:rPr lang="en-US" sz="2800" dirty="0" err="1"/>
              <a:t>đó</a:t>
            </a:r>
            <a:r>
              <a:rPr lang="en-US" sz="2800" dirty="0"/>
              <a:t>.</a:t>
            </a:r>
          </a:p>
          <a:p>
            <a:pPr algn="just"/>
            <a:endParaRPr lang="en-US" sz="800" dirty="0"/>
          </a:p>
          <a:p>
            <a:pPr algn="just"/>
            <a:r>
              <a:rPr lang="en-US" sz="2800" dirty="0">
                <a:solidFill>
                  <a:srgbClr val="FFFF00"/>
                </a:solidFill>
              </a:rPr>
              <a:t>4. </a:t>
            </a:r>
            <a:r>
              <a:rPr lang="en-US" sz="2800" dirty="0" err="1">
                <a:solidFill>
                  <a:srgbClr val="FFFF00"/>
                </a:solidFill>
              </a:rPr>
              <a:t>Sinh</a:t>
            </a:r>
            <a:r>
              <a:rPr lang="en-US" sz="2800" dirty="0">
                <a:solidFill>
                  <a:srgbClr val="FFFF00"/>
                </a:solidFill>
              </a:rPr>
              <a:t> </a:t>
            </a:r>
            <a:r>
              <a:rPr lang="en-US" sz="2800" dirty="0" err="1">
                <a:solidFill>
                  <a:srgbClr val="FFFF00"/>
                </a:solidFill>
              </a:rPr>
              <a:t>viên</a:t>
            </a:r>
            <a:r>
              <a:rPr lang="en-US" sz="2800" dirty="0">
                <a:solidFill>
                  <a:srgbClr val="FFFF00"/>
                </a:solidFill>
              </a:rPr>
              <a:t> </a:t>
            </a:r>
            <a:r>
              <a:rPr lang="en-US" sz="2800" dirty="0" err="1">
                <a:solidFill>
                  <a:srgbClr val="FFFF00"/>
                </a:solidFill>
              </a:rPr>
              <a:t>không</a:t>
            </a:r>
            <a:r>
              <a:rPr lang="en-US" sz="2800" dirty="0">
                <a:solidFill>
                  <a:srgbClr val="FFFF00"/>
                </a:solidFill>
              </a:rPr>
              <a:t> </a:t>
            </a:r>
            <a:r>
              <a:rPr lang="en-US" sz="2800" dirty="0" err="1">
                <a:solidFill>
                  <a:srgbClr val="FFFF00"/>
                </a:solidFill>
              </a:rPr>
              <a:t>tham</a:t>
            </a:r>
            <a:r>
              <a:rPr lang="en-US" sz="2800" dirty="0">
                <a:solidFill>
                  <a:srgbClr val="FFFF00"/>
                </a:solidFill>
              </a:rPr>
              <a:t> </a:t>
            </a:r>
            <a:r>
              <a:rPr lang="en-US" sz="2800" dirty="0" err="1">
                <a:solidFill>
                  <a:srgbClr val="FFFF00"/>
                </a:solidFill>
              </a:rPr>
              <a:t>gia</a:t>
            </a:r>
            <a:r>
              <a:rPr lang="en-US" sz="2800" dirty="0">
                <a:solidFill>
                  <a:srgbClr val="FFFF00"/>
                </a:solidFill>
              </a:rPr>
              <a:t> </a:t>
            </a:r>
            <a:r>
              <a:rPr lang="en-US" sz="2800" dirty="0" err="1">
                <a:solidFill>
                  <a:srgbClr val="FFFF00"/>
                </a:solidFill>
              </a:rPr>
              <a:t>thực</a:t>
            </a:r>
            <a:r>
              <a:rPr lang="en-US" sz="2800" dirty="0">
                <a:solidFill>
                  <a:srgbClr val="FFFF00"/>
                </a:solidFill>
              </a:rPr>
              <a:t> </a:t>
            </a:r>
            <a:r>
              <a:rPr lang="en-US" sz="2800" dirty="0" err="1">
                <a:solidFill>
                  <a:srgbClr val="FFFF00"/>
                </a:solidFill>
              </a:rPr>
              <a:t>tập</a:t>
            </a:r>
            <a:r>
              <a:rPr lang="en-US" sz="2800" dirty="0">
                <a:solidFill>
                  <a:srgbClr val="FFFF00"/>
                </a:solidFill>
              </a:rPr>
              <a:t> </a:t>
            </a:r>
            <a:r>
              <a:rPr lang="en-US" sz="2800" dirty="0" err="1">
                <a:solidFill>
                  <a:srgbClr val="FFFF00"/>
                </a:solidFill>
              </a:rPr>
              <a:t>thực</a:t>
            </a:r>
            <a:r>
              <a:rPr lang="en-US" sz="2800" dirty="0">
                <a:solidFill>
                  <a:srgbClr val="FFFF00"/>
                </a:solidFill>
              </a:rPr>
              <a:t> </a:t>
            </a:r>
            <a:r>
              <a:rPr lang="en-US" sz="2800" dirty="0" err="1">
                <a:solidFill>
                  <a:srgbClr val="FFFF00"/>
                </a:solidFill>
              </a:rPr>
              <a:t>tế</a:t>
            </a:r>
            <a:r>
              <a:rPr lang="en-US" sz="2800" dirty="0">
                <a:solidFill>
                  <a:srgbClr val="FFFF00"/>
                </a:solidFill>
              </a:rPr>
              <a:t>, </a:t>
            </a:r>
            <a:r>
              <a:rPr lang="en-US" sz="2800" dirty="0" err="1">
                <a:solidFill>
                  <a:srgbClr val="FFFF00"/>
                </a:solidFill>
              </a:rPr>
              <a:t>thực</a:t>
            </a:r>
            <a:r>
              <a:rPr lang="en-US" sz="2800" dirty="0">
                <a:solidFill>
                  <a:srgbClr val="FFFF00"/>
                </a:solidFill>
              </a:rPr>
              <a:t> </a:t>
            </a:r>
            <a:r>
              <a:rPr lang="en-US" sz="2800" dirty="0" err="1">
                <a:solidFill>
                  <a:srgbClr val="FFFF00"/>
                </a:solidFill>
              </a:rPr>
              <a:t>tập</a:t>
            </a:r>
            <a:r>
              <a:rPr lang="en-US" sz="2800" dirty="0">
                <a:solidFill>
                  <a:srgbClr val="FFFF00"/>
                </a:solidFill>
              </a:rPr>
              <a:t> </a:t>
            </a:r>
            <a:r>
              <a:rPr lang="en-US" sz="2800" dirty="0" err="1">
                <a:solidFill>
                  <a:srgbClr val="FFFF00"/>
                </a:solidFill>
              </a:rPr>
              <a:t>nghề</a:t>
            </a:r>
            <a:r>
              <a:rPr lang="en-US" sz="2800" dirty="0">
                <a:solidFill>
                  <a:srgbClr val="FFFF00"/>
                </a:solidFill>
              </a:rPr>
              <a:t> </a:t>
            </a:r>
            <a:r>
              <a:rPr lang="en-US" sz="2800" dirty="0" err="1">
                <a:solidFill>
                  <a:srgbClr val="FFFF00"/>
                </a:solidFill>
              </a:rPr>
              <a:t>nghiệp</a:t>
            </a:r>
            <a:r>
              <a:rPr lang="en-US" sz="2800" dirty="0">
                <a:solidFill>
                  <a:srgbClr val="FFFF00"/>
                </a:solidFill>
              </a:rPr>
              <a:t>, </a:t>
            </a:r>
            <a:r>
              <a:rPr lang="en-US" sz="2800" dirty="0" err="1">
                <a:solidFill>
                  <a:srgbClr val="FFFF00"/>
                </a:solidFill>
              </a:rPr>
              <a:t>kiến</a:t>
            </a:r>
            <a:r>
              <a:rPr lang="en-US" sz="2800" dirty="0">
                <a:solidFill>
                  <a:srgbClr val="FFFF00"/>
                </a:solidFill>
              </a:rPr>
              <a:t> </a:t>
            </a:r>
            <a:r>
              <a:rPr lang="en-US" sz="2800" dirty="0" err="1">
                <a:solidFill>
                  <a:srgbClr val="FFFF00"/>
                </a:solidFill>
              </a:rPr>
              <a:t>tập</a:t>
            </a:r>
            <a:r>
              <a:rPr lang="en-US" sz="2800" dirty="0">
                <a:solidFill>
                  <a:srgbClr val="FFFF00"/>
                </a:solidFill>
              </a:rPr>
              <a:t>… </a:t>
            </a:r>
            <a:r>
              <a:rPr lang="en-US" sz="2800" dirty="0" err="1">
                <a:solidFill>
                  <a:srgbClr val="FFFF00"/>
                </a:solidFill>
              </a:rPr>
              <a:t>theo</a:t>
            </a:r>
            <a:r>
              <a:rPr lang="en-US" sz="2800" dirty="0">
                <a:solidFill>
                  <a:srgbClr val="FFFF00"/>
                </a:solidFill>
              </a:rPr>
              <a:t> </a:t>
            </a:r>
            <a:r>
              <a:rPr lang="en-US" sz="2800" dirty="0" err="1">
                <a:solidFill>
                  <a:srgbClr val="FFFF00"/>
                </a:solidFill>
              </a:rPr>
              <a:t>yêu</a:t>
            </a:r>
            <a:r>
              <a:rPr lang="en-US" sz="2800" dirty="0">
                <a:solidFill>
                  <a:srgbClr val="FFFF00"/>
                </a:solidFill>
              </a:rPr>
              <a:t> </a:t>
            </a:r>
            <a:r>
              <a:rPr lang="en-US" sz="2800" dirty="0" err="1">
                <a:solidFill>
                  <a:srgbClr val="FFFF00"/>
                </a:solidFill>
              </a:rPr>
              <a:t>cầu</a:t>
            </a:r>
            <a:r>
              <a:rPr lang="en-US" sz="2800" dirty="0">
                <a:solidFill>
                  <a:srgbClr val="FFFF00"/>
                </a:solidFill>
              </a:rPr>
              <a:t> </a:t>
            </a:r>
            <a:r>
              <a:rPr lang="en-US" sz="2800" dirty="0" err="1">
                <a:solidFill>
                  <a:srgbClr val="FFFF00"/>
                </a:solidFill>
              </a:rPr>
              <a:t>của</a:t>
            </a:r>
            <a:r>
              <a:rPr lang="en-US" sz="2800" dirty="0">
                <a:solidFill>
                  <a:srgbClr val="FFFF00"/>
                </a:solidFill>
              </a:rPr>
              <a:t> </a:t>
            </a:r>
            <a:r>
              <a:rPr lang="en-US" sz="2800" dirty="0" err="1">
                <a:solidFill>
                  <a:srgbClr val="FFFF00"/>
                </a:solidFill>
              </a:rPr>
              <a:t>học</a:t>
            </a:r>
            <a:r>
              <a:rPr lang="en-US" sz="2800" dirty="0">
                <a:solidFill>
                  <a:srgbClr val="FFFF00"/>
                </a:solidFill>
              </a:rPr>
              <a:t> </a:t>
            </a:r>
            <a:r>
              <a:rPr lang="en-US" sz="2800" dirty="0" err="1">
                <a:solidFill>
                  <a:srgbClr val="FFFF00"/>
                </a:solidFill>
              </a:rPr>
              <a:t>phần</a:t>
            </a:r>
            <a:r>
              <a:rPr lang="en-US" sz="2800" dirty="0">
                <a:solidFill>
                  <a:srgbClr val="FFFF00"/>
                </a:solidFill>
              </a:rPr>
              <a:t> </a:t>
            </a:r>
            <a:r>
              <a:rPr lang="en-US" sz="2800" dirty="0" err="1">
                <a:solidFill>
                  <a:srgbClr val="FFFF00"/>
                </a:solidFill>
              </a:rPr>
              <a:t>cũng</a:t>
            </a:r>
            <a:r>
              <a:rPr lang="en-US" sz="2800" dirty="0">
                <a:solidFill>
                  <a:srgbClr val="FFFF00"/>
                </a:solidFill>
              </a:rPr>
              <a:t> </a:t>
            </a:r>
            <a:r>
              <a:rPr lang="en-US" sz="2800" dirty="0" err="1">
                <a:solidFill>
                  <a:srgbClr val="FFFF00"/>
                </a:solidFill>
              </a:rPr>
              <a:t>bị</a:t>
            </a:r>
            <a:r>
              <a:rPr lang="en-US" sz="2800" dirty="0">
                <a:solidFill>
                  <a:srgbClr val="FFFF00"/>
                </a:solidFill>
              </a:rPr>
              <a:t> </a:t>
            </a:r>
            <a:r>
              <a:rPr lang="en-US" sz="2800" dirty="0" err="1">
                <a:solidFill>
                  <a:srgbClr val="FFFF00"/>
                </a:solidFill>
              </a:rPr>
              <a:t>điểm</a:t>
            </a:r>
            <a:r>
              <a:rPr lang="en-US" sz="2800" dirty="0">
                <a:solidFill>
                  <a:srgbClr val="FFFF00"/>
                </a:solidFill>
              </a:rPr>
              <a:t> F </a:t>
            </a:r>
            <a:r>
              <a:rPr lang="en-US" sz="2800" dirty="0" err="1">
                <a:solidFill>
                  <a:srgbClr val="FFFF00"/>
                </a:solidFill>
              </a:rPr>
              <a:t>đối</a:t>
            </a:r>
            <a:r>
              <a:rPr lang="en-US" sz="2800" dirty="0">
                <a:solidFill>
                  <a:srgbClr val="FFFF00"/>
                </a:solidFill>
              </a:rPr>
              <a:t> </a:t>
            </a:r>
            <a:r>
              <a:rPr lang="en-US" sz="2800" dirty="0" err="1">
                <a:solidFill>
                  <a:srgbClr val="FFFF00"/>
                </a:solidFill>
              </a:rPr>
              <a:t>với</a:t>
            </a:r>
            <a:r>
              <a:rPr lang="en-US" sz="2800" dirty="0">
                <a:solidFill>
                  <a:srgbClr val="FFFF00"/>
                </a:solidFill>
              </a:rPr>
              <a:t> </a:t>
            </a:r>
            <a:r>
              <a:rPr lang="en-US" sz="2800" dirty="0" err="1">
                <a:solidFill>
                  <a:srgbClr val="FFFF00"/>
                </a:solidFill>
              </a:rPr>
              <a:t>học</a:t>
            </a:r>
            <a:r>
              <a:rPr lang="en-US" sz="2800" dirty="0">
                <a:solidFill>
                  <a:srgbClr val="FFFF00"/>
                </a:solidFill>
              </a:rPr>
              <a:t> </a:t>
            </a:r>
            <a:r>
              <a:rPr lang="en-US" sz="2800" dirty="0" err="1">
                <a:solidFill>
                  <a:srgbClr val="FFFF00"/>
                </a:solidFill>
              </a:rPr>
              <a:t>phần</a:t>
            </a:r>
            <a:r>
              <a:rPr lang="en-US" sz="2800" dirty="0">
                <a:solidFill>
                  <a:srgbClr val="FFFF00"/>
                </a:solidFill>
              </a:rPr>
              <a:t> </a:t>
            </a:r>
            <a:r>
              <a:rPr lang="en-US" sz="2800" dirty="0" err="1">
                <a:solidFill>
                  <a:srgbClr val="FFFF00"/>
                </a:solidFill>
              </a:rPr>
              <a:t>đó</a:t>
            </a:r>
            <a:r>
              <a:rPr lang="en-US" sz="2800" dirty="0">
                <a:solidFill>
                  <a:srgbClr val="FFFF00"/>
                </a:solidFill>
              </a:rPr>
              <a:t>.</a:t>
            </a:r>
          </a:p>
        </p:txBody>
      </p:sp>
    </p:spTree>
    <p:extLst>
      <p:ext uri="{BB962C8B-B14F-4D97-AF65-F5344CB8AC3E}">
        <p14:creationId xmlns:p14="http://schemas.microsoft.com/office/powerpoint/2010/main" val="6413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BF19C8-F18A-43BD-876F-CAAB7F971953}"/>
              </a:ext>
            </a:extLst>
          </p:cNvPr>
          <p:cNvSpPr/>
          <p:nvPr/>
        </p:nvSpPr>
        <p:spPr>
          <a:xfrm>
            <a:off x="107504" y="107921"/>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sp>
        <p:nvSpPr>
          <p:cNvPr id="5" name="TextBox 4">
            <a:extLst>
              <a:ext uri="{FF2B5EF4-FFF2-40B4-BE49-F238E27FC236}">
                <a16:creationId xmlns:a16="http://schemas.microsoft.com/office/drawing/2014/main" id="{FB01BE19-D98A-4BBB-A712-42CB4FA4A6DF}"/>
              </a:ext>
            </a:extLst>
          </p:cNvPr>
          <p:cNvSpPr txBox="1"/>
          <p:nvPr/>
        </p:nvSpPr>
        <p:spPr>
          <a:xfrm>
            <a:off x="104905" y="683985"/>
            <a:ext cx="8928992" cy="584775"/>
          </a:xfrm>
          <a:prstGeom prst="rect">
            <a:avLst/>
          </a:prstGeom>
          <a:noFill/>
        </p:spPr>
        <p:txBody>
          <a:bodyPr wrap="square" rtlCol="0">
            <a:spAutoFit/>
          </a:bodyPr>
          <a:lstStyle/>
          <a:p>
            <a:pPr algn="ctr"/>
            <a:r>
              <a:rPr lang="en-US" sz="3200" b="1" dirty="0" err="1">
                <a:solidFill>
                  <a:srgbClr val="0000FF"/>
                </a:solidFill>
              </a:rPr>
              <a:t>Hành</a:t>
            </a:r>
            <a:r>
              <a:rPr lang="en-US" sz="3200" b="1" dirty="0">
                <a:solidFill>
                  <a:srgbClr val="0000FF"/>
                </a:solidFill>
              </a:rPr>
              <a:t> vi </a:t>
            </a:r>
            <a:r>
              <a:rPr lang="en-US" sz="3200" b="1" dirty="0" err="1">
                <a:solidFill>
                  <a:srgbClr val="0000FF"/>
                </a:solidFill>
              </a:rPr>
              <a:t>lớp</a:t>
            </a:r>
            <a:r>
              <a:rPr lang="en-US" sz="3200" b="1" dirty="0">
                <a:solidFill>
                  <a:srgbClr val="0000FF"/>
                </a:solidFill>
              </a:rPr>
              <a:t> </a:t>
            </a:r>
            <a:r>
              <a:rPr lang="en-US" sz="3200" b="1" dirty="0" err="1">
                <a:solidFill>
                  <a:srgbClr val="0000FF"/>
                </a:solidFill>
              </a:rPr>
              <a:t>học</a:t>
            </a:r>
            <a:endParaRPr lang="vi-VN" sz="3200" dirty="0">
              <a:solidFill>
                <a:srgbClr val="0000FF"/>
              </a:solidFill>
            </a:endParaRPr>
          </a:p>
        </p:txBody>
      </p:sp>
      <p:sp>
        <p:nvSpPr>
          <p:cNvPr id="6" name="TextBox 5">
            <a:extLst>
              <a:ext uri="{FF2B5EF4-FFF2-40B4-BE49-F238E27FC236}">
                <a16:creationId xmlns:a16="http://schemas.microsoft.com/office/drawing/2014/main" id="{2016BA8F-DB74-43C0-AE26-22B6246B7253}"/>
              </a:ext>
            </a:extLst>
          </p:cNvPr>
          <p:cNvSpPr txBox="1"/>
          <p:nvPr/>
        </p:nvSpPr>
        <p:spPr>
          <a:xfrm>
            <a:off x="0" y="1299239"/>
            <a:ext cx="9144000" cy="558614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514350" indent="-514350" algn="just">
              <a:buAutoNum type="arabicPeriod"/>
            </a:pPr>
            <a:r>
              <a:rPr lang="en-US" sz="3100" dirty="0" err="1"/>
              <a:t>Hoạt</a:t>
            </a:r>
            <a:r>
              <a:rPr lang="en-US" sz="3100" dirty="0"/>
              <a:t> </a:t>
            </a:r>
            <a:r>
              <a:rPr lang="en-US" sz="3100" dirty="0" err="1"/>
              <a:t>động</a:t>
            </a:r>
            <a:r>
              <a:rPr lang="en-US" sz="3100" dirty="0"/>
              <a:t> </a:t>
            </a:r>
            <a:r>
              <a:rPr lang="en-US" sz="3100" dirty="0" err="1"/>
              <a:t>giảng</a:t>
            </a:r>
            <a:r>
              <a:rPr lang="en-US" sz="3100" dirty="0"/>
              <a:t> </a:t>
            </a:r>
            <a:r>
              <a:rPr lang="en-US" sz="3100" dirty="0" err="1"/>
              <a:t>dạy</a:t>
            </a:r>
            <a:r>
              <a:rPr lang="en-US" sz="3100" dirty="0"/>
              <a:t> </a:t>
            </a:r>
            <a:r>
              <a:rPr lang="en-US" sz="3100" dirty="0" err="1"/>
              <a:t>và</a:t>
            </a:r>
            <a:r>
              <a:rPr lang="en-US" sz="3100" dirty="0"/>
              <a:t> </a:t>
            </a:r>
            <a:r>
              <a:rPr lang="en-US" sz="3100" dirty="0" err="1"/>
              <a:t>học</a:t>
            </a:r>
            <a:r>
              <a:rPr lang="en-US" sz="3100" dirty="0"/>
              <a:t> </a:t>
            </a:r>
            <a:r>
              <a:rPr lang="en-US" sz="3100" dirty="0" err="1"/>
              <a:t>tập</a:t>
            </a:r>
            <a:r>
              <a:rPr lang="en-US" sz="3100" dirty="0"/>
              <a:t> </a:t>
            </a:r>
            <a:r>
              <a:rPr lang="en-US" sz="3100" dirty="0" err="1"/>
              <a:t>được</a:t>
            </a:r>
            <a:r>
              <a:rPr lang="en-US" sz="3100" dirty="0"/>
              <a:t> </a:t>
            </a:r>
            <a:r>
              <a:rPr lang="en-US" sz="3100" dirty="0" err="1"/>
              <a:t>thực</a:t>
            </a:r>
            <a:r>
              <a:rPr lang="en-US" sz="3100" dirty="0"/>
              <a:t> </a:t>
            </a:r>
            <a:r>
              <a:rPr lang="en-US" sz="3100" dirty="0" err="1"/>
              <a:t>hiện</a:t>
            </a:r>
            <a:r>
              <a:rPr lang="en-US" sz="3100" dirty="0"/>
              <a:t> </a:t>
            </a:r>
            <a:r>
              <a:rPr lang="en-US" sz="3100" dirty="0" err="1"/>
              <a:t>trên</a:t>
            </a:r>
            <a:r>
              <a:rPr lang="en-US" sz="3100" dirty="0"/>
              <a:t> </a:t>
            </a:r>
          </a:p>
          <a:p>
            <a:pPr algn="just"/>
            <a:r>
              <a:rPr lang="en-US" sz="3100" dirty="0" err="1"/>
              <a:t>nguyên</a:t>
            </a:r>
            <a:r>
              <a:rPr lang="en-US" sz="3100" dirty="0"/>
              <a:t> </a:t>
            </a:r>
            <a:r>
              <a:rPr lang="en-US" sz="3100" dirty="0" err="1"/>
              <a:t>tắc</a:t>
            </a:r>
            <a:r>
              <a:rPr lang="en-US" sz="3100" dirty="0"/>
              <a:t> </a:t>
            </a:r>
            <a:r>
              <a:rPr lang="en-US" sz="3100" dirty="0" err="1"/>
              <a:t>tôn</a:t>
            </a:r>
            <a:r>
              <a:rPr lang="en-US" sz="3100" dirty="0"/>
              <a:t> </a:t>
            </a:r>
            <a:r>
              <a:rPr lang="en-US" sz="3100" dirty="0" err="1"/>
              <a:t>trọng</a:t>
            </a:r>
            <a:r>
              <a:rPr lang="en-US" sz="3100" dirty="0"/>
              <a:t> </a:t>
            </a:r>
            <a:r>
              <a:rPr lang="en-US" sz="3100" dirty="0" err="1"/>
              <a:t>người</a:t>
            </a:r>
            <a:r>
              <a:rPr lang="en-US" sz="3100" dirty="0"/>
              <a:t> </a:t>
            </a:r>
            <a:r>
              <a:rPr lang="en-US" sz="3100" dirty="0" err="1"/>
              <a:t>học</a:t>
            </a:r>
            <a:r>
              <a:rPr lang="en-US" sz="3100" dirty="0"/>
              <a:t> </a:t>
            </a:r>
            <a:r>
              <a:rPr lang="en-US" sz="3100" dirty="0" err="1"/>
              <a:t>và</a:t>
            </a:r>
            <a:r>
              <a:rPr lang="en-US" sz="3100" dirty="0"/>
              <a:t> </a:t>
            </a:r>
            <a:r>
              <a:rPr lang="en-US" sz="3100" dirty="0" err="1"/>
              <a:t>người</a:t>
            </a:r>
            <a:r>
              <a:rPr lang="en-US" sz="3100" dirty="0"/>
              <a:t> </a:t>
            </a:r>
            <a:r>
              <a:rPr lang="en-US" sz="3100" dirty="0" err="1"/>
              <a:t>dạy</a:t>
            </a:r>
            <a:r>
              <a:rPr lang="en-US" sz="3100" dirty="0"/>
              <a:t>. </a:t>
            </a:r>
            <a:r>
              <a:rPr lang="en-US" sz="3100" dirty="0" err="1"/>
              <a:t>Mọi</a:t>
            </a:r>
            <a:r>
              <a:rPr lang="en-US" sz="3100" dirty="0"/>
              <a:t> </a:t>
            </a:r>
            <a:r>
              <a:rPr lang="en-US" sz="3100" dirty="0" err="1"/>
              <a:t>hành</a:t>
            </a:r>
            <a:r>
              <a:rPr lang="en-US" sz="3100" dirty="0"/>
              <a:t> vi </a:t>
            </a:r>
            <a:r>
              <a:rPr lang="en-US" sz="3100" dirty="0" err="1"/>
              <a:t>làm</a:t>
            </a:r>
            <a:r>
              <a:rPr lang="en-US" sz="3100" dirty="0"/>
              <a:t> </a:t>
            </a:r>
            <a:r>
              <a:rPr lang="en-US" sz="3100" dirty="0" err="1"/>
              <a:t>ảnh</a:t>
            </a:r>
            <a:r>
              <a:rPr lang="en-US" sz="3100" dirty="0"/>
              <a:t> </a:t>
            </a:r>
            <a:r>
              <a:rPr lang="en-US" sz="3100" dirty="0" err="1"/>
              <a:t>hưởng</a:t>
            </a:r>
            <a:r>
              <a:rPr lang="en-US" sz="3100" dirty="0"/>
              <a:t> </a:t>
            </a:r>
            <a:r>
              <a:rPr lang="en-US" sz="3100" dirty="0" err="1"/>
              <a:t>không</a:t>
            </a:r>
            <a:r>
              <a:rPr lang="en-US" sz="3100" dirty="0"/>
              <a:t> </a:t>
            </a:r>
            <a:r>
              <a:rPr lang="en-US" sz="3100" dirty="0" err="1"/>
              <a:t>tốt</a:t>
            </a:r>
            <a:r>
              <a:rPr lang="en-US" sz="3100" dirty="0"/>
              <a:t> </a:t>
            </a:r>
            <a:r>
              <a:rPr lang="en-US" sz="3100" dirty="0" err="1"/>
              <a:t>đến</a:t>
            </a:r>
            <a:r>
              <a:rPr lang="en-US" sz="3100" dirty="0"/>
              <a:t> </a:t>
            </a:r>
            <a:r>
              <a:rPr lang="en-US" sz="3100" dirty="0" err="1"/>
              <a:t>quá</a:t>
            </a:r>
            <a:r>
              <a:rPr lang="en-US" sz="3100" dirty="0"/>
              <a:t> </a:t>
            </a:r>
            <a:r>
              <a:rPr lang="en-US" sz="3100" dirty="0" err="1"/>
              <a:t>trình</a:t>
            </a:r>
            <a:r>
              <a:rPr lang="en-US" sz="3100" dirty="0"/>
              <a:t> </a:t>
            </a:r>
            <a:r>
              <a:rPr lang="en-US" sz="3100" dirty="0" err="1"/>
              <a:t>dạy</a:t>
            </a:r>
            <a:r>
              <a:rPr lang="en-US" sz="3100" dirty="0"/>
              <a:t> </a:t>
            </a:r>
            <a:r>
              <a:rPr lang="en-US" sz="3100" dirty="0" err="1"/>
              <a:t>và</a:t>
            </a:r>
            <a:r>
              <a:rPr lang="en-US" sz="3100" dirty="0"/>
              <a:t> </a:t>
            </a:r>
            <a:r>
              <a:rPr lang="en-US" sz="3100" dirty="0" err="1"/>
              <a:t>học</a:t>
            </a:r>
            <a:r>
              <a:rPr lang="en-US" sz="3100" dirty="0"/>
              <a:t> </a:t>
            </a:r>
            <a:r>
              <a:rPr lang="en-US" sz="3100" dirty="0" err="1"/>
              <a:t>đều</a:t>
            </a:r>
            <a:r>
              <a:rPr lang="en-US" sz="3100" dirty="0"/>
              <a:t> </a:t>
            </a:r>
            <a:r>
              <a:rPr lang="en-US" sz="3100" dirty="0" err="1"/>
              <a:t>bị</a:t>
            </a:r>
            <a:r>
              <a:rPr lang="en-US" sz="3100" dirty="0"/>
              <a:t> </a:t>
            </a:r>
            <a:r>
              <a:rPr lang="en-US" sz="3100" dirty="0" err="1"/>
              <a:t>nghiêm</a:t>
            </a:r>
            <a:r>
              <a:rPr lang="en-US" sz="3100" dirty="0"/>
              <a:t> </a:t>
            </a:r>
            <a:r>
              <a:rPr lang="en-US" sz="3100" dirty="0" err="1"/>
              <a:t>cấm</a:t>
            </a:r>
            <a:r>
              <a:rPr lang="en-US" sz="3100" dirty="0"/>
              <a:t>.</a:t>
            </a:r>
          </a:p>
          <a:p>
            <a:pPr algn="just"/>
            <a:endParaRPr lang="en-US" sz="800" dirty="0"/>
          </a:p>
          <a:p>
            <a:pPr algn="just"/>
            <a:r>
              <a:rPr lang="en-US" sz="3100" dirty="0">
                <a:solidFill>
                  <a:srgbClr val="FFFF00"/>
                </a:solidFill>
              </a:rPr>
              <a:t>2. SV </a:t>
            </a:r>
            <a:r>
              <a:rPr lang="en-US" sz="3100" dirty="0" err="1">
                <a:solidFill>
                  <a:srgbClr val="FFFF00"/>
                </a:solidFill>
              </a:rPr>
              <a:t>không</a:t>
            </a:r>
            <a:r>
              <a:rPr lang="en-US" sz="3100" dirty="0">
                <a:solidFill>
                  <a:srgbClr val="FFFF00"/>
                </a:solidFill>
              </a:rPr>
              <a:t> </a:t>
            </a:r>
            <a:r>
              <a:rPr lang="en-US" sz="3100" dirty="0" err="1">
                <a:solidFill>
                  <a:srgbClr val="FFFF00"/>
                </a:solidFill>
              </a:rPr>
              <a:t>được</a:t>
            </a:r>
            <a:r>
              <a:rPr lang="en-US" sz="3100" dirty="0">
                <a:solidFill>
                  <a:srgbClr val="FFFF00"/>
                </a:solidFill>
              </a:rPr>
              <a:t> </a:t>
            </a:r>
            <a:r>
              <a:rPr lang="en-US" sz="3100" dirty="0" err="1">
                <a:solidFill>
                  <a:srgbClr val="FFFF00"/>
                </a:solidFill>
              </a:rPr>
              <a:t>ăn</a:t>
            </a:r>
            <a:r>
              <a:rPr lang="en-US" sz="3100" dirty="0">
                <a:solidFill>
                  <a:srgbClr val="FFFF00"/>
                </a:solidFill>
              </a:rPr>
              <a:t>, </a:t>
            </a:r>
            <a:r>
              <a:rPr lang="en-US" sz="3100" dirty="0" err="1">
                <a:solidFill>
                  <a:srgbClr val="FFFF00"/>
                </a:solidFill>
              </a:rPr>
              <a:t>uống</a:t>
            </a:r>
            <a:r>
              <a:rPr lang="en-US" sz="3100" dirty="0">
                <a:solidFill>
                  <a:srgbClr val="FFFF00"/>
                </a:solidFill>
              </a:rPr>
              <a:t> (</a:t>
            </a:r>
            <a:r>
              <a:rPr lang="en-US" sz="3100" dirty="0" err="1">
                <a:solidFill>
                  <a:srgbClr val="FFFF00"/>
                </a:solidFill>
              </a:rPr>
              <a:t>trừ</a:t>
            </a:r>
            <a:r>
              <a:rPr lang="en-US" sz="3100" dirty="0">
                <a:solidFill>
                  <a:srgbClr val="FFFF00"/>
                </a:solidFill>
              </a:rPr>
              <a:t> </a:t>
            </a:r>
            <a:r>
              <a:rPr lang="en-US" sz="3100" dirty="0" err="1">
                <a:solidFill>
                  <a:srgbClr val="FFFF00"/>
                </a:solidFill>
              </a:rPr>
              <a:t>uống</a:t>
            </a:r>
            <a:r>
              <a:rPr lang="en-US" sz="3100" dirty="0">
                <a:solidFill>
                  <a:srgbClr val="FFFF00"/>
                </a:solidFill>
              </a:rPr>
              <a:t> </a:t>
            </a:r>
            <a:r>
              <a:rPr lang="en-US" sz="3100" dirty="0" err="1">
                <a:solidFill>
                  <a:srgbClr val="FFFF00"/>
                </a:solidFill>
              </a:rPr>
              <a:t>nước</a:t>
            </a:r>
            <a:r>
              <a:rPr lang="en-US" sz="3100" dirty="0">
                <a:solidFill>
                  <a:srgbClr val="FFFF00"/>
                </a:solidFill>
              </a:rPr>
              <a:t> </a:t>
            </a:r>
            <a:r>
              <a:rPr lang="en-US" sz="3100" dirty="0" err="1">
                <a:solidFill>
                  <a:srgbClr val="FFFF00"/>
                </a:solidFill>
              </a:rPr>
              <a:t>đóng</a:t>
            </a:r>
            <a:r>
              <a:rPr lang="en-US" sz="3100" dirty="0">
                <a:solidFill>
                  <a:srgbClr val="FFFF00"/>
                </a:solidFill>
              </a:rPr>
              <a:t> chai), </a:t>
            </a:r>
            <a:r>
              <a:rPr lang="en-US" sz="3100" dirty="0" err="1">
                <a:solidFill>
                  <a:srgbClr val="FFFF00"/>
                </a:solidFill>
              </a:rPr>
              <a:t>nhai</a:t>
            </a:r>
            <a:r>
              <a:rPr lang="en-US" sz="3100" dirty="0">
                <a:solidFill>
                  <a:srgbClr val="FFFF00"/>
                </a:solidFill>
              </a:rPr>
              <a:t> </a:t>
            </a:r>
            <a:r>
              <a:rPr lang="en-US" sz="3100" dirty="0" err="1">
                <a:solidFill>
                  <a:srgbClr val="FFFF00"/>
                </a:solidFill>
              </a:rPr>
              <a:t>kẹo</a:t>
            </a:r>
            <a:r>
              <a:rPr lang="en-US" sz="3100" dirty="0">
                <a:solidFill>
                  <a:srgbClr val="FFFF00"/>
                </a:solidFill>
              </a:rPr>
              <a:t> </a:t>
            </a:r>
            <a:r>
              <a:rPr lang="en-US" sz="3100" dirty="0" err="1">
                <a:solidFill>
                  <a:srgbClr val="FFFF00"/>
                </a:solidFill>
              </a:rPr>
              <a:t>cao</a:t>
            </a:r>
            <a:r>
              <a:rPr lang="en-US" sz="3100" dirty="0">
                <a:solidFill>
                  <a:srgbClr val="FFFF00"/>
                </a:solidFill>
              </a:rPr>
              <a:t> </a:t>
            </a:r>
            <a:r>
              <a:rPr lang="en-US" sz="3100" dirty="0" err="1">
                <a:solidFill>
                  <a:srgbClr val="FFFF00"/>
                </a:solidFill>
              </a:rPr>
              <a:t>su</a:t>
            </a:r>
            <a:r>
              <a:rPr lang="en-US" sz="3100" dirty="0">
                <a:solidFill>
                  <a:srgbClr val="FFFF00"/>
                </a:solidFill>
              </a:rPr>
              <a:t>, </a:t>
            </a:r>
            <a:r>
              <a:rPr lang="en-US" sz="3100" dirty="0" err="1">
                <a:solidFill>
                  <a:srgbClr val="FFFF00"/>
                </a:solidFill>
              </a:rPr>
              <a:t>sử</a:t>
            </a:r>
            <a:r>
              <a:rPr lang="en-US" sz="3100" dirty="0">
                <a:solidFill>
                  <a:srgbClr val="FFFF00"/>
                </a:solidFill>
              </a:rPr>
              <a:t> </a:t>
            </a:r>
            <a:r>
              <a:rPr lang="en-US" sz="3100" dirty="0" err="1">
                <a:solidFill>
                  <a:srgbClr val="FFFF00"/>
                </a:solidFill>
              </a:rPr>
              <a:t>dụng</a:t>
            </a:r>
            <a:r>
              <a:rPr lang="en-US" sz="3100" dirty="0">
                <a:solidFill>
                  <a:srgbClr val="FFFF00"/>
                </a:solidFill>
              </a:rPr>
              <a:t> </a:t>
            </a:r>
            <a:r>
              <a:rPr lang="en-US" sz="3100" dirty="0" err="1">
                <a:solidFill>
                  <a:srgbClr val="FFFF00"/>
                </a:solidFill>
              </a:rPr>
              <a:t>các</a:t>
            </a:r>
            <a:r>
              <a:rPr lang="en-US" sz="3100" dirty="0">
                <a:solidFill>
                  <a:srgbClr val="FFFF00"/>
                </a:solidFill>
              </a:rPr>
              <a:t> </a:t>
            </a:r>
            <a:r>
              <a:rPr lang="en-US" sz="3100" dirty="0" err="1">
                <a:solidFill>
                  <a:srgbClr val="FFFF00"/>
                </a:solidFill>
              </a:rPr>
              <a:t>thiết</a:t>
            </a:r>
            <a:r>
              <a:rPr lang="en-US" sz="3100" dirty="0">
                <a:solidFill>
                  <a:srgbClr val="FFFF00"/>
                </a:solidFill>
              </a:rPr>
              <a:t> </a:t>
            </a:r>
            <a:r>
              <a:rPr lang="en-US" sz="3100" dirty="0" err="1">
                <a:solidFill>
                  <a:srgbClr val="FFFF00"/>
                </a:solidFill>
              </a:rPr>
              <a:t>bị</a:t>
            </a:r>
            <a:r>
              <a:rPr lang="en-US" sz="3100" dirty="0">
                <a:solidFill>
                  <a:srgbClr val="FFFF00"/>
                </a:solidFill>
              </a:rPr>
              <a:t> </a:t>
            </a:r>
            <a:r>
              <a:rPr lang="en-US" sz="3100" dirty="0" err="1">
                <a:solidFill>
                  <a:srgbClr val="FFFF00"/>
                </a:solidFill>
              </a:rPr>
              <a:t>như</a:t>
            </a:r>
            <a:r>
              <a:rPr lang="en-US" sz="3100" dirty="0">
                <a:solidFill>
                  <a:srgbClr val="FFFF00"/>
                </a:solidFill>
              </a:rPr>
              <a:t> ĐT, </a:t>
            </a:r>
            <a:r>
              <a:rPr lang="en-US" sz="3100" dirty="0" err="1">
                <a:solidFill>
                  <a:srgbClr val="FFFF00"/>
                </a:solidFill>
              </a:rPr>
              <a:t>máy</a:t>
            </a:r>
            <a:r>
              <a:rPr lang="en-US" sz="3100" dirty="0">
                <a:solidFill>
                  <a:srgbClr val="FFFF00"/>
                </a:solidFill>
              </a:rPr>
              <a:t> </a:t>
            </a:r>
            <a:r>
              <a:rPr lang="en-US" sz="3100" dirty="0" err="1">
                <a:solidFill>
                  <a:srgbClr val="FFFF00"/>
                </a:solidFill>
              </a:rPr>
              <a:t>nghe</a:t>
            </a:r>
            <a:r>
              <a:rPr lang="en-US" sz="3100" dirty="0">
                <a:solidFill>
                  <a:srgbClr val="FFFF00"/>
                </a:solidFill>
              </a:rPr>
              <a:t> </a:t>
            </a:r>
            <a:r>
              <a:rPr lang="en-US" sz="3100" dirty="0" err="1">
                <a:solidFill>
                  <a:srgbClr val="FFFF00"/>
                </a:solidFill>
              </a:rPr>
              <a:t>nhạc</a:t>
            </a:r>
            <a:r>
              <a:rPr lang="en-US" sz="3100" dirty="0">
                <a:solidFill>
                  <a:srgbClr val="FFFF00"/>
                </a:solidFill>
              </a:rPr>
              <a:t> </a:t>
            </a:r>
            <a:r>
              <a:rPr lang="en-US" sz="3100" dirty="0" err="1">
                <a:solidFill>
                  <a:srgbClr val="FFFF00"/>
                </a:solidFill>
              </a:rPr>
              <a:t>trong</a:t>
            </a:r>
            <a:r>
              <a:rPr lang="en-US" sz="3100" dirty="0">
                <a:solidFill>
                  <a:srgbClr val="FFFF00"/>
                </a:solidFill>
              </a:rPr>
              <a:t> </a:t>
            </a:r>
            <a:r>
              <a:rPr lang="en-US" sz="3100" dirty="0" err="1">
                <a:solidFill>
                  <a:srgbClr val="FFFF00"/>
                </a:solidFill>
              </a:rPr>
              <a:t>giờ</a:t>
            </a:r>
            <a:r>
              <a:rPr lang="en-US" sz="3100" dirty="0">
                <a:solidFill>
                  <a:srgbClr val="FFFF00"/>
                </a:solidFill>
              </a:rPr>
              <a:t> </a:t>
            </a:r>
            <a:r>
              <a:rPr lang="en-US" sz="3100" dirty="0" err="1">
                <a:solidFill>
                  <a:srgbClr val="FFFF00"/>
                </a:solidFill>
              </a:rPr>
              <a:t>học</a:t>
            </a:r>
            <a:r>
              <a:rPr lang="en-US" sz="3100" dirty="0">
                <a:solidFill>
                  <a:srgbClr val="FFFF00"/>
                </a:solidFill>
              </a:rPr>
              <a:t>; </a:t>
            </a:r>
            <a:r>
              <a:rPr lang="en-US" sz="3100" dirty="0" err="1">
                <a:solidFill>
                  <a:srgbClr val="FFFF00"/>
                </a:solidFill>
              </a:rPr>
              <a:t>không</a:t>
            </a:r>
            <a:r>
              <a:rPr lang="en-US" sz="3100" dirty="0">
                <a:solidFill>
                  <a:srgbClr val="FFFF00"/>
                </a:solidFill>
              </a:rPr>
              <a:t> </a:t>
            </a:r>
            <a:r>
              <a:rPr lang="en-US" sz="3100" dirty="0" err="1">
                <a:solidFill>
                  <a:srgbClr val="FFFF00"/>
                </a:solidFill>
              </a:rPr>
              <a:t>được</a:t>
            </a:r>
            <a:r>
              <a:rPr lang="en-US" sz="3100" dirty="0">
                <a:solidFill>
                  <a:srgbClr val="FFFF00"/>
                </a:solidFill>
              </a:rPr>
              <a:t> </a:t>
            </a:r>
            <a:r>
              <a:rPr lang="en-US" sz="3100" dirty="0" err="1">
                <a:solidFill>
                  <a:srgbClr val="FFFF00"/>
                </a:solidFill>
              </a:rPr>
              <a:t>xả</a:t>
            </a:r>
            <a:r>
              <a:rPr lang="en-US" sz="3100" dirty="0">
                <a:solidFill>
                  <a:srgbClr val="FFFF00"/>
                </a:solidFill>
              </a:rPr>
              <a:t> </a:t>
            </a:r>
            <a:r>
              <a:rPr lang="en-US" sz="3100" dirty="0" err="1">
                <a:solidFill>
                  <a:srgbClr val="FFFF00"/>
                </a:solidFill>
              </a:rPr>
              <a:t>rác</a:t>
            </a:r>
            <a:r>
              <a:rPr lang="en-US" sz="3100" dirty="0">
                <a:solidFill>
                  <a:srgbClr val="FFFF00"/>
                </a:solidFill>
              </a:rPr>
              <a:t> </a:t>
            </a:r>
            <a:r>
              <a:rPr lang="en-US" sz="3100" dirty="0" err="1">
                <a:solidFill>
                  <a:srgbClr val="FFFF00"/>
                </a:solidFill>
              </a:rPr>
              <a:t>trong</a:t>
            </a:r>
            <a:r>
              <a:rPr lang="en-US" sz="3100" dirty="0">
                <a:solidFill>
                  <a:srgbClr val="FFFF00"/>
                </a:solidFill>
              </a:rPr>
              <a:t> </a:t>
            </a:r>
            <a:r>
              <a:rPr lang="en-US" sz="3100" dirty="0" err="1">
                <a:solidFill>
                  <a:srgbClr val="FFFF00"/>
                </a:solidFill>
              </a:rPr>
              <a:t>lớp</a:t>
            </a:r>
            <a:r>
              <a:rPr lang="en-US" sz="3100" dirty="0">
                <a:solidFill>
                  <a:srgbClr val="FFFF00"/>
                </a:solidFill>
              </a:rPr>
              <a:t> </a:t>
            </a:r>
            <a:r>
              <a:rPr lang="en-US" sz="3100" dirty="0" err="1">
                <a:solidFill>
                  <a:srgbClr val="FFFF00"/>
                </a:solidFill>
              </a:rPr>
              <a:t>học</a:t>
            </a:r>
            <a:r>
              <a:rPr lang="en-US" sz="3100" dirty="0">
                <a:solidFill>
                  <a:srgbClr val="FFFF00"/>
                </a:solidFill>
              </a:rPr>
              <a:t>.</a:t>
            </a:r>
          </a:p>
          <a:p>
            <a:pPr algn="just"/>
            <a:endParaRPr lang="en-US" sz="800" dirty="0">
              <a:solidFill>
                <a:srgbClr val="FFFF00"/>
              </a:solidFill>
            </a:endParaRPr>
          </a:p>
          <a:p>
            <a:pPr algn="just"/>
            <a:r>
              <a:rPr lang="en-US" sz="3100" dirty="0"/>
              <a:t>3. SV </a:t>
            </a:r>
            <a:r>
              <a:rPr lang="en-US" sz="3100" dirty="0" err="1"/>
              <a:t>chỉ</a:t>
            </a:r>
            <a:r>
              <a:rPr lang="en-US" sz="3100" dirty="0"/>
              <a:t> </a:t>
            </a:r>
            <a:r>
              <a:rPr lang="en-US" sz="3100" dirty="0" err="1"/>
              <a:t>được</a:t>
            </a:r>
            <a:r>
              <a:rPr lang="en-US" sz="3100" dirty="0"/>
              <a:t> </a:t>
            </a:r>
            <a:r>
              <a:rPr lang="en-US" sz="3100" dirty="0" err="1"/>
              <a:t>sử</a:t>
            </a:r>
            <a:r>
              <a:rPr lang="en-US" sz="3100" dirty="0"/>
              <a:t> </a:t>
            </a:r>
            <a:r>
              <a:rPr lang="en-US" sz="3100" dirty="0" err="1"/>
              <a:t>dụng</a:t>
            </a:r>
            <a:r>
              <a:rPr lang="en-US" sz="3100" dirty="0"/>
              <a:t> </a:t>
            </a:r>
            <a:r>
              <a:rPr lang="en-US" sz="3100" dirty="0" err="1"/>
              <a:t>máy</a:t>
            </a:r>
            <a:r>
              <a:rPr lang="en-US" sz="3100" dirty="0"/>
              <a:t> </a:t>
            </a:r>
            <a:r>
              <a:rPr lang="en-US" sz="3100" dirty="0" err="1"/>
              <a:t>tính</a:t>
            </a:r>
            <a:r>
              <a:rPr lang="en-US" sz="3100" dirty="0"/>
              <a:t> </a:t>
            </a:r>
            <a:r>
              <a:rPr lang="en-US" sz="3100" dirty="0" err="1"/>
              <a:t>xách</a:t>
            </a:r>
            <a:r>
              <a:rPr lang="en-US" sz="3100" dirty="0"/>
              <a:t> </a:t>
            </a:r>
            <a:r>
              <a:rPr lang="en-US" sz="3100" dirty="0" err="1"/>
              <a:t>tay</a:t>
            </a:r>
            <a:r>
              <a:rPr lang="en-US" sz="3100" dirty="0"/>
              <a:t>, </a:t>
            </a:r>
            <a:r>
              <a:rPr lang="en-US" sz="3100" dirty="0" err="1"/>
              <a:t>máy</a:t>
            </a:r>
            <a:r>
              <a:rPr lang="en-US" sz="3100" dirty="0"/>
              <a:t> </a:t>
            </a:r>
            <a:r>
              <a:rPr lang="en-US" sz="3100" dirty="0" err="1"/>
              <a:t>tính</a:t>
            </a:r>
            <a:r>
              <a:rPr lang="en-US" sz="3100" dirty="0"/>
              <a:t> </a:t>
            </a:r>
            <a:r>
              <a:rPr lang="en-US" sz="3100" dirty="0" err="1"/>
              <a:t>bảng</a:t>
            </a:r>
            <a:r>
              <a:rPr lang="en-US" sz="3100" dirty="0"/>
              <a:t>, </a:t>
            </a:r>
            <a:r>
              <a:rPr lang="en-US" sz="3100" dirty="0" err="1"/>
              <a:t>điện</a:t>
            </a:r>
            <a:r>
              <a:rPr lang="en-US" sz="3100" dirty="0"/>
              <a:t> </a:t>
            </a:r>
            <a:r>
              <a:rPr lang="en-US" sz="3100" dirty="0" err="1"/>
              <a:t>thoại</a:t>
            </a:r>
            <a:r>
              <a:rPr lang="en-US" sz="3100" dirty="0"/>
              <a:t> </a:t>
            </a:r>
            <a:r>
              <a:rPr lang="en-US" sz="3100" dirty="0" err="1"/>
              <a:t>thông</a:t>
            </a:r>
            <a:r>
              <a:rPr lang="en-US" sz="3100" dirty="0"/>
              <a:t> </a:t>
            </a:r>
            <a:r>
              <a:rPr lang="en-US" sz="3100" dirty="0" err="1"/>
              <a:t>minh</a:t>
            </a:r>
            <a:r>
              <a:rPr lang="en-US" sz="3100" dirty="0"/>
              <a:t>, </a:t>
            </a:r>
            <a:r>
              <a:rPr lang="en-US" sz="3100" dirty="0" err="1"/>
              <a:t>các</a:t>
            </a:r>
            <a:r>
              <a:rPr lang="en-US" sz="3100" dirty="0"/>
              <a:t> </a:t>
            </a:r>
            <a:r>
              <a:rPr lang="en-US" sz="3100" dirty="0" err="1"/>
              <a:t>thiết</a:t>
            </a:r>
            <a:r>
              <a:rPr lang="en-US" sz="3100" dirty="0"/>
              <a:t> </a:t>
            </a:r>
            <a:r>
              <a:rPr lang="en-US" sz="3100" dirty="0" err="1"/>
              <a:t>bị</a:t>
            </a:r>
            <a:r>
              <a:rPr lang="en-US" sz="3100" dirty="0"/>
              <a:t> </a:t>
            </a:r>
            <a:r>
              <a:rPr lang="en-US" sz="3100" dirty="0" err="1"/>
              <a:t>điện</a:t>
            </a:r>
            <a:r>
              <a:rPr lang="en-US" sz="3100" dirty="0"/>
              <a:t> </a:t>
            </a:r>
            <a:r>
              <a:rPr lang="en-US" sz="3100" dirty="0" err="1"/>
              <a:t>tử</a:t>
            </a:r>
            <a:r>
              <a:rPr lang="en-US" sz="3100" dirty="0"/>
              <a:t> </a:t>
            </a:r>
            <a:r>
              <a:rPr lang="en-US" sz="3100" dirty="0" err="1"/>
              <a:t>khác</a:t>
            </a:r>
            <a:r>
              <a:rPr lang="en-US" sz="3100" dirty="0"/>
              <a:t> </a:t>
            </a:r>
            <a:r>
              <a:rPr lang="en-US" sz="3100" dirty="0" err="1"/>
              <a:t>vào</a:t>
            </a:r>
            <a:r>
              <a:rPr lang="en-US" sz="3100" dirty="0"/>
              <a:t> </a:t>
            </a:r>
            <a:r>
              <a:rPr lang="en-US" sz="3100" dirty="0" err="1"/>
              <a:t>mục</a:t>
            </a:r>
            <a:r>
              <a:rPr lang="en-US" sz="3100" dirty="0"/>
              <a:t> </a:t>
            </a:r>
            <a:r>
              <a:rPr lang="en-US" sz="3100" dirty="0" err="1"/>
              <a:t>đích</a:t>
            </a:r>
            <a:r>
              <a:rPr lang="en-US" sz="3100" dirty="0"/>
              <a:t> </a:t>
            </a:r>
            <a:r>
              <a:rPr lang="en-US" sz="3100" dirty="0" err="1"/>
              <a:t>học</a:t>
            </a:r>
            <a:r>
              <a:rPr lang="en-US" sz="3100" dirty="0"/>
              <a:t> </a:t>
            </a:r>
            <a:r>
              <a:rPr lang="en-US" sz="3100" dirty="0" err="1"/>
              <a:t>tập</a:t>
            </a:r>
            <a:r>
              <a:rPr lang="en-US" sz="3100" dirty="0"/>
              <a:t>, </a:t>
            </a:r>
            <a:r>
              <a:rPr lang="en-US" sz="3100" dirty="0" err="1"/>
              <a:t>đồng</a:t>
            </a:r>
            <a:r>
              <a:rPr lang="en-US" sz="3100" dirty="0"/>
              <a:t> </a:t>
            </a:r>
            <a:r>
              <a:rPr lang="en-US" sz="3100" dirty="0" err="1"/>
              <a:t>thời</a:t>
            </a:r>
            <a:r>
              <a:rPr lang="en-US" sz="3100" dirty="0"/>
              <a:t> </a:t>
            </a:r>
            <a:r>
              <a:rPr lang="en-US" sz="3100" dirty="0" err="1"/>
              <a:t>phải</a:t>
            </a:r>
            <a:r>
              <a:rPr lang="en-US" sz="3100" dirty="0"/>
              <a:t> </a:t>
            </a:r>
            <a:r>
              <a:rPr lang="en-US" sz="3100" dirty="0" err="1"/>
              <a:t>được</a:t>
            </a:r>
            <a:r>
              <a:rPr lang="en-US" sz="3100" dirty="0"/>
              <a:t> </a:t>
            </a:r>
            <a:r>
              <a:rPr lang="en-US" sz="3100" dirty="0" err="1"/>
              <a:t>sự</a:t>
            </a:r>
            <a:r>
              <a:rPr lang="en-US" sz="3100" dirty="0"/>
              <a:t> </a:t>
            </a:r>
            <a:r>
              <a:rPr lang="en-US" sz="3100" dirty="0" err="1"/>
              <a:t>đồng</a:t>
            </a:r>
            <a:r>
              <a:rPr lang="en-US" sz="3100" dirty="0"/>
              <a:t> ý </a:t>
            </a:r>
            <a:r>
              <a:rPr lang="en-US" sz="3100" dirty="0" err="1"/>
              <a:t>của</a:t>
            </a:r>
            <a:r>
              <a:rPr lang="en-US" sz="3100" dirty="0"/>
              <a:t> </a:t>
            </a:r>
            <a:r>
              <a:rPr lang="en-US" sz="3100" dirty="0" err="1"/>
              <a:t>giảng</a:t>
            </a:r>
            <a:r>
              <a:rPr lang="en-US" sz="3100" dirty="0"/>
              <a:t> </a:t>
            </a:r>
            <a:r>
              <a:rPr lang="en-US" sz="3100" dirty="0" err="1"/>
              <a:t>viên</a:t>
            </a:r>
            <a:r>
              <a:rPr lang="en-US" sz="3100" dirty="0"/>
              <a:t>.</a:t>
            </a:r>
          </a:p>
        </p:txBody>
      </p:sp>
    </p:spTree>
    <p:extLst>
      <p:ext uri="{BB962C8B-B14F-4D97-AF65-F5344CB8AC3E}">
        <p14:creationId xmlns:p14="http://schemas.microsoft.com/office/powerpoint/2010/main" val="271282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04847"/>
            <a:ext cx="8928992" cy="6053153"/>
          </a:xfrm>
          <a:prstGeom prst="rect">
            <a:avLst/>
          </a:prstGeom>
        </p:spPr>
      </p:pic>
      <p:pic>
        <p:nvPicPr>
          <p:cNvPr id="7" name="Picture 6">
            <a:extLst>
              <a:ext uri="{FF2B5EF4-FFF2-40B4-BE49-F238E27FC236}">
                <a16:creationId xmlns:a16="http://schemas.microsoft.com/office/drawing/2014/main" id="{64EAB4D2-24D6-449F-8BAC-4A44C8776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768463"/>
            <a:ext cx="1944216" cy="1940327"/>
          </a:xfrm>
          <a:prstGeom prst="rect">
            <a:avLst/>
          </a:prstGeom>
        </p:spPr>
      </p:pic>
      <p:sp>
        <p:nvSpPr>
          <p:cNvPr id="8" name="Speech Bubble: Oval 7">
            <a:extLst>
              <a:ext uri="{FF2B5EF4-FFF2-40B4-BE49-F238E27FC236}">
                <a16:creationId xmlns:a16="http://schemas.microsoft.com/office/drawing/2014/main" id="{0110E453-FFD1-4A9F-B4D9-A7CBDF5BACFD}"/>
              </a:ext>
            </a:extLst>
          </p:cNvPr>
          <p:cNvSpPr/>
          <p:nvPr/>
        </p:nvSpPr>
        <p:spPr>
          <a:xfrm>
            <a:off x="5796136" y="3284984"/>
            <a:ext cx="3600400" cy="1334270"/>
          </a:xfrm>
          <a:prstGeom prst="wedgeEllipseCallou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a:extLst>
              <a:ext uri="{FF2B5EF4-FFF2-40B4-BE49-F238E27FC236}">
                <a16:creationId xmlns:a16="http://schemas.microsoft.com/office/drawing/2014/main" id="{5F949D27-C6E4-43A1-83B3-8C519C24BA8D}"/>
              </a:ext>
            </a:extLst>
          </p:cNvPr>
          <p:cNvSpPr/>
          <p:nvPr/>
        </p:nvSpPr>
        <p:spPr>
          <a:xfrm>
            <a:off x="259647" y="1433487"/>
            <a:ext cx="8624705" cy="646331"/>
          </a:xfrm>
          <a:prstGeom prst="rect">
            <a:avLst/>
          </a:prstGeom>
          <a:noFill/>
        </p:spPr>
        <p:txBody>
          <a:bodyPr wrap="square" lIns="91440" tIns="45720" rIns="91440" bIns="45720">
            <a:spAutoFit/>
          </a:bodyPr>
          <a:lstStyle/>
          <a:p>
            <a:pPr algn="ctr"/>
            <a:r>
              <a:rPr lang="en-US" sz="3600" b="1" dirty="0" err="1">
                <a:ln w="6600">
                  <a:solidFill>
                    <a:schemeClr val="accent2"/>
                  </a:solidFill>
                  <a:prstDash val="solid"/>
                </a:ln>
                <a:solidFill>
                  <a:srgbClr val="0000FF"/>
                </a:solidFill>
                <a:effectLst>
                  <a:outerShdw dist="38100" dir="2700000" algn="tl" rotWithShape="0">
                    <a:schemeClr val="accent2"/>
                  </a:outerShdw>
                </a:effectLst>
              </a:rPr>
              <a:t>Đeo</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Thẻ</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sinh</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viên</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khi</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đến</a:t>
            </a:r>
            <a:r>
              <a:rPr lang="en-US" sz="3600" b="1" dirty="0">
                <a:ln w="6600">
                  <a:solidFill>
                    <a:schemeClr val="accent2"/>
                  </a:solidFill>
                  <a:prstDash val="solid"/>
                </a:ln>
                <a:solidFill>
                  <a:srgbClr val="0000FF"/>
                </a:solidFill>
                <a:effectLst>
                  <a:outerShdw dist="38100" dir="2700000" algn="tl" rotWithShape="0">
                    <a:schemeClr val="accent2"/>
                  </a:outerShdw>
                </a:effectLst>
              </a:rPr>
              <a:t> Tr</a:t>
            </a:r>
            <a:r>
              <a:rPr lang="vi-VN" sz="3600" b="1" dirty="0">
                <a:ln w="6600">
                  <a:solidFill>
                    <a:schemeClr val="accent2"/>
                  </a:solidFill>
                  <a:prstDash val="solid"/>
                </a:ln>
                <a:solidFill>
                  <a:srgbClr val="0000FF"/>
                </a:solidFill>
                <a:effectLst>
                  <a:outerShdw dist="38100" dir="2700000" algn="tl" rotWithShape="0">
                    <a:schemeClr val="accent2"/>
                  </a:outerShdw>
                </a:effectLst>
              </a:rPr>
              <a:t>ư</a:t>
            </a:r>
            <a:r>
              <a:rPr lang="en-US" sz="3600" b="1" dirty="0" err="1">
                <a:ln w="6600">
                  <a:solidFill>
                    <a:schemeClr val="accent2"/>
                  </a:solidFill>
                  <a:prstDash val="solid"/>
                </a:ln>
                <a:solidFill>
                  <a:srgbClr val="0000FF"/>
                </a:solidFill>
                <a:effectLst>
                  <a:outerShdw dist="38100" dir="2700000" algn="tl" rotWithShape="0">
                    <a:schemeClr val="accent2"/>
                  </a:outerShdw>
                </a:effectLst>
              </a:rPr>
              <a:t>ờng</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bạn</a:t>
            </a:r>
            <a:r>
              <a:rPr lang="en-US" sz="3600" b="1" dirty="0">
                <a:ln w="6600">
                  <a:solidFill>
                    <a:schemeClr val="accent2"/>
                  </a:solidFill>
                  <a:prstDash val="solid"/>
                </a:ln>
                <a:solidFill>
                  <a:srgbClr val="0000FF"/>
                </a:solidFill>
                <a:effectLst>
                  <a:outerShdw dist="38100" dir="2700000" algn="tl" rotWithShape="0">
                    <a:schemeClr val="accent2"/>
                  </a:outerShdw>
                </a:effectLst>
              </a:rPr>
              <a:t> </a:t>
            </a:r>
            <a:r>
              <a:rPr lang="en-US" sz="3600" b="1" dirty="0" err="1">
                <a:ln w="6600">
                  <a:solidFill>
                    <a:schemeClr val="accent2"/>
                  </a:solidFill>
                  <a:prstDash val="solid"/>
                </a:ln>
                <a:solidFill>
                  <a:srgbClr val="0000FF"/>
                </a:solidFill>
                <a:effectLst>
                  <a:outerShdw dist="38100" dir="2700000" algn="tl" rotWithShape="0">
                    <a:schemeClr val="accent2"/>
                  </a:outerShdw>
                </a:effectLst>
              </a:rPr>
              <a:t>nhé</a:t>
            </a:r>
            <a:r>
              <a:rPr lang="en-US" sz="3600" b="1" dirty="0">
                <a:ln w="6600">
                  <a:solidFill>
                    <a:schemeClr val="accent2"/>
                  </a:solidFill>
                  <a:prstDash val="solid"/>
                </a:ln>
                <a:solidFill>
                  <a:srgbClr val="0000FF"/>
                </a:solidFill>
                <a:effectLst>
                  <a:outerShdw dist="38100" dir="2700000" algn="tl" rotWithShape="0">
                    <a:schemeClr val="accent2"/>
                  </a:outerShdw>
                </a:effectLst>
              </a:rPr>
              <a:t>!</a:t>
            </a:r>
            <a:endParaRPr lang="en-US" sz="3600" b="1" cap="none" spc="0" dirty="0">
              <a:ln w="6600">
                <a:solidFill>
                  <a:schemeClr val="accent2"/>
                </a:solidFill>
                <a:prstDash val="solid"/>
              </a:ln>
              <a:solidFill>
                <a:srgbClr val="0000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569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711268"/>
            <a:ext cx="7852014"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b="0" dirty="0" err="1">
                <a:solidFill>
                  <a:srgbClr val="0000FF"/>
                </a:solidFill>
                <a:latin typeface="Times New Roman" panose="02020603050405020304" pitchFamily="18" charset="0"/>
                <a:cs typeface="Times New Roman" panose="02020603050405020304" pitchFamily="18" charset="0"/>
              </a:rPr>
              <a:t>Tác</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phong</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trang</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phục</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của</a:t>
            </a:r>
            <a:r>
              <a:rPr lang="en-US" sz="3200" b="0" dirty="0">
                <a:solidFill>
                  <a:srgbClr val="0000FF"/>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SV</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khi</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đến</a:t>
            </a:r>
            <a:r>
              <a:rPr lang="en-US" sz="3200" b="0" dirty="0">
                <a:solidFill>
                  <a:srgbClr val="0000FF"/>
                </a:solidFill>
                <a:latin typeface="Times New Roman" panose="02020603050405020304" pitchFamily="18" charset="0"/>
                <a:cs typeface="Times New Roman" panose="02020603050405020304" pitchFamily="18" charset="0"/>
              </a:rPr>
              <a:t> </a:t>
            </a:r>
            <a:r>
              <a:rPr lang="en-US" sz="3200" b="0" dirty="0" err="1">
                <a:solidFill>
                  <a:srgbClr val="0000FF"/>
                </a:solidFill>
                <a:latin typeface="Times New Roman" panose="02020603050405020304" pitchFamily="18" charset="0"/>
                <a:cs typeface="Times New Roman" panose="02020603050405020304" pitchFamily="18" charset="0"/>
              </a:rPr>
              <a:t>Trường</a:t>
            </a:r>
            <a:endParaRPr lang="en-US" sz="3200" b="0" dirty="0">
              <a:solidFill>
                <a:srgbClr val="0000FF"/>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7504" y="116632"/>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pic>
        <p:nvPicPr>
          <p:cNvPr id="5122" name="Picture 2" descr="https://f16-zpc.zdn.vn/7121353419944080158/49672e06d2d3078d5ec2.jpg">
            <a:extLst>
              <a:ext uri="{FF2B5EF4-FFF2-40B4-BE49-F238E27FC236}">
                <a16:creationId xmlns:a16="http://schemas.microsoft.com/office/drawing/2014/main" id="{5F0A324A-1A11-4ED2-A789-2C0AEC3526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1484784"/>
            <a:ext cx="820891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f2-zpc.zdn.vn/2834661193802065034/ff9ccab73b62ee3cb773.jpg">
            <a:extLst>
              <a:ext uri="{FF2B5EF4-FFF2-40B4-BE49-F238E27FC236}">
                <a16:creationId xmlns:a16="http://schemas.microsoft.com/office/drawing/2014/main" id="{89F659C4-0FFF-46E3-B59C-AC9B160FC8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9552" y="1484784"/>
            <a:ext cx="820891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f20-zpc.zdn.vn/6021992046367291665/dccc11fbe02e35706c3f.jpg">
            <a:extLst>
              <a:ext uri="{FF2B5EF4-FFF2-40B4-BE49-F238E27FC236}">
                <a16:creationId xmlns:a16="http://schemas.microsoft.com/office/drawing/2014/main" id="{AA64DAA4-61D5-475F-8BA3-5A12B298F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84784"/>
            <a:ext cx="820891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f16-zpc.zdn.vn/1796892535055852908/938ee8d51400c15e9811.jpg">
            <a:extLst>
              <a:ext uri="{FF2B5EF4-FFF2-40B4-BE49-F238E27FC236}">
                <a16:creationId xmlns:a16="http://schemas.microsoft.com/office/drawing/2014/main" id="{BDE023BA-482A-45F6-94FE-B52E032A7A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9552" y="1484784"/>
            <a:ext cx="820891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4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0-#ppt_w/2"/>
                                          </p:val>
                                        </p:tav>
                                        <p:tav tm="100000">
                                          <p:val>
                                            <p:strVal val="#ppt_x"/>
                                          </p:val>
                                        </p:tav>
                                      </p:tavLst>
                                    </p:anim>
                                    <p:anim calcmode="lin" valueType="num">
                                      <p:cBhvr additive="base">
                                        <p:cTn id="14"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5128"/>
                                        </p:tgtEl>
                                        <p:attrNameLst>
                                          <p:attrName>style.visibility</p:attrName>
                                        </p:attrNameLst>
                                      </p:cBhvr>
                                      <p:to>
                                        <p:strVal val="visible"/>
                                      </p:to>
                                    </p:set>
                                    <p:anim calcmode="lin" valueType="num">
                                      <p:cBhvr additive="base">
                                        <p:cTn id="25" dur="500" fill="hold"/>
                                        <p:tgtEl>
                                          <p:spTgt spid="5128"/>
                                        </p:tgtEl>
                                        <p:attrNameLst>
                                          <p:attrName>ppt_x</p:attrName>
                                        </p:attrNameLst>
                                      </p:cBhvr>
                                      <p:tavLst>
                                        <p:tav tm="0">
                                          <p:val>
                                            <p:strVal val="0-#ppt_w/2"/>
                                          </p:val>
                                        </p:tav>
                                        <p:tav tm="100000">
                                          <p:val>
                                            <p:strVal val="#ppt_x"/>
                                          </p:val>
                                        </p:tav>
                                      </p:tavLst>
                                    </p:anim>
                                    <p:anim calcmode="lin" valueType="num">
                                      <p:cBhvr additive="base">
                                        <p:cTn id="26" dur="500" fill="hold"/>
                                        <p:tgtEl>
                                          <p:spTgt spid="51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36" y="1113706"/>
            <a:ext cx="8855594" cy="310854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600" b="0" dirty="0" err="1">
                <a:solidFill>
                  <a:srgbClr val="FFFF00"/>
                </a:solidFill>
                <a:latin typeface="Times New Roman" panose="02020603050405020304" pitchFamily="18" charset="0"/>
                <a:cs typeface="Times New Roman" panose="02020603050405020304" pitchFamily="18" charset="0"/>
              </a:rPr>
              <a:t>Sinh</a:t>
            </a:r>
            <a:r>
              <a:rPr lang="en-US" sz="3600" b="0" dirty="0">
                <a:solidFill>
                  <a:srgbClr val="FFFF00"/>
                </a:solidFill>
                <a:latin typeface="Times New Roman" panose="02020603050405020304" pitchFamily="18" charset="0"/>
                <a:cs typeface="Times New Roman" panose="02020603050405020304" pitchFamily="18" charset="0"/>
              </a:rPr>
              <a:t> </a:t>
            </a:r>
            <a:r>
              <a:rPr lang="en-US" sz="3600" b="0" dirty="0" err="1">
                <a:solidFill>
                  <a:srgbClr val="FFFF00"/>
                </a:solidFill>
                <a:latin typeface="Times New Roman" panose="02020603050405020304" pitchFamily="18" charset="0"/>
                <a:cs typeface="Times New Roman" panose="02020603050405020304" pitchFamily="18" charset="0"/>
              </a:rPr>
              <a:t>viên</a:t>
            </a:r>
            <a:r>
              <a:rPr lang="en-US" sz="3600" b="0" dirty="0">
                <a:solidFill>
                  <a:srgbClr val="FFFF00"/>
                </a:solidFill>
                <a:latin typeface="Times New Roman" panose="02020603050405020304" pitchFamily="18" charset="0"/>
                <a:cs typeface="Times New Roman" panose="02020603050405020304" pitchFamily="18" charset="0"/>
              </a:rPr>
              <a:t> vi </a:t>
            </a:r>
            <a:r>
              <a:rPr lang="en-US" sz="3600" b="0" dirty="0" err="1">
                <a:solidFill>
                  <a:srgbClr val="FFFF00"/>
                </a:solidFill>
                <a:latin typeface="Times New Roman" panose="02020603050405020304" pitchFamily="18" charset="0"/>
                <a:cs typeface="Times New Roman" panose="02020603050405020304" pitchFamily="18" charset="0"/>
              </a:rPr>
              <a:t>phạm</a:t>
            </a:r>
            <a:r>
              <a:rPr lang="en-US" sz="3600" b="0" dirty="0">
                <a:solidFill>
                  <a:srgbClr val="FFFF00"/>
                </a:solidFill>
                <a:latin typeface="Times New Roman" panose="02020603050405020304" pitchFamily="18" charset="0"/>
                <a:cs typeface="Times New Roman" panose="02020603050405020304" pitchFamily="18" charset="0"/>
              </a:rPr>
              <a:t>:</a:t>
            </a:r>
          </a:p>
          <a:p>
            <a:r>
              <a:rPr lang="en-US" sz="3200" b="0" dirty="0">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Lần</a:t>
            </a:r>
            <a:r>
              <a:rPr lang="en-US" sz="3200" b="0" dirty="0">
                <a:solidFill>
                  <a:srgbClr val="FFFF00"/>
                </a:solidFill>
                <a:latin typeface="Times New Roman" panose="02020603050405020304" pitchFamily="18" charset="0"/>
                <a:cs typeface="Times New Roman" panose="02020603050405020304" pitchFamily="18" charset="0"/>
              </a:rPr>
              <a:t> 1 </a:t>
            </a:r>
            <a:r>
              <a:rPr lang="en-US" sz="3200" b="0" dirty="0">
                <a:latin typeface="Times New Roman" panose="02020603050405020304" pitchFamily="18" charset="0"/>
                <a:cs typeface="Times New Roman" panose="02020603050405020304" pitchFamily="18" charset="0"/>
              </a:rPr>
              <a:t>=&gt; </a:t>
            </a:r>
            <a:r>
              <a:rPr lang="en-US" sz="3200" b="0" dirty="0" err="1">
                <a:latin typeface="Times New Roman" panose="02020603050405020304" pitchFamily="18" charset="0"/>
                <a:cs typeface="Times New Roman" panose="02020603050405020304" pitchFamily="18" charset="0"/>
              </a:rPr>
              <a:t>nhắc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nhở</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trừ</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điểm</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rèn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luyện</a:t>
            </a:r>
            <a:r>
              <a:rPr lang="en-US" sz="3200" b="0" dirty="0">
                <a:latin typeface="Times New Roman" panose="02020603050405020304" pitchFamily="18" charset="0"/>
                <a:cs typeface="Times New Roman" panose="02020603050405020304" pitchFamily="18" charset="0"/>
              </a:rPr>
              <a:t>.</a:t>
            </a:r>
          </a:p>
          <a:p>
            <a:r>
              <a:rPr lang="en-US" sz="3200" b="0" dirty="0">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Lần</a:t>
            </a:r>
            <a:r>
              <a:rPr lang="en-US" sz="3200" b="0" dirty="0">
                <a:solidFill>
                  <a:srgbClr val="FFFF00"/>
                </a:solidFill>
                <a:latin typeface="Times New Roman" panose="02020603050405020304" pitchFamily="18" charset="0"/>
                <a:cs typeface="Times New Roman" panose="02020603050405020304" pitchFamily="18" charset="0"/>
              </a:rPr>
              <a:t> 2 </a:t>
            </a:r>
            <a:r>
              <a:rPr lang="en-US" sz="3200" b="0" dirty="0">
                <a:latin typeface="Times New Roman" panose="02020603050405020304" pitchFamily="18" charset="0"/>
                <a:cs typeface="Times New Roman" panose="02020603050405020304" pitchFamily="18" charset="0"/>
              </a:rPr>
              <a:t>=&gt;</a:t>
            </a:r>
            <a:r>
              <a:rPr lang="vi-VN" sz="3200" dirty="0">
                <a:latin typeface="Times New Roman" panose="02020603050405020304" pitchFamily="18" charset="0"/>
                <a:cs typeface="Times New Roman" panose="02020603050405020304" pitchFamily="18" charset="0"/>
              </a:rPr>
              <a:t> nhắc nhở</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bằng biên 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ĐRL</a:t>
            </a:r>
          </a:p>
          <a:p>
            <a:r>
              <a:rPr lang="en-US" sz="3200" b="0" dirty="0">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Lần</a:t>
            </a:r>
            <a:r>
              <a:rPr lang="en-US" sz="3200" b="0" dirty="0">
                <a:solidFill>
                  <a:srgbClr val="FFFF00"/>
                </a:solidFill>
                <a:latin typeface="Times New Roman" panose="02020603050405020304" pitchFamily="18" charset="0"/>
                <a:cs typeface="Times New Roman" panose="02020603050405020304" pitchFamily="18" charset="0"/>
              </a:rPr>
              <a:t> 3 </a:t>
            </a:r>
            <a:r>
              <a:rPr lang="en-US" sz="3200" b="0" dirty="0">
                <a:latin typeface="Times New Roman" panose="02020603050405020304" pitchFamily="18" charset="0"/>
                <a:cs typeface="Times New Roman" panose="02020603050405020304" pitchFamily="18" charset="0"/>
              </a:rPr>
              <a:t>=&gt; </a:t>
            </a:r>
            <a:r>
              <a:rPr lang="en-US" sz="3200" b="0" dirty="0" err="1">
                <a:latin typeface="Times New Roman" panose="02020603050405020304" pitchFamily="18" charset="0"/>
                <a:cs typeface="Times New Roman" panose="02020603050405020304" pitchFamily="18" charset="0"/>
              </a:rPr>
              <a:t>xử</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lý</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kỷ</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luật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hình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thức</a:t>
            </a:r>
            <a:r>
              <a:rPr lang="en-US" sz="3200" b="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endParaRPr lang="en-US" sz="3200" b="0" dirty="0">
              <a:latin typeface="Times New Roman" panose="02020603050405020304" pitchFamily="18" charset="0"/>
              <a:cs typeface="Times New Roman" panose="02020603050405020304" pitchFamily="18" charset="0"/>
            </a:endParaRPr>
          </a:p>
          <a:p>
            <a:r>
              <a:rPr lang="en-US" sz="3200" b="0" dirty="0">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Lần</a:t>
            </a:r>
            <a:r>
              <a:rPr lang="en-US" sz="3200" b="0" dirty="0">
                <a:solidFill>
                  <a:srgbClr val="FFFF00"/>
                </a:solidFill>
                <a:latin typeface="Times New Roman" panose="02020603050405020304" pitchFamily="18" charset="0"/>
                <a:cs typeface="Times New Roman" panose="02020603050405020304" pitchFamily="18" charset="0"/>
              </a:rPr>
              <a:t> 4 </a:t>
            </a:r>
            <a:r>
              <a:rPr lang="en-US" sz="3200" b="0" dirty="0">
                <a:latin typeface="Times New Roman" panose="02020603050405020304" pitchFamily="18" charset="0"/>
                <a:cs typeface="Times New Roman" panose="02020603050405020304" pitchFamily="18" charset="0"/>
              </a:rPr>
              <a:t>=&gt; </a:t>
            </a:r>
            <a:r>
              <a:rPr lang="en-US" sz="3200" b="0" dirty="0" err="1">
                <a:latin typeface="Times New Roman" panose="02020603050405020304" pitchFamily="18" charset="0"/>
                <a:cs typeface="Times New Roman" panose="02020603050405020304" pitchFamily="18" charset="0"/>
              </a:rPr>
              <a:t>xử</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lý</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kỷ</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luật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hình</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thức</a:t>
            </a:r>
            <a:r>
              <a:rPr lang="en-US" sz="3200" b="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a:t>
            </a:r>
            <a:endParaRPr lang="en-US" sz="3200" b="0" dirty="0">
              <a:latin typeface="Times New Roman" panose="02020603050405020304" pitchFamily="18" charset="0"/>
              <a:cs typeface="Times New Roman" panose="02020603050405020304" pitchFamily="18" charset="0"/>
            </a:endParaRPr>
          </a:p>
          <a:p>
            <a:endParaRPr lang="en-US" sz="3200" b="0" dirty="0">
              <a:latin typeface="Times New Roman" panose="02020603050405020304" pitchFamily="18" charset="0"/>
              <a:cs typeface="Times New Roman" panose="02020603050405020304" pitchFamily="18" charset="0"/>
            </a:endParaRPr>
          </a:p>
        </p:txBody>
      </p:sp>
      <p:sp>
        <p:nvSpPr>
          <p:cNvPr id="6" name="Rectangle 5"/>
          <p:cNvSpPr/>
          <p:nvPr/>
        </p:nvSpPr>
        <p:spPr>
          <a:xfrm>
            <a:off x="107504" y="116632"/>
            <a:ext cx="8855594"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9. NỘI QUY, QUY ĐỊNH NHÀ TRƯỜNG</a:t>
            </a:r>
          </a:p>
        </p:txBody>
      </p:sp>
      <p:pic>
        <p:nvPicPr>
          <p:cNvPr id="5122"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44" b="74484" l="1750" r="94000"/>
                    </a14:imgEffect>
                  </a14:imgLayer>
                </a14:imgProps>
              </a:ext>
              <a:ext uri="{28A0092B-C50C-407E-A947-70E740481C1C}">
                <a14:useLocalDpi xmlns:a14="http://schemas.microsoft.com/office/drawing/2010/main" val="0"/>
              </a:ext>
            </a:extLst>
          </a:blip>
          <a:srcRect/>
          <a:stretch>
            <a:fillRect/>
          </a:stretch>
        </p:blipFill>
        <p:spPr bwMode="auto">
          <a:xfrm>
            <a:off x="755576" y="4077072"/>
            <a:ext cx="2448272" cy="3262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áº¿t quáº£ hÃ¬nh áº£nh cho BÃ© Äi há»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22979" r="75532"/>
                    </a14:imgEffect>
                  </a14:imgLayer>
                </a14:imgProps>
              </a:ext>
              <a:ext uri="{28A0092B-C50C-407E-A947-70E740481C1C}">
                <a14:useLocalDpi xmlns:a14="http://schemas.microsoft.com/office/drawing/2010/main" val="0"/>
              </a:ext>
            </a:extLst>
          </a:blip>
          <a:srcRect/>
          <a:stretch>
            <a:fillRect/>
          </a:stretch>
        </p:blipFill>
        <p:spPr bwMode="auto">
          <a:xfrm>
            <a:off x="2555776" y="4005064"/>
            <a:ext cx="2676550" cy="267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02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ểm sàn xét tuyển Trường Đại học An Giang năm 2023">
            <a:extLst>
              <a:ext uri="{FF2B5EF4-FFF2-40B4-BE49-F238E27FC236}">
                <a16:creationId xmlns:a16="http://schemas.microsoft.com/office/drawing/2014/main" id="{F070BF15-9892-48B7-A306-929409DE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
            <a:ext cx="9144000" cy="6837069"/>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p:cNvSpPr/>
          <p:nvPr/>
        </p:nvSpPr>
        <p:spPr>
          <a:xfrm>
            <a:off x="107504" y="1124744"/>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PHÒNG CÔNG TÁC SINH VIÊN</a:t>
            </a:r>
            <a:endParaRPr lang="vi-VN" sz="3200" dirty="0"/>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100" y="692696"/>
            <a:ext cx="2299491" cy="2241886"/>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34182C-7A2D-46B7-B2D4-185D76864AF3}"/>
              </a:ext>
            </a:extLst>
          </p:cNvPr>
          <p:cNvSpPr/>
          <p:nvPr/>
        </p:nvSpPr>
        <p:spPr>
          <a:xfrm>
            <a:off x="179283" y="342585"/>
            <a:ext cx="6582316" cy="89255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II. CHẾ ĐỘ CHÍNH SÁCH</a:t>
            </a:r>
            <a:endParaRPr lang="en-US" sz="5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356715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ched Right Arrow 4"/>
          <p:cNvSpPr/>
          <p:nvPr/>
        </p:nvSpPr>
        <p:spPr>
          <a:xfrm>
            <a:off x="107504" y="841363"/>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DÀNH CHO SINH VIÊN</a:t>
            </a:r>
            <a:endParaRPr lang="vi-VN" sz="3200" dirty="0"/>
          </a:p>
        </p:txBody>
      </p:sp>
      <p:sp>
        <p:nvSpPr>
          <p:cNvPr id="7" name="Rectangle 6"/>
          <p:cNvSpPr/>
          <p:nvPr/>
        </p:nvSpPr>
        <p:spPr>
          <a:xfrm>
            <a:off x="187753" y="232192"/>
            <a:ext cx="6582316" cy="89255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II. CHẾ ĐỘ CHÍNH SÁCH</a:t>
            </a:r>
            <a:endParaRPr lang="en-US" sz="5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4" name="Picture 13" descr="Sinh viên vượt khó, học giỏi được hỗ trợ học bổng"/>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031" r="5582"/>
          <a:stretch>
            <a:fillRect/>
          </a:stretch>
        </p:blipFill>
        <p:spPr bwMode="auto">
          <a:xfrm>
            <a:off x="6591540" y="445319"/>
            <a:ext cx="2195735" cy="2160239"/>
          </a:xfrm>
          <a:prstGeom prst="ellipse">
            <a:avLst/>
          </a:prstGeom>
          <a:noFill/>
          <a:ln>
            <a:noFill/>
          </a:ln>
        </p:spPr>
      </p:pic>
      <p:pic>
        <p:nvPicPr>
          <p:cNvPr id="17" name="Picture 2" descr="HÃ¬nh áº£nh cÃ³ liÃªn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7551" y="3320574"/>
            <a:ext cx="2888715" cy="256022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433944" y="2202897"/>
            <a:ext cx="6100727" cy="4602512"/>
            <a:chOff x="1519909" y="1235032"/>
            <a:chExt cx="6100727" cy="4602512"/>
          </a:xfrm>
        </p:grpSpPr>
        <p:sp>
          <p:nvSpPr>
            <p:cNvPr id="19" name="Oval 18"/>
            <p:cNvSpPr/>
            <p:nvPr/>
          </p:nvSpPr>
          <p:spPr>
            <a:xfrm>
              <a:off x="1523365" y="5199826"/>
              <a:ext cx="6097271"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519909" y="1235032"/>
              <a:ext cx="6100727" cy="3962406"/>
              <a:chOff x="1519909" y="1589846"/>
              <a:chExt cx="6100727" cy="3962406"/>
            </a:xfrm>
          </p:grpSpPr>
          <p:sp>
            <p:nvSpPr>
              <p:cNvPr id="21" name="Freeform 20"/>
              <p:cNvSpPr/>
              <p:nvPr/>
            </p:nvSpPr>
            <p:spPr>
              <a:xfrm rot="10800000">
                <a:off x="2539580" y="1589848"/>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solidFill>
                <a:srgbClr val="323A4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Freeform 21"/>
              <p:cNvSpPr/>
              <p:nvPr/>
            </p:nvSpPr>
            <p:spPr>
              <a:xfrm rot="10800000">
                <a:off x="4305399" y="1589846"/>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377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23" name="Freeform 22"/>
              <p:cNvSpPr/>
              <p:nvPr/>
            </p:nvSpPr>
            <p:spPr>
              <a:xfrm rot="10800000">
                <a:off x="5588213" y="3283184"/>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2DBA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Freeform 23"/>
              <p:cNvSpPr/>
              <p:nvPr/>
            </p:nvSpPr>
            <p:spPr>
              <a:xfrm rot="10800000">
                <a:off x="3555789" y="3283184"/>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solidFill>
                <a:srgbClr val="F1C50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24"/>
              <p:cNvSpPr/>
              <p:nvPr/>
            </p:nvSpPr>
            <p:spPr>
              <a:xfrm>
                <a:off x="1523365" y="3283184"/>
                <a:ext cx="2311824" cy="226906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solidFill>
                <a:srgbClr val="28B9D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p:cNvSpPr/>
              <p:nvPr/>
            </p:nvSpPr>
            <p:spPr>
              <a:xfrm>
                <a:off x="2590248" y="1935012"/>
                <a:ext cx="1771573" cy="1569660"/>
              </a:xfrm>
              <a:prstGeom prst="rect">
                <a:avLst/>
              </a:prstGeom>
            </p:spPr>
            <p:txBody>
              <a:bodyPr wrap="square" anchor="ctr">
                <a:spAutoFit/>
              </a:bodyPr>
              <a:lstStyle/>
              <a:p>
                <a:pPr lvl="0" algn="ctr"/>
                <a:r>
                  <a:rPr lang="en-US" sz="3200" b="1" dirty="0">
                    <a:solidFill>
                      <a:prstClr val="white"/>
                    </a:solidFill>
                  </a:rPr>
                  <a:t>1. </a:t>
                </a:r>
                <a:r>
                  <a:rPr lang="en-US" sz="3200" b="1" dirty="0" err="1">
                    <a:solidFill>
                      <a:prstClr val="white"/>
                    </a:solidFill>
                  </a:rPr>
                  <a:t>Miễn</a:t>
                </a:r>
                <a:r>
                  <a:rPr lang="en-US" sz="3200" b="1" dirty="0">
                    <a:solidFill>
                      <a:prstClr val="white"/>
                    </a:solidFill>
                  </a:rPr>
                  <a:t>, </a:t>
                </a:r>
                <a:r>
                  <a:rPr lang="en-US" sz="3200" b="1" dirty="0" err="1">
                    <a:solidFill>
                      <a:prstClr val="white"/>
                    </a:solidFill>
                  </a:rPr>
                  <a:t>giảm</a:t>
                </a:r>
                <a:r>
                  <a:rPr lang="en-US" sz="3200" b="1" dirty="0">
                    <a:solidFill>
                      <a:prstClr val="white"/>
                    </a:solidFill>
                  </a:rPr>
                  <a:t> </a:t>
                </a:r>
                <a:r>
                  <a:rPr lang="en-US" sz="3200" b="1" dirty="0" err="1">
                    <a:solidFill>
                      <a:prstClr val="white"/>
                    </a:solidFill>
                  </a:rPr>
                  <a:t>học</a:t>
                </a:r>
                <a:r>
                  <a:rPr lang="en-US" sz="3200" b="1" dirty="0">
                    <a:solidFill>
                      <a:prstClr val="white"/>
                    </a:solidFill>
                  </a:rPr>
                  <a:t> </a:t>
                </a:r>
                <a:r>
                  <a:rPr lang="en-US" sz="3200" b="1" dirty="0" err="1">
                    <a:solidFill>
                      <a:prstClr val="white"/>
                    </a:solidFill>
                  </a:rPr>
                  <a:t>phí</a:t>
                </a:r>
                <a:endParaRPr lang="en-US" sz="3200" dirty="0">
                  <a:solidFill>
                    <a:prstClr val="white"/>
                  </a:solidFill>
                </a:endParaRPr>
              </a:p>
            </p:txBody>
          </p:sp>
          <p:sp>
            <p:nvSpPr>
              <p:cNvPr id="27" name="Rectangle 26"/>
              <p:cNvSpPr/>
              <p:nvPr/>
            </p:nvSpPr>
            <p:spPr>
              <a:xfrm>
                <a:off x="4566249" y="1939550"/>
                <a:ext cx="2038176" cy="1569660"/>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2. </a:t>
                </a:r>
                <a:r>
                  <a:rPr lang="en-US" sz="3200" b="1" dirty="0" err="1">
                    <a:solidFill>
                      <a:prstClr val="white"/>
                    </a:solidFill>
                    <a:effectLst>
                      <a:outerShdw blurRad="38100" dist="38100" dir="2700000" algn="tl">
                        <a:srgbClr val="000000">
                          <a:alpha val="43137"/>
                        </a:srgbClr>
                      </a:outerShdw>
                    </a:effectLst>
                  </a:rPr>
                  <a:t>Hỗ</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trợ</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chí</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phí</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học</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tập</a:t>
                </a:r>
                <a:endParaRPr lang="en-US" sz="3200" dirty="0">
                  <a:solidFill>
                    <a:prstClr val="white"/>
                  </a:solidFill>
                </a:endParaRPr>
              </a:p>
            </p:txBody>
          </p:sp>
          <p:sp>
            <p:nvSpPr>
              <p:cNvPr id="28" name="Rectangle 27"/>
              <p:cNvSpPr/>
              <p:nvPr/>
            </p:nvSpPr>
            <p:spPr>
              <a:xfrm>
                <a:off x="5729973" y="3592355"/>
                <a:ext cx="1755901" cy="1815882"/>
              </a:xfrm>
              <a:prstGeom prst="rect">
                <a:avLst/>
              </a:prstGeom>
            </p:spPr>
            <p:txBody>
              <a:bodyPr wrap="square" anchor="ctr">
                <a:spAutoFit/>
              </a:bodyPr>
              <a:lstStyle/>
              <a:p>
                <a:pPr lvl="0" algn="ctr"/>
                <a:r>
                  <a:rPr lang="en-US" sz="2800" b="1" dirty="0">
                    <a:solidFill>
                      <a:prstClr val="white"/>
                    </a:solidFill>
                    <a:effectLst>
                      <a:outerShdw blurRad="38100" dist="38100" dir="2700000" algn="tl">
                        <a:srgbClr val="000000">
                          <a:alpha val="43137"/>
                        </a:srgbClr>
                      </a:outerShdw>
                    </a:effectLst>
                  </a:rPr>
                  <a:t>5. </a:t>
                </a:r>
                <a:r>
                  <a:rPr lang="en-US" sz="2800" b="1" dirty="0" err="1">
                    <a:solidFill>
                      <a:prstClr val="white"/>
                    </a:solidFill>
                    <a:effectLst>
                      <a:outerShdw blurRad="38100" dist="38100" dir="2700000" algn="tl">
                        <a:srgbClr val="000000">
                          <a:alpha val="43137"/>
                        </a:srgbClr>
                      </a:outerShdw>
                    </a:effectLst>
                  </a:rPr>
                  <a:t>Vay</a:t>
                </a:r>
                <a:r>
                  <a:rPr lang="en-US" sz="2800" b="1" dirty="0">
                    <a:solidFill>
                      <a:prstClr val="white"/>
                    </a:solidFill>
                    <a:effectLst>
                      <a:outerShdw blurRad="38100" dist="38100" dir="2700000" algn="tl">
                        <a:srgbClr val="000000">
                          <a:alpha val="43137"/>
                        </a:srgbClr>
                      </a:outerShdw>
                    </a:effectLst>
                  </a:rPr>
                  <a:t> </a:t>
                </a:r>
                <a:r>
                  <a:rPr lang="en-US" sz="2800" b="1" dirty="0" err="1">
                    <a:solidFill>
                      <a:prstClr val="white"/>
                    </a:solidFill>
                    <a:effectLst>
                      <a:outerShdw blurRad="38100" dist="38100" dir="2700000" algn="tl">
                        <a:srgbClr val="000000">
                          <a:alpha val="43137"/>
                        </a:srgbClr>
                      </a:outerShdw>
                    </a:effectLst>
                  </a:rPr>
                  <a:t>vốn</a:t>
                </a:r>
                <a:r>
                  <a:rPr lang="en-US" sz="2800" b="1" dirty="0">
                    <a:solidFill>
                      <a:prstClr val="white"/>
                    </a:solidFill>
                    <a:effectLst>
                      <a:outerShdw blurRad="38100" dist="38100" dir="2700000" algn="tl">
                        <a:srgbClr val="000000">
                          <a:alpha val="43137"/>
                        </a:srgbClr>
                      </a:outerShdw>
                    </a:effectLst>
                  </a:rPr>
                  <a:t> </a:t>
                </a:r>
                <a:r>
                  <a:rPr lang="en-US" sz="2800" b="1" dirty="0" err="1">
                    <a:solidFill>
                      <a:prstClr val="white"/>
                    </a:solidFill>
                    <a:effectLst>
                      <a:outerShdw blurRad="38100" dist="38100" dir="2700000" algn="tl">
                        <a:srgbClr val="000000">
                          <a:alpha val="43137"/>
                        </a:srgbClr>
                      </a:outerShdw>
                    </a:effectLst>
                  </a:rPr>
                  <a:t>tín</a:t>
                </a:r>
                <a:r>
                  <a:rPr lang="en-US" sz="2800" b="1" dirty="0">
                    <a:solidFill>
                      <a:prstClr val="white"/>
                    </a:solidFill>
                    <a:effectLst>
                      <a:outerShdw blurRad="38100" dist="38100" dir="2700000" algn="tl">
                        <a:srgbClr val="000000">
                          <a:alpha val="43137"/>
                        </a:srgbClr>
                      </a:outerShdw>
                    </a:effectLst>
                  </a:rPr>
                  <a:t> </a:t>
                </a:r>
                <a:r>
                  <a:rPr lang="en-US" sz="2800" b="1" dirty="0" err="1">
                    <a:solidFill>
                      <a:prstClr val="white"/>
                    </a:solidFill>
                    <a:effectLst>
                      <a:outerShdw blurRad="38100" dist="38100" dir="2700000" algn="tl">
                        <a:srgbClr val="000000">
                          <a:alpha val="43137"/>
                        </a:srgbClr>
                      </a:outerShdw>
                    </a:effectLst>
                  </a:rPr>
                  <a:t>dụng</a:t>
                </a:r>
                <a:r>
                  <a:rPr lang="en-US" sz="2800" b="1" dirty="0">
                    <a:solidFill>
                      <a:prstClr val="white"/>
                    </a:solidFill>
                    <a:effectLst>
                      <a:outerShdw blurRad="38100" dist="38100" dir="2700000" algn="tl">
                        <a:srgbClr val="000000">
                          <a:alpha val="43137"/>
                        </a:srgbClr>
                      </a:outerShdw>
                    </a:effectLst>
                  </a:rPr>
                  <a:t> </a:t>
                </a:r>
                <a:r>
                  <a:rPr lang="en-US" sz="2800" b="1" dirty="0" err="1">
                    <a:solidFill>
                      <a:prstClr val="white"/>
                    </a:solidFill>
                    <a:effectLst>
                      <a:outerShdw blurRad="38100" dist="38100" dir="2700000" algn="tl">
                        <a:srgbClr val="000000">
                          <a:alpha val="43137"/>
                        </a:srgbClr>
                      </a:outerShdw>
                    </a:effectLst>
                  </a:rPr>
                  <a:t>và</a:t>
                </a:r>
                <a:r>
                  <a:rPr lang="en-US" sz="2800" b="1" dirty="0">
                    <a:solidFill>
                      <a:prstClr val="white"/>
                    </a:solidFill>
                    <a:effectLst>
                      <a:outerShdw blurRad="38100" dist="38100" dir="2700000" algn="tl">
                        <a:srgbClr val="000000">
                          <a:alpha val="43137"/>
                        </a:srgbClr>
                      </a:outerShdw>
                    </a:effectLst>
                  </a:rPr>
                  <a:t> Qua </a:t>
                </a:r>
                <a:r>
                  <a:rPr lang="en-US" sz="2800" b="1" dirty="0" err="1">
                    <a:solidFill>
                      <a:prstClr val="white"/>
                    </a:solidFill>
                    <a:effectLst>
                      <a:outerShdw blurRad="38100" dist="38100" dir="2700000" algn="tl">
                        <a:srgbClr val="000000">
                          <a:alpha val="43137"/>
                        </a:srgbClr>
                      </a:outerShdw>
                    </a:effectLst>
                  </a:rPr>
                  <a:t>phà</a:t>
                </a:r>
                <a:endParaRPr lang="en-US" sz="2800" dirty="0">
                  <a:solidFill>
                    <a:prstClr val="white"/>
                  </a:solidFill>
                </a:endParaRPr>
              </a:p>
            </p:txBody>
          </p:sp>
          <p:sp>
            <p:nvSpPr>
              <p:cNvPr id="29" name="Rectangle 28"/>
              <p:cNvSpPr/>
              <p:nvPr/>
            </p:nvSpPr>
            <p:spPr>
              <a:xfrm>
                <a:off x="3838646" y="3632886"/>
                <a:ext cx="1755901" cy="1569660"/>
              </a:xfrm>
              <a:prstGeom prst="rect">
                <a:avLst/>
              </a:prstGeom>
            </p:spPr>
            <p:txBody>
              <a:bodyPr wrap="square" anchor="ctr">
                <a:spAutoFit/>
              </a:bodyPr>
              <a:lstStyle/>
              <a:p>
                <a:pPr lvl="0" algn="ctr"/>
                <a:r>
                  <a:rPr lang="en-US" sz="3200" b="1" dirty="0">
                    <a:solidFill>
                      <a:schemeClr val="bg1"/>
                    </a:solidFill>
                  </a:rPr>
                  <a:t>4. Gia </a:t>
                </a:r>
                <a:r>
                  <a:rPr lang="en-US" sz="3200" b="1" dirty="0" err="1">
                    <a:solidFill>
                      <a:schemeClr val="bg1"/>
                    </a:solidFill>
                  </a:rPr>
                  <a:t>hạn</a:t>
                </a:r>
                <a:r>
                  <a:rPr lang="en-US" sz="3200" b="1" dirty="0">
                    <a:solidFill>
                      <a:schemeClr val="bg1"/>
                    </a:solidFill>
                  </a:rPr>
                  <a:t> </a:t>
                </a:r>
                <a:r>
                  <a:rPr lang="en-US" sz="3200" b="1" dirty="0" err="1">
                    <a:solidFill>
                      <a:schemeClr val="bg1"/>
                    </a:solidFill>
                  </a:rPr>
                  <a:t>học</a:t>
                </a:r>
                <a:r>
                  <a:rPr lang="en-US" sz="3200" b="1" dirty="0">
                    <a:solidFill>
                      <a:schemeClr val="bg1"/>
                    </a:solidFill>
                  </a:rPr>
                  <a:t> </a:t>
                </a:r>
                <a:r>
                  <a:rPr lang="en-US" sz="3200" b="1" dirty="0" err="1">
                    <a:solidFill>
                      <a:schemeClr val="bg1"/>
                    </a:solidFill>
                  </a:rPr>
                  <a:t>phí</a:t>
                </a:r>
                <a:endParaRPr lang="en-US" sz="3200" dirty="0">
                  <a:solidFill>
                    <a:schemeClr val="bg1"/>
                  </a:solidFill>
                </a:endParaRPr>
              </a:p>
            </p:txBody>
          </p:sp>
          <p:sp>
            <p:nvSpPr>
              <p:cNvPr id="30" name="Rectangle 29"/>
              <p:cNvSpPr/>
              <p:nvPr/>
            </p:nvSpPr>
            <p:spPr>
              <a:xfrm>
                <a:off x="1519909" y="3754955"/>
                <a:ext cx="2035880" cy="1077218"/>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3. </a:t>
                </a:r>
                <a:r>
                  <a:rPr lang="en-US" sz="3200" b="1" dirty="0" err="1">
                    <a:solidFill>
                      <a:prstClr val="white"/>
                    </a:solidFill>
                    <a:effectLst>
                      <a:outerShdw blurRad="38100" dist="38100" dir="2700000" algn="tl">
                        <a:srgbClr val="000000">
                          <a:alpha val="43137"/>
                        </a:srgbClr>
                      </a:outerShdw>
                    </a:effectLst>
                  </a:rPr>
                  <a:t>Trợ</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cấp</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xã</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hội</a:t>
                </a:r>
                <a:endParaRPr lang="en-US" sz="3200" dirty="0">
                  <a:solidFill>
                    <a:prstClr val="white"/>
                  </a:solidFill>
                </a:endParaRPr>
              </a:p>
            </p:txBody>
          </p:sp>
        </p:grpSp>
      </p:grpSp>
    </p:spTree>
    <p:extLst>
      <p:ext uri="{BB962C8B-B14F-4D97-AF65-F5344CB8AC3E}">
        <p14:creationId xmlns:p14="http://schemas.microsoft.com/office/powerpoint/2010/main" val="32157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40768"/>
            <a:ext cx="7564905" cy="50963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18864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CHẾ ĐỘ CHÍNH SÁCH</a:t>
            </a:r>
          </a:p>
        </p:txBody>
      </p:sp>
      <p:sp>
        <p:nvSpPr>
          <p:cNvPr id="7" name="Rectangle 6"/>
          <p:cNvSpPr/>
          <p:nvPr/>
        </p:nvSpPr>
        <p:spPr>
          <a:xfrm>
            <a:off x="1259633" y="1983031"/>
            <a:ext cx="4320479" cy="218521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Sinh</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viên</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DÂN TỘC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khi</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đi</a:t>
            </a:r>
            <a:r>
              <a:rPr kumimoji="0" lang="en-US" sz="3400" b="1" i="0" u="none" strike="noStrike" kern="1200" cap="none" spc="0" normalizeH="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học</a:t>
            </a:r>
            <a:r>
              <a:rPr kumimoji="0" lang="en-US" sz="3400" b="1" i="0" u="none" strike="noStrike" kern="1200" cap="none" spc="0" normalizeH="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trực</a:t>
            </a:r>
            <a:r>
              <a:rPr kumimoji="0" lang="en-US" sz="3400" b="1" i="0" u="none" strike="noStrike" kern="1200" cap="none" spc="0" normalizeH="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tiếp</a:t>
            </a:r>
            <a:r>
              <a:rPr kumimoji="0" lang="en-US" sz="3400" b="1" i="0" u="none" strike="noStrike" kern="1200" cap="none" spc="0" normalizeH="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liên</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hệ</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P.CTSV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để</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a:t>
            </a:r>
            <a:r>
              <a:rPr kumimoji="0" lang="en-US" sz="3400" b="1" i="0" u="none" strike="noStrike" kern="1200" cap="none" spc="0" normalizeH="0" baseline="0" noProof="0" dirty="0" err="1">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gửi</a:t>
            </a:r>
            <a:r>
              <a:rPr kumimoji="0" lang="en-US" sz="3400" b="1" i="0" u="none" strike="noStrike" kern="1200" cap="none" spc="0" normalizeH="0" baseline="0" noProof="0"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uLnTx/>
                <a:uFillTx/>
                <a:latin typeface="Calibri"/>
                <a:ea typeface="+mn-ea"/>
                <a:cs typeface="+mn-cs"/>
              </a:rPr>
              <a:t> CMND photo.</a:t>
            </a:r>
          </a:p>
        </p:txBody>
      </p:sp>
    </p:spTree>
    <p:extLst>
      <p:ext uri="{BB962C8B-B14F-4D97-AF65-F5344CB8AC3E}">
        <p14:creationId xmlns:p14="http://schemas.microsoft.com/office/powerpoint/2010/main" val="2592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7"/>
          <p:cNvSpPr txBox="1">
            <a:spLocks/>
          </p:cNvSpPr>
          <p:nvPr/>
        </p:nvSpPr>
        <p:spPr>
          <a:xfrm>
            <a:off x="190471" y="214290"/>
            <a:ext cx="8721139" cy="584775"/>
          </a:xfrm>
          <a:prstGeom prst="rect">
            <a:avLst/>
          </a:prstGeom>
          <a:solidFill>
            <a:schemeClr val="accent6"/>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chemeClr val="bg1"/>
                </a:solidFill>
                <a:latin typeface="Times New Roman" pitchFamily="18" charset="0"/>
                <a:cs typeface="Times New Roman" pitchFamily="18" charset="0"/>
              </a:rPr>
              <a:t>YÊU CẦU CHUNG</a:t>
            </a:r>
          </a:p>
        </p:txBody>
      </p:sp>
      <p:sp>
        <p:nvSpPr>
          <p:cNvPr id="39" name="ZoneTexte 12"/>
          <p:cNvSpPr txBox="1"/>
          <p:nvPr/>
        </p:nvSpPr>
        <p:spPr>
          <a:xfrm>
            <a:off x="467544" y="1772816"/>
            <a:ext cx="2160240" cy="553998"/>
          </a:xfrm>
          <a:prstGeom prst="rect">
            <a:avLst/>
          </a:prstGeom>
          <a:noFill/>
        </p:spPr>
        <p:txBody>
          <a:bodyPr wrap="square" lIns="0" anchor="ctr">
            <a:spAutoFit/>
          </a:bodyPr>
          <a:lstStyle>
            <a:defPPr>
              <a:defRPr lang="fr-FR"/>
            </a:defPPr>
            <a:lvl1pPr>
              <a:defRPr sz="2400" b="1" cap="small">
                <a:solidFill>
                  <a:schemeClr val="accent6">
                    <a:lumMod val="75000"/>
                  </a:schemeClr>
                </a:solidFill>
              </a:defRPr>
            </a:lvl1pPr>
          </a:lstStyle>
          <a:p>
            <a:pPr algn="ctr">
              <a:defRPr/>
            </a:pPr>
            <a:r>
              <a:rPr lang="en-US" sz="3000" dirty="0">
                <a:solidFill>
                  <a:srgbClr val="C00000"/>
                </a:solidFill>
                <a:latin typeface="Times New Roman" pitchFamily="18" charset="0"/>
                <a:cs typeface="Times New Roman" pitchFamily="18" charset="0"/>
              </a:rPr>
              <a:t>HỌC</a:t>
            </a:r>
          </a:p>
        </p:txBody>
      </p:sp>
      <p:sp>
        <p:nvSpPr>
          <p:cNvPr id="40" name="ZoneTexte 16"/>
          <p:cNvSpPr txBox="1"/>
          <p:nvPr/>
        </p:nvSpPr>
        <p:spPr>
          <a:xfrm>
            <a:off x="383380" y="3838412"/>
            <a:ext cx="2435874" cy="553998"/>
          </a:xfrm>
          <a:prstGeom prst="rect">
            <a:avLst/>
          </a:prstGeom>
          <a:noFill/>
        </p:spPr>
        <p:txBody>
          <a:bodyPr wrap="square" lIns="0" anchor="ctr">
            <a:spAutoFit/>
          </a:bodyPr>
          <a:lstStyle/>
          <a:p>
            <a:pPr algn="ctr">
              <a:defRPr/>
            </a:pPr>
            <a:r>
              <a:rPr lang="en-US" sz="3000" b="1" cap="small" dirty="0">
                <a:solidFill>
                  <a:srgbClr val="00B0F0"/>
                </a:solidFill>
                <a:latin typeface="Times New Roman" pitchFamily="18" charset="0"/>
                <a:cs typeface="Times New Roman" pitchFamily="18" charset="0"/>
              </a:rPr>
              <a:t>TÌM HIỂU</a:t>
            </a:r>
          </a:p>
        </p:txBody>
      </p:sp>
      <p:sp>
        <p:nvSpPr>
          <p:cNvPr id="41" name="ZoneTexte 17"/>
          <p:cNvSpPr txBox="1"/>
          <p:nvPr/>
        </p:nvSpPr>
        <p:spPr>
          <a:xfrm>
            <a:off x="5532605" y="2455544"/>
            <a:ext cx="3071843" cy="1015663"/>
          </a:xfrm>
          <a:prstGeom prst="rect">
            <a:avLst/>
          </a:prstGeom>
          <a:noFill/>
        </p:spPr>
        <p:txBody>
          <a:bodyPr wrap="square" lIns="72000" rIns="0" anchor="ctr">
            <a:spAutoFit/>
          </a:bodyPr>
          <a:lstStyle/>
          <a:p>
            <a:pPr algn="r">
              <a:defRPr/>
            </a:pPr>
            <a:r>
              <a:rPr lang="en-US" sz="3000" b="1" cap="small" dirty="0">
                <a:solidFill>
                  <a:srgbClr val="92D050"/>
                </a:solidFill>
                <a:latin typeface="Times New Roman" pitchFamily="18" charset="0"/>
                <a:cs typeface="Times New Roman" pitchFamily="18" charset="0"/>
              </a:rPr>
              <a:t>TRAO ĐỔI,</a:t>
            </a:r>
          </a:p>
          <a:p>
            <a:pPr algn="r">
              <a:defRPr/>
            </a:pPr>
            <a:r>
              <a:rPr lang="en-US" sz="3000" b="1" cap="small" dirty="0">
                <a:solidFill>
                  <a:srgbClr val="92D050"/>
                </a:solidFill>
                <a:latin typeface="Times New Roman" pitchFamily="18" charset="0"/>
                <a:cs typeface="Times New Roman" pitchFamily="18" charset="0"/>
              </a:rPr>
              <a:t> THẢO LUẬN</a:t>
            </a:r>
          </a:p>
        </p:txBody>
      </p:sp>
      <p:sp>
        <p:nvSpPr>
          <p:cNvPr id="42" name="ZoneTexte 18"/>
          <p:cNvSpPr txBox="1"/>
          <p:nvPr/>
        </p:nvSpPr>
        <p:spPr>
          <a:xfrm>
            <a:off x="0" y="1015332"/>
            <a:ext cx="9143999" cy="461665"/>
          </a:xfrm>
          <a:prstGeom prst="rect">
            <a:avLst/>
          </a:prstGeom>
          <a:noFill/>
        </p:spPr>
        <p:txBody>
          <a:bodyPr wrap="square" lIns="72000" rIns="0" anchor="ctr">
            <a:spAutoFit/>
          </a:bodyPr>
          <a:lstStyle/>
          <a:p>
            <a:pPr algn="ctr">
              <a:defRPr/>
            </a:pPr>
            <a:r>
              <a:rPr lang="en-US" sz="2400" b="1" cap="small" dirty="0">
                <a:latin typeface="Times New Roman" pitchFamily="18" charset="0"/>
                <a:cs typeface="Times New Roman" pitchFamily="18" charset="0"/>
              </a:rPr>
              <a:t>THI TRẮC NGHIỆM KẾT THÚC 06/10/2024</a:t>
            </a:r>
            <a:endParaRPr lang="en-US" sz="3000" b="1" cap="small" dirty="0">
              <a:latin typeface="Times New Roman" pitchFamily="18" charset="0"/>
              <a:cs typeface="Times New Roman" pitchFamily="18" charset="0"/>
            </a:endParaRPr>
          </a:p>
        </p:txBody>
      </p:sp>
      <p:cxnSp>
        <p:nvCxnSpPr>
          <p:cNvPr id="44" name="Connecteur droit 21"/>
          <p:cNvCxnSpPr/>
          <p:nvPr/>
        </p:nvCxnSpPr>
        <p:spPr>
          <a:xfrm>
            <a:off x="5696901" y="3455062"/>
            <a:ext cx="3305295"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Connecteur droit 35"/>
          <p:cNvCxnSpPr/>
          <p:nvPr/>
        </p:nvCxnSpPr>
        <p:spPr>
          <a:xfrm>
            <a:off x="190472" y="4481354"/>
            <a:ext cx="2714631"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Connecteur droit 39"/>
          <p:cNvCxnSpPr/>
          <p:nvPr/>
        </p:nvCxnSpPr>
        <p:spPr>
          <a:xfrm>
            <a:off x="190472" y="2409652"/>
            <a:ext cx="3890966"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Hộp_Văn_Bản 3"/>
          <p:cNvSpPr txBox="1"/>
          <p:nvPr/>
        </p:nvSpPr>
        <p:spPr>
          <a:xfrm>
            <a:off x="297462" y="2475936"/>
            <a:ext cx="2571768" cy="1107996"/>
          </a:xfrm>
          <a:prstGeom prst="rect">
            <a:avLst/>
          </a:prstGeom>
          <a:noFill/>
        </p:spPr>
        <p:txBody>
          <a:bodyPr wrap="square">
            <a:spAutoFit/>
          </a:bodyPr>
          <a:lstStyle/>
          <a:p>
            <a:pPr algn="just">
              <a:defRPr/>
            </a:pPr>
            <a:r>
              <a:rPr lang="en-US" sz="2200" b="0" dirty="0" err="1">
                <a:latin typeface="Times New Roman" pitchFamily="18" charset="0"/>
                <a:cs typeface="Times New Roman" pitchFamily="18" charset="0"/>
              </a:rPr>
              <a:t>Tham</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dự</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đầy</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đủ</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các</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buổi</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học</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theo</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lịch</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quy</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định</a:t>
            </a:r>
            <a:r>
              <a:rPr lang="en-US" sz="2200" b="0" dirty="0">
                <a:latin typeface="Times New Roman" pitchFamily="18" charset="0"/>
                <a:cs typeface="Times New Roman" pitchFamily="18" charset="0"/>
              </a:rPr>
              <a:t>.</a:t>
            </a:r>
          </a:p>
        </p:txBody>
      </p:sp>
      <p:sp>
        <p:nvSpPr>
          <p:cNvPr id="48" name="Hộp_Văn_Bản 29"/>
          <p:cNvSpPr txBox="1"/>
          <p:nvPr/>
        </p:nvSpPr>
        <p:spPr>
          <a:xfrm>
            <a:off x="246226" y="4736628"/>
            <a:ext cx="2869360" cy="1446550"/>
          </a:xfrm>
          <a:prstGeom prst="rect">
            <a:avLst/>
          </a:prstGeom>
          <a:noFill/>
        </p:spPr>
        <p:txBody>
          <a:bodyPr wrap="square">
            <a:spAutoFit/>
          </a:bodyPr>
          <a:lstStyle/>
          <a:p>
            <a:pPr algn="just">
              <a:defRPr/>
            </a:pPr>
            <a:r>
              <a:rPr lang="en-US" sz="2200" b="0" dirty="0" err="1">
                <a:latin typeface="Times New Roman" pitchFamily="18" charset="0"/>
                <a:cs typeface="Times New Roman" pitchFamily="18" charset="0"/>
              </a:rPr>
              <a:t>Tham</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khảo</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các</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thông</a:t>
            </a:r>
            <a:r>
              <a:rPr lang="en-US" sz="2200" b="0" dirty="0">
                <a:latin typeface="Times New Roman" pitchFamily="18" charset="0"/>
                <a:cs typeface="Times New Roman" pitchFamily="18" charset="0"/>
              </a:rPr>
              <a:t> tin </a:t>
            </a:r>
            <a:r>
              <a:rPr lang="en-US" sz="2200" b="0" dirty="0" err="1">
                <a:latin typeface="Times New Roman" pitchFamily="18" charset="0"/>
                <a:cs typeface="Times New Roman" pitchFamily="18" charset="0"/>
              </a:rPr>
              <a:t>trình</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bày</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cụ</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thể</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trong</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Sổ</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tay</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sinh</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viên</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năm</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học</a:t>
            </a:r>
            <a:r>
              <a:rPr lang="en-US" sz="2200" b="0" dirty="0">
                <a:latin typeface="Times New Roman" pitchFamily="18" charset="0"/>
                <a:cs typeface="Times New Roman" pitchFamily="18" charset="0"/>
              </a:rPr>
              <a:t> 2024–2025.</a:t>
            </a:r>
          </a:p>
        </p:txBody>
      </p:sp>
      <p:sp>
        <p:nvSpPr>
          <p:cNvPr id="49" name="Hộp_Văn_Bản 29"/>
          <p:cNvSpPr txBox="1"/>
          <p:nvPr/>
        </p:nvSpPr>
        <p:spPr>
          <a:xfrm>
            <a:off x="5930355" y="3628632"/>
            <a:ext cx="3071842" cy="1107996"/>
          </a:xfrm>
          <a:prstGeom prst="rect">
            <a:avLst/>
          </a:prstGeom>
          <a:noFill/>
        </p:spPr>
        <p:txBody>
          <a:bodyPr wrap="square">
            <a:spAutoFit/>
          </a:bodyPr>
          <a:lstStyle/>
          <a:p>
            <a:pPr algn="just">
              <a:defRPr/>
            </a:pPr>
            <a:r>
              <a:rPr lang="en-US" sz="2200" b="0" dirty="0" err="1">
                <a:latin typeface="Times New Roman" pitchFamily="18" charset="0"/>
                <a:cs typeface="Times New Roman" pitchFamily="18" charset="0"/>
              </a:rPr>
              <a:t>Tham</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gia</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thảo</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luận</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và</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trao</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đổi</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về</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các</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nội</a:t>
            </a:r>
            <a:r>
              <a:rPr lang="en-US" sz="2200" b="0" dirty="0">
                <a:latin typeface="Times New Roman" pitchFamily="18" charset="0"/>
                <a:cs typeface="Times New Roman" pitchFamily="18" charset="0"/>
              </a:rPr>
              <a:t> dung </a:t>
            </a:r>
            <a:r>
              <a:rPr lang="en-US" sz="2200" b="0" dirty="0" err="1">
                <a:latin typeface="Times New Roman" pitchFamily="18" charset="0"/>
                <a:cs typeface="Times New Roman" pitchFamily="18" charset="0"/>
              </a:rPr>
              <a:t>trong</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bài</a:t>
            </a:r>
            <a:r>
              <a:rPr lang="en-US" sz="2200" b="0" dirty="0">
                <a:latin typeface="Times New Roman" pitchFamily="18" charset="0"/>
                <a:cs typeface="Times New Roman" pitchFamily="18" charset="0"/>
              </a:rPr>
              <a:t> </a:t>
            </a:r>
            <a:r>
              <a:rPr lang="en-US" sz="2200" b="0" dirty="0" err="1">
                <a:latin typeface="Times New Roman" pitchFamily="18" charset="0"/>
                <a:cs typeface="Times New Roman" pitchFamily="18" charset="0"/>
              </a:rPr>
              <a:t>học</a:t>
            </a:r>
            <a:r>
              <a:rPr lang="en-US" sz="2200" b="0" dirty="0">
                <a:latin typeface="Times New Roman" pitchFamily="18" charset="0"/>
                <a:cs typeface="Times New Roman" pitchFamily="18" charset="0"/>
              </a:rPr>
              <a:t>.</a:t>
            </a:r>
          </a:p>
        </p:txBody>
      </p:sp>
      <p:grpSp>
        <p:nvGrpSpPr>
          <p:cNvPr id="26" name="Group 25">
            <a:extLst>
              <a:ext uri="{FF2B5EF4-FFF2-40B4-BE49-F238E27FC236}">
                <a16:creationId xmlns:a16="http://schemas.microsoft.com/office/drawing/2014/main" id="{E6DBFDD9-5D22-471F-B8F0-FC47F14EC584}"/>
              </a:ext>
            </a:extLst>
          </p:cNvPr>
          <p:cNvGrpSpPr/>
          <p:nvPr/>
        </p:nvGrpSpPr>
        <p:grpSpPr>
          <a:xfrm>
            <a:off x="3299152" y="2705664"/>
            <a:ext cx="2151305" cy="2265496"/>
            <a:chOff x="2801695" y="2381117"/>
            <a:chExt cx="3540611" cy="3313379"/>
          </a:xfrm>
        </p:grpSpPr>
        <p:sp>
          <p:nvSpPr>
            <p:cNvPr id="43" name="Freeform: Shape 42">
              <a:extLst>
                <a:ext uri="{FF2B5EF4-FFF2-40B4-BE49-F238E27FC236}">
                  <a16:creationId xmlns:a16="http://schemas.microsoft.com/office/drawing/2014/main" id="{5BF3CD50-067D-4A17-A0AD-2616470168F5}"/>
                </a:ext>
              </a:extLst>
            </p:cNvPr>
            <p:cNvSpPr/>
            <p:nvPr/>
          </p:nvSpPr>
          <p:spPr>
            <a:xfrm flipH="1">
              <a:off x="4732605" y="3165813"/>
              <a:ext cx="1510745" cy="2393004"/>
            </a:xfrm>
            <a:custGeom>
              <a:avLst/>
              <a:gdLst>
                <a:gd name="connsiteX0" fmla="*/ 0 w 2010383"/>
                <a:gd name="connsiteY0" fmla="*/ 2483796 h 3190672"/>
                <a:gd name="connsiteX1" fmla="*/ 0 w 2010383"/>
                <a:gd name="connsiteY1" fmla="*/ 0 h 3190672"/>
                <a:gd name="connsiteX2" fmla="*/ 2010383 w 2010383"/>
                <a:gd name="connsiteY2" fmla="*/ 616085 h 3190672"/>
                <a:gd name="connsiteX3" fmla="*/ 2010383 w 2010383"/>
                <a:gd name="connsiteY3" fmla="*/ 3190672 h 3190672"/>
                <a:gd name="connsiteX4" fmla="*/ 0 w 2010383"/>
                <a:gd name="connsiteY4" fmla="*/ 2483796 h 31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383" h="3190672">
                  <a:moveTo>
                    <a:pt x="0" y="2483796"/>
                  </a:moveTo>
                  <a:lnTo>
                    <a:pt x="0" y="0"/>
                  </a:lnTo>
                  <a:lnTo>
                    <a:pt x="2010383" y="616085"/>
                  </a:lnTo>
                  <a:lnTo>
                    <a:pt x="2010383" y="3190672"/>
                  </a:lnTo>
                  <a:lnTo>
                    <a:pt x="0" y="248379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Shape 49">
              <a:extLst>
                <a:ext uri="{FF2B5EF4-FFF2-40B4-BE49-F238E27FC236}">
                  <a16:creationId xmlns:a16="http://schemas.microsoft.com/office/drawing/2014/main" id="{D90320B6-6B40-42E7-B3C8-D24DC9CC62F7}"/>
                </a:ext>
              </a:extLst>
            </p:cNvPr>
            <p:cNvSpPr/>
            <p:nvPr/>
          </p:nvSpPr>
          <p:spPr>
            <a:xfrm>
              <a:off x="3394954" y="2494605"/>
              <a:ext cx="2456234" cy="821987"/>
            </a:xfrm>
            <a:custGeom>
              <a:avLst/>
              <a:gdLst>
                <a:gd name="connsiteX0" fmla="*/ 0 w 3274979"/>
                <a:gd name="connsiteY0" fmla="*/ 551234 h 1095983"/>
                <a:gd name="connsiteX1" fmla="*/ 1601822 w 3274979"/>
                <a:gd name="connsiteY1" fmla="*/ 0 h 1095983"/>
                <a:gd name="connsiteX2" fmla="*/ 3274979 w 3274979"/>
                <a:gd name="connsiteY2" fmla="*/ 551234 h 1095983"/>
                <a:gd name="connsiteX3" fmla="*/ 1524000 w 3274979"/>
                <a:gd name="connsiteY3" fmla="*/ 1095983 h 1095983"/>
                <a:gd name="connsiteX4" fmla="*/ 0 w 3274979"/>
                <a:gd name="connsiteY4" fmla="*/ 551234 h 109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979" h="1095983">
                  <a:moveTo>
                    <a:pt x="0" y="551234"/>
                  </a:moveTo>
                  <a:lnTo>
                    <a:pt x="1601822" y="0"/>
                  </a:lnTo>
                  <a:lnTo>
                    <a:pt x="3274979" y="551234"/>
                  </a:lnTo>
                  <a:lnTo>
                    <a:pt x="1524000" y="1095983"/>
                  </a:lnTo>
                  <a:lnTo>
                    <a:pt x="0" y="551234"/>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Shape 50">
              <a:extLst>
                <a:ext uri="{FF2B5EF4-FFF2-40B4-BE49-F238E27FC236}">
                  <a16:creationId xmlns:a16="http://schemas.microsoft.com/office/drawing/2014/main" id="{196D21AB-ED75-4C80-9D2A-911F275D80A6}"/>
                </a:ext>
              </a:extLst>
            </p:cNvPr>
            <p:cNvSpPr/>
            <p:nvPr/>
          </p:nvSpPr>
          <p:spPr>
            <a:xfrm>
              <a:off x="2908571" y="3165813"/>
              <a:ext cx="1507787" cy="2393004"/>
            </a:xfrm>
            <a:custGeom>
              <a:avLst/>
              <a:gdLst>
                <a:gd name="connsiteX0" fmla="*/ 0 w 2010383"/>
                <a:gd name="connsiteY0" fmla="*/ 2483796 h 3190672"/>
                <a:gd name="connsiteX1" fmla="*/ 0 w 2010383"/>
                <a:gd name="connsiteY1" fmla="*/ 0 h 3190672"/>
                <a:gd name="connsiteX2" fmla="*/ 2010383 w 2010383"/>
                <a:gd name="connsiteY2" fmla="*/ 616085 h 3190672"/>
                <a:gd name="connsiteX3" fmla="*/ 2010383 w 2010383"/>
                <a:gd name="connsiteY3" fmla="*/ 3190672 h 3190672"/>
                <a:gd name="connsiteX4" fmla="*/ 0 w 2010383"/>
                <a:gd name="connsiteY4" fmla="*/ 2483796 h 31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383" h="3190672">
                  <a:moveTo>
                    <a:pt x="0" y="2483796"/>
                  </a:moveTo>
                  <a:lnTo>
                    <a:pt x="0" y="0"/>
                  </a:lnTo>
                  <a:lnTo>
                    <a:pt x="2010383" y="616085"/>
                  </a:lnTo>
                  <a:lnTo>
                    <a:pt x="2010383" y="3190672"/>
                  </a:lnTo>
                  <a:lnTo>
                    <a:pt x="0" y="2483796"/>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Shape">
              <a:extLst>
                <a:ext uri="{FF2B5EF4-FFF2-40B4-BE49-F238E27FC236}">
                  <a16:creationId xmlns:a16="http://schemas.microsoft.com/office/drawing/2014/main" id="{B1CB6EC7-B9FA-4981-8D6E-E9F9B5B1B7AA}"/>
                </a:ext>
              </a:extLst>
            </p:cNvPr>
            <p:cNvSpPr/>
            <p:nvPr/>
          </p:nvSpPr>
          <p:spPr>
            <a:xfrm>
              <a:off x="2836925" y="2381117"/>
              <a:ext cx="3470152" cy="1032240"/>
            </a:xfrm>
            <a:custGeom>
              <a:avLst/>
              <a:gdLst/>
              <a:ahLst/>
              <a:cxnLst>
                <a:cxn ang="0">
                  <a:pos x="wd2" y="hd2"/>
                </a:cxn>
                <a:cxn ang="5400000">
                  <a:pos x="wd2" y="hd2"/>
                </a:cxn>
                <a:cxn ang="10800000">
                  <a:pos x="wd2" y="hd2"/>
                </a:cxn>
                <a:cxn ang="16200000">
                  <a:pos x="wd2" y="hd2"/>
                </a:cxn>
              </a:cxnLst>
              <a:rect l="0" t="0" r="r" b="b"/>
              <a:pathLst>
                <a:path w="21600" h="21600" extrusionOk="0">
                  <a:moveTo>
                    <a:pt x="10800" y="4423"/>
                  </a:moveTo>
                  <a:lnTo>
                    <a:pt x="17159" y="10800"/>
                  </a:lnTo>
                  <a:lnTo>
                    <a:pt x="10800" y="17177"/>
                  </a:lnTo>
                  <a:lnTo>
                    <a:pt x="4441" y="10800"/>
                  </a:lnTo>
                  <a:lnTo>
                    <a:pt x="10800" y="4423"/>
                  </a:lnTo>
                  <a:moveTo>
                    <a:pt x="10800" y="0"/>
                  </a:moveTo>
                  <a:lnTo>
                    <a:pt x="0" y="10800"/>
                  </a:lnTo>
                  <a:lnTo>
                    <a:pt x="10800" y="21600"/>
                  </a:lnTo>
                  <a:lnTo>
                    <a:pt x="21600" y="10800"/>
                  </a:lnTo>
                  <a:lnTo>
                    <a:pt x="10800" y="0"/>
                  </a:lnTo>
                  <a:lnTo>
                    <a:pt x="10800" y="0"/>
                  </a:ln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grpSp>
          <p:nvGrpSpPr>
            <p:cNvPr id="53" name="Group 52">
              <a:extLst>
                <a:ext uri="{FF2B5EF4-FFF2-40B4-BE49-F238E27FC236}">
                  <a16:creationId xmlns:a16="http://schemas.microsoft.com/office/drawing/2014/main" id="{99507C6D-10BF-45ED-911D-5A9462530F06}"/>
                </a:ext>
              </a:extLst>
            </p:cNvPr>
            <p:cNvGrpSpPr/>
            <p:nvPr/>
          </p:nvGrpSpPr>
          <p:grpSpPr>
            <a:xfrm>
              <a:off x="2801695" y="3032873"/>
              <a:ext cx="3540611" cy="2661623"/>
              <a:chOff x="3735593" y="2089088"/>
              <a:chExt cx="4720814" cy="3548831"/>
            </a:xfrm>
          </p:grpSpPr>
          <p:sp>
            <p:nvSpPr>
              <p:cNvPr id="55" name="Shape">
                <a:extLst>
                  <a:ext uri="{FF2B5EF4-FFF2-40B4-BE49-F238E27FC236}">
                    <a16:creationId xmlns:a16="http://schemas.microsoft.com/office/drawing/2014/main" id="{CB92F52F-5E60-444D-AF34-910ACA7A5874}"/>
                  </a:ext>
                </a:extLst>
              </p:cNvPr>
              <p:cNvSpPr/>
              <p:nvPr/>
            </p:nvSpPr>
            <p:spPr>
              <a:xfrm>
                <a:off x="3735593" y="2089088"/>
                <a:ext cx="2299339" cy="3548831"/>
              </a:xfrm>
              <a:custGeom>
                <a:avLst/>
                <a:gdLst/>
                <a:ahLst/>
                <a:cxnLst>
                  <a:cxn ang="0">
                    <a:pos x="wd2" y="hd2"/>
                  </a:cxn>
                  <a:cxn ang="5400000">
                    <a:pos x="wd2" y="hd2"/>
                  </a:cxn>
                  <a:cxn ang="10800000">
                    <a:pos x="wd2" y="hd2"/>
                  </a:cxn>
                  <a:cxn ang="16200000">
                    <a:pos x="wd2" y="hd2"/>
                  </a:cxn>
                </a:cxnLst>
                <a:rect l="0" t="0" r="r" b="b"/>
                <a:pathLst>
                  <a:path w="21600" h="21600" extrusionOk="0">
                    <a:moveTo>
                      <a:pt x="2736" y="2201"/>
                    </a:moveTo>
                    <a:lnTo>
                      <a:pt x="18886" y="5332"/>
                    </a:lnTo>
                    <a:lnTo>
                      <a:pt x="19041" y="19256"/>
                    </a:lnTo>
                    <a:lnTo>
                      <a:pt x="2581" y="15439"/>
                    </a:lnTo>
                    <a:lnTo>
                      <a:pt x="2736" y="2201"/>
                    </a:lnTo>
                    <a:moveTo>
                      <a:pt x="199" y="0"/>
                    </a:moveTo>
                    <a:lnTo>
                      <a:pt x="0" y="16597"/>
                    </a:lnTo>
                    <a:lnTo>
                      <a:pt x="21600" y="21600"/>
                    </a:lnTo>
                    <a:lnTo>
                      <a:pt x="21401" y="4103"/>
                    </a:lnTo>
                    <a:lnTo>
                      <a:pt x="199" y="0"/>
                    </a:lnTo>
                    <a:lnTo>
                      <a:pt x="199" y="0"/>
                    </a:ln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6" name="Shape">
                <a:extLst>
                  <a:ext uri="{FF2B5EF4-FFF2-40B4-BE49-F238E27FC236}">
                    <a16:creationId xmlns:a16="http://schemas.microsoft.com/office/drawing/2014/main" id="{84413F41-2C03-4395-804D-7D43FE03E6C9}"/>
                  </a:ext>
                </a:extLst>
              </p:cNvPr>
              <p:cNvSpPr/>
              <p:nvPr/>
            </p:nvSpPr>
            <p:spPr>
              <a:xfrm>
                <a:off x="6178200" y="2089088"/>
                <a:ext cx="2278207" cy="3537088"/>
              </a:xfrm>
              <a:custGeom>
                <a:avLst/>
                <a:gdLst/>
                <a:ahLst/>
                <a:cxnLst>
                  <a:cxn ang="0">
                    <a:pos x="wd2" y="hd2"/>
                  </a:cxn>
                  <a:cxn ang="5400000">
                    <a:pos x="wd2" y="hd2"/>
                  </a:cxn>
                  <a:cxn ang="10800000">
                    <a:pos x="wd2" y="hd2"/>
                  </a:cxn>
                  <a:cxn ang="16200000">
                    <a:pos x="wd2" y="hd2"/>
                  </a:cxn>
                </a:cxnLst>
                <a:rect l="0" t="0" r="r" b="b"/>
                <a:pathLst>
                  <a:path w="21600" h="21600" extrusionOk="0">
                    <a:moveTo>
                      <a:pt x="18861" y="2209"/>
                    </a:moveTo>
                    <a:lnTo>
                      <a:pt x="19017" y="15490"/>
                    </a:lnTo>
                    <a:lnTo>
                      <a:pt x="2739" y="19262"/>
                    </a:lnTo>
                    <a:lnTo>
                      <a:pt x="2583" y="5350"/>
                    </a:lnTo>
                    <a:lnTo>
                      <a:pt x="18861" y="2209"/>
                    </a:lnTo>
                    <a:moveTo>
                      <a:pt x="21400" y="0"/>
                    </a:moveTo>
                    <a:lnTo>
                      <a:pt x="0" y="4116"/>
                    </a:lnTo>
                    <a:lnTo>
                      <a:pt x="200" y="21600"/>
                    </a:lnTo>
                    <a:lnTo>
                      <a:pt x="21600" y="16652"/>
                    </a:lnTo>
                    <a:lnTo>
                      <a:pt x="21400" y="0"/>
                    </a:lnTo>
                    <a:lnTo>
                      <a:pt x="21400" y="0"/>
                    </a:lnTo>
                    <a:close/>
                  </a:path>
                </a:pathLst>
              </a:cu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7" name="TextBox 8">
                <a:extLst>
                  <a:ext uri="{FF2B5EF4-FFF2-40B4-BE49-F238E27FC236}">
                    <a16:creationId xmlns:a16="http://schemas.microsoft.com/office/drawing/2014/main" id="{074B168B-016E-4C29-8287-B9374A3F49A7}"/>
                  </a:ext>
                </a:extLst>
              </p:cNvPr>
              <p:cNvSpPr txBox="1"/>
              <p:nvPr/>
            </p:nvSpPr>
            <p:spPr>
              <a:xfrm>
                <a:off x="4373157" y="3340283"/>
                <a:ext cx="1024212" cy="1046440"/>
              </a:xfrm>
              <a:prstGeom prst="rect">
                <a:avLst/>
              </a:prstGeom>
              <a:noFill/>
              <a:scene3d>
                <a:camera prst="isometricLeftDown">
                  <a:rot lat="1800000" lon="1800000" rev="0"/>
                </a:camera>
                <a:lightRig rig="threePt" dir="t"/>
              </a:scene3d>
            </p:spPr>
            <p:txBody>
              <a:bodyPr wrap="none" rtlCol="0" anchor="ctr">
                <a:spAutoFit/>
              </a:bodyPr>
              <a:lstStyle>
                <a:defPPr>
                  <a:defRPr lang="en-US"/>
                </a:defPPr>
                <a:lvl1pPr algn="ctr">
                  <a:defRPr sz="6000" b="1">
                    <a:solidFill>
                      <a:schemeClr val="tx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500" dirty="0">
                    <a:solidFill>
                      <a:schemeClr val="accent5"/>
                    </a:solidFill>
                  </a:rPr>
                  <a:t>02</a:t>
                </a:r>
              </a:p>
            </p:txBody>
          </p:sp>
          <p:sp>
            <p:nvSpPr>
              <p:cNvPr id="58" name="TextBox 8">
                <a:extLst>
                  <a:ext uri="{FF2B5EF4-FFF2-40B4-BE49-F238E27FC236}">
                    <a16:creationId xmlns:a16="http://schemas.microsoft.com/office/drawing/2014/main" id="{219DCEC7-5557-4117-A894-42ED64ED6BF5}"/>
                  </a:ext>
                </a:extLst>
              </p:cNvPr>
              <p:cNvSpPr txBox="1"/>
              <p:nvPr/>
            </p:nvSpPr>
            <p:spPr>
              <a:xfrm>
                <a:off x="6805197" y="3334411"/>
                <a:ext cx="1024212" cy="1046440"/>
              </a:xfrm>
              <a:prstGeom prst="rect">
                <a:avLst/>
              </a:prstGeom>
              <a:noFill/>
              <a:scene3d>
                <a:camera prst="isometricOffAxis1Right">
                  <a:rot lat="1800000" lon="19800000" rev="0"/>
                </a:camera>
                <a:lightRig rig="threePt" dir="t"/>
              </a:scene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accent3">
                        <a:lumMod val="50000"/>
                      </a:schemeClr>
                    </a:solidFill>
                  </a:rPr>
                  <a:t>03</a:t>
                </a:r>
              </a:p>
            </p:txBody>
          </p:sp>
        </p:grpSp>
        <p:sp>
          <p:nvSpPr>
            <p:cNvPr id="54" name="TextBox 8">
              <a:extLst>
                <a:ext uri="{FF2B5EF4-FFF2-40B4-BE49-F238E27FC236}">
                  <a16:creationId xmlns:a16="http://schemas.microsoft.com/office/drawing/2014/main" id="{53CF20EE-A78D-4CD0-B6B3-4E2DE6B91F1A}"/>
                </a:ext>
              </a:extLst>
            </p:cNvPr>
            <p:cNvSpPr txBox="1"/>
            <p:nvPr/>
          </p:nvSpPr>
          <p:spPr>
            <a:xfrm>
              <a:off x="4187921" y="2504822"/>
              <a:ext cx="768159" cy="784830"/>
            </a:xfrm>
            <a:prstGeom prst="rect">
              <a:avLst/>
            </a:prstGeom>
            <a:noFill/>
            <a:scene3d>
              <a:camera prst="perspectiveRelaxedModerately" fov="2700000">
                <a:rot lat="18600000" lon="0" rev="0"/>
              </a:camera>
              <a:lightRig rig="threePt" dir="t"/>
            </a:scene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accent2">
                      <a:lumMod val="75000"/>
                    </a:schemeClr>
                  </a:solidFill>
                </a:rPr>
                <a:t>01</a:t>
              </a:r>
            </a:p>
          </p:txBody>
        </p:sp>
      </p:grpSp>
      <p:pic>
        <p:nvPicPr>
          <p:cNvPr id="59" name="Picture 58">
            <a:extLst>
              <a:ext uri="{FF2B5EF4-FFF2-40B4-BE49-F238E27FC236}">
                <a16:creationId xmlns:a16="http://schemas.microsoft.com/office/drawing/2014/main" id="{E0B8CF9B-3F47-4313-A839-B06822680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848" y="214290"/>
            <a:ext cx="584776" cy="584776"/>
          </a:xfrm>
          <a:prstGeom prst="rect">
            <a:avLst/>
          </a:prstGeom>
        </p:spPr>
      </p:pic>
    </p:spTree>
    <p:extLst>
      <p:ext uri="{BB962C8B-B14F-4D97-AF65-F5344CB8AC3E}">
        <p14:creationId xmlns:p14="http://schemas.microsoft.com/office/powerpoint/2010/main" val="36677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outVertic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outVertical)">
                                      <p:cBhvr>
                                        <p:cTn id="15" dur="500"/>
                                        <p:tgtEl>
                                          <p:spTgt spid="40"/>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outVertic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outVertical)">
                                      <p:cBhvr>
                                        <p:cTn id="23" dur="500"/>
                                        <p:tgtEl>
                                          <p:spTgt spid="41"/>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out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outVertical)">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7" grpId="0"/>
      <p:bldP spid="48"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Káº¿t quáº£ hÃ¬nh áº£nh cho hoáº¡t hÃ¬nh giÃ¡o viÃªn dáº¡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916832"/>
            <a:ext cx="4355976"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32856"/>
            <a:ext cx="6840760" cy="4608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1. CHẾ ĐỘ MIỄN, GIẢM HỌC PHÍ</a:t>
            </a:r>
          </a:p>
        </p:txBody>
      </p:sp>
      <p:sp>
        <p:nvSpPr>
          <p:cNvPr id="5" name="Rectangle 4"/>
          <p:cNvSpPr/>
          <p:nvPr/>
        </p:nvSpPr>
        <p:spPr>
          <a:xfrm>
            <a:off x="0" y="1016732"/>
            <a:ext cx="9036496" cy="468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0000FF"/>
                </a:solidFill>
              </a:rPr>
              <a:t>1.1. </a:t>
            </a:r>
            <a:r>
              <a:rPr lang="en-US" sz="4000" dirty="0" err="1">
                <a:solidFill>
                  <a:srgbClr val="0000FF"/>
                </a:solidFill>
              </a:rPr>
              <a:t>Đối</a:t>
            </a:r>
            <a:r>
              <a:rPr lang="en-US" sz="4000" dirty="0">
                <a:solidFill>
                  <a:srgbClr val="0000FF"/>
                </a:solidFill>
              </a:rPr>
              <a:t> </a:t>
            </a:r>
            <a:r>
              <a:rPr lang="en-US" sz="4000" dirty="0" err="1">
                <a:solidFill>
                  <a:srgbClr val="0000FF"/>
                </a:solidFill>
              </a:rPr>
              <a:t>tượng</a:t>
            </a:r>
            <a:r>
              <a:rPr lang="en-US" sz="4000" dirty="0">
                <a:solidFill>
                  <a:srgbClr val="0000FF"/>
                </a:solidFill>
              </a:rPr>
              <a:t> </a:t>
            </a:r>
            <a:r>
              <a:rPr lang="en-US" sz="4000" dirty="0" err="1">
                <a:solidFill>
                  <a:srgbClr val="0000FF"/>
                </a:solidFill>
              </a:rPr>
              <a:t>không</a:t>
            </a:r>
            <a:r>
              <a:rPr lang="en-US" sz="4000" dirty="0">
                <a:solidFill>
                  <a:srgbClr val="0000FF"/>
                </a:solidFill>
              </a:rPr>
              <a:t> </a:t>
            </a:r>
            <a:r>
              <a:rPr lang="en-US" sz="4000" dirty="0" err="1">
                <a:solidFill>
                  <a:srgbClr val="0000FF"/>
                </a:solidFill>
              </a:rPr>
              <a:t>phải</a:t>
            </a:r>
            <a:r>
              <a:rPr lang="en-US" sz="4000" dirty="0">
                <a:solidFill>
                  <a:srgbClr val="0000FF"/>
                </a:solidFill>
              </a:rPr>
              <a:t> </a:t>
            </a:r>
            <a:r>
              <a:rPr lang="en-US" sz="4000" dirty="0" err="1">
                <a:solidFill>
                  <a:srgbClr val="0000FF"/>
                </a:solidFill>
              </a:rPr>
              <a:t>đóng</a:t>
            </a:r>
            <a:r>
              <a:rPr lang="en-US" sz="4000" dirty="0">
                <a:solidFill>
                  <a:srgbClr val="0000FF"/>
                </a:solidFill>
              </a:rPr>
              <a:t> </a:t>
            </a:r>
            <a:r>
              <a:rPr lang="en-US" sz="4000" dirty="0" err="1">
                <a:solidFill>
                  <a:srgbClr val="0000FF"/>
                </a:solidFill>
              </a:rPr>
              <a:t>học</a:t>
            </a:r>
            <a:r>
              <a:rPr lang="en-US" sz="4000" dirty="0">
                <a:solidFill>
                  <a:srgbClr val="0000FF"/>
                </a:solidFill>
              </a:rPr>
              <a:t> </a:t>
            </a:r>
            <a:r>
              <a:rPr lang="en-US" sz="4000" dirty="0" err="1">
                <a:solidFill>
                  <a:srgbClr val="0000FF"/>
                </a:solidFill>
              </a:rPr>
              <a:t>phí</a:t>
            </a:r>
            <a:endParaRPr lang="vi-VN" sz="4000" dirty="0">
              <a:solidFill>
                <a:srgbClr val="0000FF"/>
              </a:solidFill>
            </a:endParaRPr>
          </a:p>
        </p:txBody>
      </p:sp>
      <p:sp>
        <p:nvSpPr>
          <p:cNvPr id="7" name="Rectangle 6"/>
          <p:cNvSpPr/>
          <p:nvPr/>
        </p:nvSpPr>
        <p:spPr>
          <a:xfrm>
            <a:off x="1043608" y="2420888"/>
            <a:ext cx="3348372" cy="2308324"/>
          </a:xfrm>
          <a:prstGeom prst="rect">
            <a:avLst/>
          </a:prstGeom>
          <a:noFill/>
        </p:spPr>
        <p:txBody>
          <a:bodyPr wrap="square" lIns="91440" tIns="45720" rIns="91440" bIns="45720">
            <a:spAutoFit/>
          </a:bodyPr>
          <a:lstStyle/>
          <a:p>
            <a:pPr algn="ct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Sinh</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viên</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p>
          <a:p>
            <a:pPr algn="ct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Sư</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phạm</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xem</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hướng</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a:t>
            </a:r>
            <a:r>
              <a:rPr lang="en-US" sz="3600" b="1" cap="none" spc="0" dirty="0" err="1">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dẫn</a:t>
            </a:r>
            <a:r>
              <a:rPr lang="en-US" sz="3600" b="1" cap="none" spc="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 NĐ116</a:t>
            </a:r>
          </a:p>
        </p:txBody>
      </p:sp>
    </p:spTree>
    <p:extLst>
      <p:ext uri="{BB962C8B-B14F-4D97-AF65-F5344CB8AC3E}">
        <p14:creationId xmlns:p14="http://schemas.microsoft.com/office/powerpoint/2010/main" val="25582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45139"/>
            <a:ext cx="8654456" cy="75608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0000FF"/>
                </a:solidFill>
              </a:rPr>
              <a:t>     1.2. </a:t>
            </a:r>
            <a:r>
              <a:rPr lang="en-US" sz="4000" dirty="0" err="1">
                <a:solidFill>
                  <a:srgbClr val="0000FF"/>
                </a:solidFill>
              </a:rPr>
              <a:t>Đối</a:t>
            </a:r>
            <a:r>
              <a:rPr lang="en-US" sz="4000" dirty="0">
                <a:solidFill>
                  <a:srgbClr val="0000FF"/>
                </a:solidFill>
              </a:rPr>
              <a:t> </a:t>
            </a:r>
            <a:r>
              <a:rPr lang="en-US" sz="4000" dirty="0" err="1">
                <a:solidFill>
                  <a:srgbClr val="0000FF"/>
                </a:solidFill>
              </a:rPr>
              <a:t>tượng</a:t>
            </a:r>
            <a:r>
              <a:rPr lang="en-US" sz="4000" dirty="0">
                <a:solidFill>
                  <a:srgbClr val="0000FF"/>
                </a:solidFill>
              </a:rPr>
              <a:t> </a:t>
            </a:r>
            <a:r>
              <a:rPr lang="en-US" sz="4000" dirty="0" err="1">
                <a:solidFill>
                  <a:srgbClr val="0000FF"/>
                </a:solidFill>
              </a:rPr>
              <a:t>được</a:t>
            </a:r>
            <a:r>
              <a:rPr lang="en-US" sz="4000" dirty="0">
                <a:solidFill>
                  <a:srgbClr val="0000FF"/>
                </a:solidFill>
              </a:rPr>
              <a:t> </a:t>
            </a:r>
            <a:r>
              <a:rPr lang="en-US" sz="4000" dirty="0" err="1">
                <a:solidFill>
                  <a:srgbClr val="0000FF"/>
                </a:solidFill>
              </a:rPr>
              <a:t>miễn</a:t>
            </a:r>
            <a:r>
              <a:rPr lang="en-US" sz="4000" dirty="0">
                <a:solidFill>
                  <a:srgbClr val="0000FF"/>
                </a:solidFill>
              </a:rPr>
              <a:t> </a:t>
            </a:r>
            <a:r>
              <a:rPr lang="en-US" sz="4000" dirty="0" err="1">
                <a:solidFill>
                  <a:srgbClr val="0000FF"/>
                </a:solidFill>
              </a:rPr>
              <a:t>học</a:t>
            </a:r>
            <a:r>
              <a:rPr lang="en-US" sz="4000" dirty="0">
                <a:solidFill>
                  <a:srgbClr val="0000FF"/>
                </a:solidFill>
              </a:rPr>
              <a:t> </a:t>
            </a:r>
            <a:r>
              <a:rPr lang="en-US" sz="4000" dirty="0" err="1">
                <a:solidFill>
                  <a:srgbClr val="0000FF"/>
                </a:solidFill>
              </a:rPr>
              <a:t>phí</a:t>
            </a:r>
            <a:endParaRPr lang="vi-VN" sz="4000" dirty="0">
              <a:solidFill>
                <a:srgbClr val="0000FF"/>
              </a:solidFill>
            </a:endParaRPr>
          </a:p>
        </p:txBody>
      </p:sp>
      <p:sp>
        <p:nvSpPr>
          <p:cNvPr id="6" name="Block Arc 5"/>
          <p:cNvSpPr/>
          <p:nvPr/>
        </p:nvSpPr>
        <p:spPr>
          <a:xfrm>
            <a:off x="-6373216" y="-171400"/>
            <a:ext cx="7589347" cy="7589347"/>
          </a:xfrm>
          <a:prstGeom prst="blockArc">
            <a:avLst>
              <a:gd name="adj1" fmla="val 18900000"/>
              <a:gd name="adj2" fmla="val 2700000"/>
              <a:gd name="adj3" fmla="val 28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7" name="Group 6"/>
          <p:cNvGrpSpPr/>
          <p:nvPr/>
        </p:nvGrpSpPr>
        <p:grpSpPr>
          <a:xfrm>
            <a:off x="637759" y="1237383"/>
            <a:ext cx="8124200" cy="867472"/>
            <a:chOff x="634940" y="433510"/>
            <a:chExt cx="8124200" cy="867472"/>
          </a:xfrm>
        </p:grpSpPr>
        <p:sp>
          <p:nvSpPr>
            <p:cNvPr id="21" name="Rectangle 20"/>
            <p:cNvSpPr/>
            <p:nvPr/>
          </p:nvSpPr>
          <p:spPr>
            <a:xfrm>
              <a:off x="634940" y="433510"/>
              <a:ext cx="8124200" cy="867472"/>
            </a:xfrm>
            <a:prstGeom prst="rect">
              <a:avLst/>
            </a:prstGeom>
          </p:spPr>
          <p:style>
            <a:lnRef idx="3">
              <a:schemeClr val="lt1"/>
            </a:lnRef>
            <a:fillRef idx="1">
              <a:schemeClr val="accent4"/>
            </a:fillRef>
            <a:effectRef idx="1">
              <a:schemeClr val="accent4"/>
            </a:effectRef>
            <a:fontRef idx="minor">
              <a:schemeClr val="lt1"/>
            </a:fontRef>
          </p:style>
        </p:sp>
        <p:sp>
          <p:nvSpPr>
            <p:cNvPr id="22" name="Rectangle 21"/>
            <p:cNvSpPr/>
            <p:nvPr/>
          </p:nvSpPr>
          <p:spPr>
            <a:xfrm>
              <a:off x="634940" y="433510"/>
              <a:ext cx="8124200" cy="867472"/>
            </a:xfrm>
            <a:prstGeom prst="rect">
              <a:avLst/>
            </a:prstGeom>
          </p:spPr>
          <p:style>
            <a:lnRef idx="3">
              <a:schemeClr val="lt1"/>
            </a:lnRef>
            <a:fillRef idx="1">
              <a:schemeClr val="accent4"/>
            </a:fillRef>
            <a:effectRef idx="1">
              <a:schemeClr val="accent4"/>
            </a:effectRef>
            <a:fontRef idx="minor">
              <a:schemeClr val="lt1"/>
            </a:fontRef>
          </p:style>
          <p:txBody>
            <a:bodyPr spcFirstLastPara="0" vert="horz" wrap="square" lIns="688557" tIns="60960" rIns="60960" bIns="60960" numCol="1" spcCol="1270" anchor="ctr" anchorCtr="0">
              <a:noAutofit/>
            </a:bodyPr>
            <a:lstStyle/>
            <a:p>
              <a:pPr lvl="0" algn="ctr" defTabSz="1066800">
                <a:lnSpc>
                  <a:spcPct val="90000"/>
                </a:lnSpc>
                <a:spcBef>
                  <a:spcPct val="0"/>
                </a:spcBef>
                <a:spcAft>
                  <a:spcPct val="35000"/>
                </a:spcAft>
              </a:pPr>
              <a:r>
                <a:rPr lang="en-US" sz="2400" b="0" kern="1200" dirty="0" err="1">
                  <a:solidFill>
                    <a:schemeClr val="bg1"/>
                  </a:solidFill>
                  <a:latin typeface="Times New Roman" panose="02020603050405020304" pitchFamily="18" charset="0"/>
                  <a:cs typeface="Times New Roman" panose="02020603050405020304" pitchFamily="18" charset="0"/>
                </a:rPr>
                <a:t>Sinh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viên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là</a:t>
              </a:r>
              <a:r>
                <a:rPr lang="en-US" sz="2400" b="0" kern="1200" dirty="0">
                  <a:solidFill>
                    <a:schemeClr val="bg1"/>
                  </a:solidFill>
                  <a:latin typeface="Times New Roman" panose="02020603050405020304" pitchFamily="18" charset="0"/>
                  <a:cs typeface="Times New Roman" panose="02020603050405020304" pitchFamily="18" charset="0"/>
                </a:rPr>
                <a:t> con </a:t>
              </a:r>
              <a:r>
                <a:rPr lang="en-US" sz="2400" b="0" kern="1200" dirty="0" err="1">
                  <a:solidFill>
                    <a:schemeClr val="bg1"/>
                  </a:solidFill>
                  <a:latin typeface="Times New Roman" panose="02020603050405020304" pitchFamily="18" charset="0"/>
                  <a:cs typeface="Times New Roman" panose="02020603050405020304" pitchFamily="18" charset="0"/>
                </a:rPr>
                <a:t>của</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người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có</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công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với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cách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mạng</a:t>
              </a:r>
              <a:endParaRPr lang="en-US" sz="2400" b="0" kern="1200" dirty="0">
                <a:solidFill>
                  <a:schemeClr val="bg1"/>
                </a:solidFill>
                <a:latin typeface="Times New Roman" panose="02020603050405020304" pitchFamily="18" charset="0"/>
                <a:cs typeface="Times New Roman" panose="02020603050405020304" pitchFamily="18" charset="0"/>
              </a:endParaRPr>
            </a:p>
          </p:txBody>
        </p:sp>
      </p:grpSp>
      <p:sp>
        <p:nvSpPr>
          <p:cNvPr id="8" name="Oval 7"/>
          <p:cNvSpPr/>
          <p:nvPr/>
        </p:nvSpPr>
        <p:spPr>
          <a:xfrm>
            <a:off x="95589" y="1128949"/>
            <a:ext cx="1084341" cy="1084341"/>
          </a:xfrm>
          <a:prstGeom prst="ellipse">
            <a:avLst/>
          </a:prstGeom>
        </p:spPr>
        <p:style>
          <a:lnRef idx="3">
            <a:schemeClr val="lt1"/>
          </a:lnRef>
          <a:fillRef idx="1">
            <a:schemeClr val="accent4"/>
          </a:fillRef>
          <a:effectRef idx="1">
            <a:schemeClr val="accent4"/>
          </a:effectRef>
          <a:fontRef idx="minor">
            <a:schemeClr val="lt1"/>
          </a:fontRef>
        </p:style>
      </p:sp>
      <p:grpSp>
        <p:nvGrpSpPr>
          <p:cNvPr id="9" name="Group 8"/>
          <p:cNvGrpSpPr/>
          <p:nvPr/>
        </p:nvGrpSpPr>
        <p:grpSpPr>
          <a:xfrm>
            <a:off x="1135102" y="2538818"/>
            <a:ext cx="7626858" cy="867472"/>
            <a:chOff x="1132283" y="1734945"/>
            <a:chExt cx="7626858" cy="867472"/>
          </a:xfrm>
        </p:grpSpPr>
        <p:sp>
          <p:nvSpPr>
            <p:cNvPr id="19" name="Rectangle 18"/>
            <p:cNvSpPr/>
            <p:nvPr/>
          </p:nvSpPr>
          <p:spPr>
            <a:xfrm>
              <a:off x="1132283" y="1734945"/>
              <a:ext cx="7626858" cy="867472"/>
            </a:xfrm>
            <a:prstGeom prst="rect">
              <a:avLst/>
            </a:prstGeom>
          </p:spPr>
          <p:style>
            <a:lnRef idx="3">
              <a:schemeClr val="lt1"/>
            </a:lnRef>
            <a:fillRef idx="1">
              <a:schemeClr val="accent5"/>
            </a:fillRef>
            <a:effectRef idx="1">
              <a:schemeClr val="accent5"/>
            </a:effectRef>
            <a:fontRef idx="minor">
              <a:schemeClr val="lt1"/>
            </a:fontRef>
          </p:style>
        </p:sp>
        <p:sp>
          <p:nvSpPr>
            <p:cNvPr id="20" name="Rectangle 19"/>
            <p:cNvSpPr/>
            <p:nvPr/>
          </p:nvSpPr>
          <p:spPr>
            <a:xfrm>
              <a:off x="1132283" y="1734945"/>
              <a:ext cx="7626858" cy="867472"/>
            </a:xfrm>
            <a:prstGeom prst="rect">
              <a:avLst/>
            </a:prstGeom>
          </p:spPr>
          <p:style>
            <a:lnRef idx="3">
              <a:schemeClr val="lt1"/>
            </a:lnRef>
            <a:fillRef idx="1">
              <a:schemeClr val="accent5"/>
            </a:fillRef>
            <a:effectRef idx="1">
              <a:schemeClr val="accent5"/>
            </a:effectRef>
            <a:fontRef idx="minor">
              <a:schemeClr val="lt1"/>
            </a:fontRef>
          </p:style>
          <p:txBody>
            <a:bodyPr spcFirstLastPara="0" vert="horz" wrap="square" lIns="688557" tIns="60960" rIns="60960" bIns="60960" numCol="1" spcCol="1270" anchor="ctr" anchorCtr="0">
              <a:noAutofit/>
            </a:bodyPr>
            <a:lstStyle/>
            <a:p>
              <a:pPr lvl="0" defTabSz="1066800">
                <a:lnSpc>
                  <a:spcPct val="90000"/>
                </a:lnSpc>
                <a:spcBef>
                  <a:spcPct val="0"/>
                </a:spcBef>
                <a:spcAft>
                  <a:spcPct val="35000"/>
                </a:spcAft>
              </a:pP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Sinh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viên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bị</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tàn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tật</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khuyết</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tật</a:t>
              </a:r>
              <a:endParaRPr lang="en-US" sz="2400" b="0" kern="1200" dirty="0">
                <a:solidFill>
                  <a:schemeClr val="bg1"/>
                </a:solidFill>
                <a:latin typeface="Times New Roman" panose="02020603050405020304" pitchFamily="18" charset="0"/>
                <a:cs typeface="Times New Roman" panose="02020603050405020304" pitchFamily="18" charset="0"/>
              </a:endParaRPr>
            </a:p>
          </p:txBody>
        </p:sp>
      </p:grpSp>
      <p:sp>
        <p:nvSpPr>
          <p:cNvPr id="10" name="Oval 9"/>
          <p:cNvSpPr/>
          <p:nvPr/>
        </p:nvSpPr>
        <p:spPr>
          <a:xfrm>
            <a:off x="592931" y="2430384"/>
            <a:ext cx="1084341" cy="1084341"/>
          </a:xfrm>
          <a:prstGeom prst="ellipse">
            <a:avLst/>
          </a:prstGeom>
        </p:spPr>
        <p:style>
          <a:lnRef idx="3">
            <a:schemeClr val="lt1"/>
          </a:lnRef>
          <a:fillRef idx="1">
            <a:schemeClr val="accent5"/>
          </a:fillRef>
          <a:effectRef idx="1">
            <a:schemeClr val="accent5"/>
          </a:effectRef>
          <a:fontRef idx="minor">
            <a:schemeClr val="lt1"/>
          </a:fontRef>
        </p:style>
      </p:sp>
      <p:grpSp>
        <p:nvGrpSpPr>
          <p:cNvPr id="11" name="Group 10"/>
          <p:cNvGrpSpPr/>
          <p:nvPr/>
        </p:nvGrpSpPr>
        <p:grpSpPr>
          <a:xfrm>
            <a:off x="1135102" y="3840254"/>
            <a:ext cx="7626858" cy="867472"/>
            <a:chOff x="1132283" y="3036381"/>
            <a:chExt cx="7626858" cy="867472"/>
          </a:xfrm>
        </p:grpSpPr>
        <p:sp>
          <p:nvSpPr>
            <p:cNvPr id="17" name="Rectangle 16"/>
            <p:cNvSpPr/>
            <p:nvPr/>
          </p:nvSpPr>
          <p:spPr>
            <a:xfrm>
              <a:off x="1132283" y="3036381"/>
              <a:ext cx="7626858" cy="867472"/>
            </a:xfrm>
            <a:prstGeom prst="rect">
              <a:avLst/>
            </a:prstGeom>
          </p:spPr>
          <p:style>
            <a:lnRef idx="3">
              <a:schemeClr val="lt1"/>
            </a:lnRef>
            <a:fillRef idx="1">
              <a:schemeClr val="accent2"/>
            </a:fillRef>
            <a:effectRef idx="1">
              <a:schemeClr val="accent2"/>
            </a:effectRef>
            <a:fontRef idx="minor">
              <a:schemeClr val="lt1"/>
            </a:fontRef>
          </p:style>
        </p:sp>
        <p:sp>
          <p:nvSpPr>
            <p:cNvPr id="18" name="Rectangle 17"/>
            <p:cNvSpPr/>
            <p:nvPr/>
          </p:nvSpPr>
          <p:spPr>
            <a:xfrm>
              <a:off x="1132283" y="3036381"/>
              <a:ext cx="7626858" cy="867472"/>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688557" tIns="60960" rIns="60960" bIns="60960" numCol="1" spcCol="1270" anchor="ctr" anchorCtr="0">
              <a:noAutofit/>
            </a:bodyPr>
            <a:lstStyle/>
            <a:p>
              <a:pPr lvl="0" algn="ctr" defTabSz="1066800">
                <a:lnSpc>
                  <a:spcPct val="90000"/>
                </a:lnSpc>
                <a:spcBef>
                  <a:spcPct val="0"/>
                </a:spcBef>
                <a:spcAft>
                  <a:spcPct val="35000"/>
                </a:spcAft>
              </a:pPr>
              <a:r>
                <a:rPr lang="en-US" sz="2400" b="0" kern="1200" dirty="0" err="1">
                  <a:solidFill>
                    <a:schemeClr val="bg1"/>
                  </a:solidFill>
                  <a:latin typeface="Times New Roman" panose="02020603050405020304" pitchFamily="18" charset="0"/>
                  <a:cs typeface="Times New Roman" panose="02020603050405020304" pitchFamily="18" charset="0"/>
                </a:rPr>
                <a:t>Sinh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viên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không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có</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nguồn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nuôi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dưỡng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thuộc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đối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tượng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Bảo</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trợ</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xã</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hội</a:t>
              </a:r>
              <a:endParaRPr lang="en-US" sz="2400" b="0" kern="1200" dirty="0">
                <a:solidFill>
                  <a:schemeClr val="bg1"/>
                </a:solidFill>
                <a:latin typeface="Times New Roman" panose="02020603050405020304" pitchFamily="18" charset="0"/>
                <a:cs typeface="Times New Roman" panose="02020603050405020304" pitchFamily="18" charset="0"/>
              </a:endParaRPr>
            </a:p>
          </p:txBody>
        </p:sp>
      </p:grpSp>
      <p:sp>
        <p:nvSpPr>
          <p:cNvPr id="12" name="Oval 11"/>
          <p:cNvSpPr/>
          <p:nvPr/>
        </p:nvSpPr>
        <p:spPr>
          <a:xfrm>
            <a:off x="592931" y="3731819"/>
            <a:ext cx="1084341" cy="1084341"/>
          </a:xfrm>
          <a:prstGeom prst="ellipse">
            <a:avLst/>
          </a:prstGeom>
        </p:spPr>
        <p:style>
          <a:lnRef idx="3">
            <a:schemeClr val="lt1"/>
          </a:lnRef>
          <a:fillRef idx="1">
            <a:schemeClr val="accent2"/>
          </a:fillRef>
          <a:effectRef idx="1">
            <a:schemeClr val="accent2"/>
          </a:effectRef>
          <a:fontRef idx="minor">
            <a:schemeClr val="lt1"/>
          </a:fontRef>
        </p:style>
      </p:sp>
      <p:grpSp>
        <p:nvGrpSpPr>
          <p:cNvPr id="13" name="Group 12"/>
          <p:cNvGrpSpPr/>
          <p:nvPr/>
        </p:nvGrpSpPr>
        <p:grpSpPr>
          <a:xfrm>
            <a:off x="637759" y="5141689"/>
            <a:ext cx="8124200" cy="867472"/>
            <a:chOff x="634940" y="4337816"/>
            <a:chExt cx="8124200" cy="867472"/>
          </a:xfrm>
        </p:grpSpPr>
        <p:sp>
          <p:nvSpPr>
            <p:cNvPr id="15" name="Rectangle 14"/>
            <p:cNvSpPr/>
            <p:nvPr/>
          </p:nvSpPr>
          <p:spPr>
            <a:xfrm>
              <a:off x="634940" y="4337816"/>
              <a:ext cx="8124200" cy="867472"/>
            </a:xfrm>
            <a:prstGeom prst="rect">
              <a:avLst/>
            </a:prstGeom>
          </p:spPr>
          <p:style>
            <a:lnRef idx="3">
              <a:schemeClr val="lt1"/>
            </a:lnRef>
            <a:fillRef idx="1">
              <a:schemeClr val="accent3"/>
            </a:fillRef>
            <a:effectRef idx="1">
              <a:schemeClr val="accent3"/>
            </a:effectRef>
            <a:fontRef idx="minor">
              <a:schemeClr val="lt1"/>
            </a:fontRef>
          </p:style>
        </p:sp>
        <p:sp>
          <p:nvSpPr>
            <p:cNvPr id="16" name="Rectangle 15"/>
            <p:cNvSpPr/>
            <p:nvPr/>
          </p:nvSpPr>
          <p:spPr>
            <a:xfrm>
              <a:off x="634940" y="4337816"/>
              <a:ext cx="8124200" cy="867472"/>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688557" tIns="60960" rIns="60960" bIns="60960" numCol="1" spcCol="1270" anchor="ctr" anchorCtr="0">
              <a:noAutofit/>
            </a:bodyPr>
            <a:lstStyle/>
            <a:p>
              <a:pPr lvl="0" algn="ctr" defTabSz="1066800">
                <a:lnSpc>
                  <a:spcPct val="90000"/>
                </a:lnSpc>
                <a:spcBef>
                  <a:spcPct val="0"/>
                </a:spcBef>
                <a:spcAft>
                  <a:spcPct val="35000"/>
                </a:spcAft>
              </a:pPr>
              <a:r>
                <a:rPr lang="en-US" sz="2400" b="0" kern="1200" dirty="0" err="1">
                  <a:solidFill>
                    <a:schemeClr val="bg1"/>
                  </a:solidFill>
                  <a:latin typeface="Times New Roman" panose="02020603050405020304" pitchFamily="18" charset="0"/>
                  <a:cs typeface="Times New Roman" panose="02020603050405020304" pitchFamily="18" charset="0"/>
                </a:rPr>
                <a:t>Sinh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viên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là</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người</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dân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tộc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thiểu</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số</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thuộc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hộ</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nghèo</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hoặc</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hộ</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cận</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nghèo</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theo</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quy</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định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của</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Thủ</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tướng</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Chính</a:t>
              </a:r>
              <a:r>
                <a:rPr lang="en-US" sz="2400" b="0" kern="1200" dirty="0">
                  <a:solidFill>
                    <a:schemeClr val="bg1"/>
                  </a:solidFill>
                  <a:latin typeface="Times New Roman" panose="02020603050405020304" pitchFamily="18" charset="0"/>
                  <a:cs typeface="Times New Roman" panose="02020603050405020304" pitchFamily="18" charset="0"/>
                </a:rPr>
                <a:t> </a:t>
              </a:r>
              <a:r>
                <a:rPr lang="en-US" sz="2400" b="0" kern="1200" dirty="0" err="1">
                  <a:solidFill>
                    <a:schemeClr val="bg1"/>
                  </a:solidFill>
                  <a:latin typeface="Times New Roman" panose="02020603050405020304" pitchFamily="18" charset="0"/>
                  <a:cs typeface="Times New Roman" panose="02020603050405020304" pitchFamily="18" charset="0"/>
                </a:rPr>
                <a:t>phủ</a:t>
              </a:r>
              <a:endParaRPr lang="en-US" sz="2400" b="0" kern="1200" dirty="0">
                <a:solidFill>
                  <a:schemeClr val="bg1"/>
                </a:solidFill>
                <a:latin typeface="Times New Roman" panose="02020603050405020304" pitchFamily="18" charset="0"/>
                <a:cs typeface="Times New Roman" panose="02020603050405020304" pitchFamily="18" charset="0"/>
              </a:endParaRPr>
            </a:p>
          </p:txBody>
        </p:sp>
      </p:grpSp>
      <p:sp>
        <p:nvSpPr>
          <p:cNvPr id="14" name="Oval 13"/>
          <p:cNvSpPr/>
          <p:nvPr/>
        </p:nvSpPr>
        <p:spPr>
          <a:xfrm>
            <a:off x="95589" y="5033254"/>
            <a:ext cx="1084341" cy="1084341"/>
          </a:xfrm>
          <a:prstGeom prst="ellipse">
            <a:avLst/>
          </a:prstGeom>
        </p:spPr>
        <p:style>
          <a:lnRef idx="3">
            <a:schemeClr val="lt1"/>
          </a:lnRef>
          <a:fillRef idx="1">
            <a:schemeClr val="accent3"/>
          </a:fillRef>
          <a:effectRef idx="1">
            <a:schemeClr val="accent3"/>
          </a:effectRef>
          <a:fontRef idx="minor">
            <a:schemeClr val="lt1"/>
          </a:fontRef>
        </p:style>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077" l="0" r="96226"/>
                    </a14:imgEffect>
                  </a14:imgLayer>
                </a14:imgProps>
              </a:ext>
              <a:ext uri="{28A0092B-C50C-407E-A947-70E740481C1C}">
                <a14:useLocalDpi xmlns:a14="http://schemas.microsoft.com/office/drawing/2010/main" val="0"/>
              </a:ext>
            </a:extLst>
          </a:blip>
          <a:srcRect/>
          <a:stretch>
            <a:fillRect/>
          </a:stretch>
        </p:blipFill>
        <p:spPr bwMode="auto">
          <a:xfrm>
            <a:off x="428194" y="1369275"/>
            <a:ext cx="432048" cy="63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4" b="97386" l="0" r="98276"/>
                    </a14:imgEffect>
                  </a14:imgLayer>
                </a14:imgProps>
              </a:ext>
              <a:ext uri="{28A0092B-C50C-407E-A947-70E740481C1C}">
                <a14:useLocalDpi xmlns:a14="http://schemas.microsoft.com/office/drawing/2010/main" val="0"/>
              </a:ext>
            </a:extLst>
          </a:blip>
          <a:srcRect/>
          <a:stretch>
            <a:fillRect/>
          </a:stretch>
        </p:blipFill>
        <p:spPr bwMode="auto">
          <a:xfrm>
            <a:off x="927902" y="2665419"/>
            <a:ext cx="475746" cy="627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338" l="0" r="100000"/>
                    </a14:imgEffect>
                  </a14:imgLayer>
                </a14:imgProps>
              </a:ext>
              <a:ext uri="{28A0092B-C50C-407E-A947-70E740481C1C}">
                <a14:useLocalDpi xmlns:a14="http://schemas.microsoft.com/office/drawing/2010/main" val="0"/>
              </a:ext>
            </a:extLst>
          </a:blip>
          <a:srcRect/>
          <a:stretch>
            <a:fillRect/>
          </a:stretch>
        </p:blipFill>
        <p:spPr bwMode="auto">
          <a:xfrm>
            <a:off x="924833" y="4000377"/>
            <a:ext cx="420385" cy="54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012" b="95181" l="5946" r="97838"/>
                    </a14:imgEffect>
                  </a14:imgLayer>
                </a14:imgProps>
              </a:ext>
              <a:ext uri="{28A0092B-C50C-407E-A947-70E740481C1C}">
                <a14:useLocalDpi xmlns:a14="http://schemas.microsoft.com/office/drawing/2010/main" val="0"/>
              </a:ext>
            </a:extLst>
          </a:blip>
          <a:srcRect/>
          <a:stretch>
            <a:fillRect/>
          </a:stretch>
        </p:blipFill>
        <p:spPr bwMode="auto">
          <a:xfrm>
            <a:off x="207339" y="5252145"/>
            <a:ext cx="720563" cy="64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7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524000" y="155104"/>
            <a:ext cx="5943600" cy="825624"/>
          </a:xfrm>
          <a:prstGeom prst="ellips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dirty="0">
                <a:solidFill>
                  <a:schemeClr val="bg1"/>
                </a:solidFill>
              </a:rPr>
              <a:t>HỒ SƠ MIỄN HỌC PHÍ</a:t>
            </a:r>
            <a:endParaRPr kumimoji="0" lang="en-US" sz="3200" b="1" i="0" u="none" strike="noStrike" cap="none" normalizeH="0" baseline="0" dirty="0">
              <a:ln>
                <a:noFill/>
              </a:ln>
              <a:solidFill>
                <a:schemeClr val="bg1"/>
              </a:solidFill>
              <a:effectLst/>
            </a:endParaRPr>
          </a:p>
        </p:txBody>
      </p:sp>
      <p:sp>
        <p:nvSpPr>
          <p:cNvPr id="7" name="Rectangle 6"/>
          <p:cNvSpPr/>
          <p:nvPr/>
        </p:nvSpPr>
        <p:spPr>
          <a:xfrm>
            <a:off x="150238" y="1412776"/>
            <a:ext cx="8928992" cy="4968552"/>
          </a:xfrm>
          <a:prstGeom prst="rect">
            <a:avLst/>
          </a:prstGeom>
        </p:spPr>
        <p:style>
          <a:lnRef idx="3">
            <a:schemeClr val="lt1"/>
          </a:lnRef>
          <a:fillRef idx="1">
            <a:schemeClr val="accent4"/>
          </a:fillRef>
          <a:effectRef idx="1">
            <a:schemeClr val="accent4"/>
          </a:effectRef>
          <a:fontRef idx="minor">
            <a:schemeClr val="lt1"/>
          </a:fontRef>
        </p:style>
        <p:txBody>
          <a:bodyPr spcFirstLastPara="0" vert="horz" wrap="square" lIns="688557" tIns="60960" rIns="60960" bIns="60960" numCol="1" spcCol="1270" anchor="ctr" anchorCtr="0">
            <a:noAutofit/>
          </a:bodyPr>
          <a:lstStyle/>
          <a:p>
            <a:r>
              <a:rPr lang="en-US" sz="3200" b="1" kern="1200" dirty="0" err="1">
                <a:solidFill>
                  <a:srgbClr val="FFFF00"/>
                </a:solidFill>
                <a:latin typeface="Times New Roman" panose="02020603050405020304" pitchFamily="18" charset="0"/>
                <a:cs typeface="Times New Roman" panose="02020603050405020304" pitchFamily="18" charset="0"/>
              </a:rPr>
              <a:t>Sinh</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viên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là</a:t>
            </a:r>
            <a:r>
              <a:rPr lang="en-US" sz="3200" b="1" kern="1200" dirty="0">
                <a:solidFill>
                  <a:srgbClr val="FFFF00"/>
                </a:solidFill>
                <a:latin typeface="Times New Roman" panose="02020603050405020304" pitchFamily="18" charset="0"/>
                <a:cs typeface="Times New Roman" panose="02020603050405020304" pitchFamily="18" charset="0"/>
              </a:rPr>
              <a:t> con </a:t>
            </a:r>
            <a:r>
              <a:rPr lang="en-US" sz="3200" b="1" kern="1200" dirty="0" err="1">
                <a:solidFill>
                  <a:srgbClr val="FFFF00"/>
                </a:solidFill>
                <a:latin typeface="Times New Roman" panose="02020603050405020304" pitchFamily="18" charset="0"/>
                <a:cs typeface="Times New Roman" panose="02020603050405020304" pitchFamily="18" charset="0"/>
              </a:rPr>
              <a:t>của</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người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có</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công</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với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cách</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mạng</a:t>
            </a:r>
            <a:r>
              <a:rPr lang="en-US" sz="3200" b="0" kern="1200" dirty="0">
                <a:solidFill>
                  <a:schemeClr val="bg1"/>
                </a:solidFill>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Lao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a:t>
            </a:r>
          </a:p>
          <a:p>
            <a:pPr lvl="0" algn="ctr" defTabSz="1066800">
              <a:lnSpc>
                <a:spcPct val="90000"/>
              </a:lnSpc>
              <a:spcBef>
                <a:spcPct val="0"/>
              </a:spcBef>
              <a:spcAft>
                <a:spcPct val="35000"/>
              </a:spcAft>
            </a:pPr>
            <a:r>
              <a:rPr lang="en-US" sz="3200" b="0" kern="1200" dirty="0">
                <a:solidFill>
                  <a:schemeClr val="bg1"/>
                </a:solidFill>
                <a:latin typeface="Times New Roman" panose="02020603050405020304" pitchFamily="18" charset="0"/>
                <a:cs typeface="Times New Roman" panose="02020603050405020304" pitchFamily="18" charset="0"/>
              </a:rPr>
              <a:t> </a:t>
            </a:r>
          </a:p>
        </p:txBody>
      </p:sp>
      <p:grpSp>
        <p:nvGrpSpPr>
          <p:cNvPr id="15" name="Group 14"/>
          <p:cNvGrpSpPr/>
          <p:nvPr/>
        </p:nvGrpSpPr>
        <p:grpSpPr>
          <a:xfrm>
            <a:off x="107504" y="1412776"/>
            <a:ext cx="8928992" cy="4968552"/>
            <a:chOff x="1132283" y="1734945"/>
            <a:chExt cx="7626858" cy="1394238"/>
          </a:xfrm>
        </p:grpSpPr>
        <p:sp>
          <p:nvSpPr>
            <p:cNvPr id="16" name="Rectangle 15"/>
            <p:cNvSpPr/>
            <p:nvPr/>
          </p:nvSpPr>
          <p:spPr>
            <a:xfrm>
              <a:off x="1132283" y="1734945"/>
              <a:ext cx="7626858" cy="867472"/>
            </a:xfrm>
            <a:prstGeom prst="rect">
              <a:avLst/>
            </a:prstGeom>
          </p:spPr>
          <p:style>
            <a:lnRef idx="3">
              <a:schemeClr val="lt1"/>
            </a:lnRef>
            <a:fillRef idx="1">
              <a:schemeClr val="accent5"/>
            </a:fillRef>
            <a:effectRef idx="1">
              <a:schemeClr val="accent5"/>
            </a:effectRef>
            <a:fontRef idx="minor">
              <a:schemeClr val="lt1"/>
            </a:fontRef>
          </p:style>
        </p:sp>
        <p:sp>
          <p:nvSpPr>
            <p:cNvPr id="17" name="Rectangle 16"/>
            <p:cNvSpPr/>
            <p:nvPr/>
          </p:nvSpPr>
          <p:spPr>
            <a:xfrm>
              <a:off x="1132283" y="1734945"/>
              <a:ext cx="7626858" cy="1394238"/>
            </a:xfrm>
            <a:prstGeom prst="rect">
              <a:avLst/>
            </a:prstGeom>
          </p:spPr>
          <p:style>
            <a:lnRef idx="3">
              <a:schemeClr val="lt1"/>
            </a:lnRef>
            <a:fillRef idx="1">
              <a:schemeClr val="accent5"/>
            </a:fillRef>
            <a:effectRef idx="1">
              <a:schemeClr val="accent5"/>
            </a:effectRef>
            <a:fontRef idx="minor">
              <a:schemeClr val="lt1"/>
            </a:fontRef>
          </p:style>
          <p:txBody>
            <a:bodyPr spcFirstLastPara="0" vert="horz" wrap="square" lIns="688557" tIns="60960" rIns="60960" bIns="60960" numCol="1" spcCol="1270" anchor="ctr" anchorCtr="0">
              <a:noAutofit/>
            </a:bodyPr>
            <a:lstStyle/>
            <a:p>
              <a:pPr algn="just">
                <a:lnSpc>
                  <a:spcPct val="130000"/>
                </a:lnSpc>
              </a:pPr>
              <a:r>
                <a:rPr lang="en-US" sz="3400" b="1" kern="1200" dirty="0" err="1">
                  <a:solidFill>
                    <a:srgbClr val="FFFF00"/>
                  </a:solidFill>
                  <a:latin typeface="Times New Roman" panose="02020603050405020304" pitchFamily="18" charset="0"/>
                  <a:cs typeface="Times New Roman" panose="02020603050405020304" pitchFamily="18" charset="0"/>
                </a:rPr>
                <a:t>Sinh</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viên</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bị</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tàn</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tật</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khuyết</a:t>
              </a:r>
              <a:r>
                <a:rPr lang="en-US" sz="3400" b="1" kern="1200" dirty="0">
                  <a:solidFill>
                    <a:srgbClr val="FFFF00"/>
                  </a:solidFill>
                  <a:latin typeface="Times New Roman" panose="02020603050405020304" pitchFamily="18" charset="0"/>
                  <a:cs typeface="Times New Roman" panose="02020603050405020304" pitchFamily="18" charset="0"/>
                </a:rPr>
                <a:t> </a:t>
              </a:r>
              <a:r>
                <a:rPr lang="en-US" sz="3400" b="1" kern="1200" dirty="0" err="1">
                  <a:solidFill>
                    <a:srgbClr val="FFFF00"/>
                  </a:solidFill>
                  <a:latin typeface="Times New Roman" panose="02020603050405020304" pitchFamily="18" charset="0"/>
                  <a:cs typeface="Times New Roman" panose="02020603050405020304" pitchFamily="18" charset="0"/>
                </a:rPr>
                <a:t>tật</a:t>
              </a:r>
              <a:r>
                <a:rPr lang="en-US" sz="3400" b="1" kern="1200" dirty="0">
                  <a:solidFill>
                    <a:srgbClr val="FFFF00"/>
                  </a:solidFill>
                  <a:latin typeface="Times New Roman" panose="02020603050405020304" pitchFamily="18" charset="0"/>
                  <a:cs typeface="Times New Roman" panose="02020603050405020304" pitchFamily="18" charset="0"/>
                </a:rPr>
                <a:t>:</a:t>
              </a:r>
              <a:endParaRPr lang="en-US" sz="3400" b="1" dirty="0">
                <a:solidFill>
                  <a:srgbClr val="FFFF00"/>
                </a:solidFill>
                <a:latin typeface="Times New Roman" panose="02020603050405020304" pitchFamily="18" charset="0"/>
                <a:cs typeface="Times New Roman" panose="02020603050405020304" pitchFamily="18" charset="0"/>
              </a:endParaRPr>
            </a:p>
            <a:p>
              <a:pPr algn="just">
                <a:lnSpc>
                  <a:spcPct val="13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Đơn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xin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miễn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giảm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học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phí</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theo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mẫu</a:t>
              </a:r>
              <a:r>
                <a:rPr lang="en-US" sz="3400" dirty="0">
                  <a:latin typeface="Times New Roman" panose="02020603050405020304" pitchFamily="18" charset="0"/>
                  <a:cs typeface="Times New Roman" panose="02020603050405020304" pitchFamily="18" charset="0"/>
                </a:rPr>
                <a:t>);</a:t>
              </a:r>
            </a:p>
            <a:p>
              <a:pPr algn="just">
                <a:lnSpc>
                  <a:spcPct val="130000"/>
                </a:lnSpc>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Biên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bản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giám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định</a:t>
              </a:r>
              <a:r>
                <a:rPr lang="en-US" sz="3400" dirty="0">
                  <a:latin typeface="Times New Roman" panose="02020603050405020304" pitchFamily="18" charset="0"/>
                  <a:cs typeface="Times New Roman" panose="02020603050405020304" pitchFamily="18" charset="0"/>
                </a:rPr>
                <a:t> y khoa </a:t>
              </a:r>
              <a:r>
                <a:rPr lang="en-US" sz="3400" dirty="0" err="1">
                  <a:latin typeface="Times New Roman" panose="02020603050405020304" pitchFamily="18" charset="0"/>
                  <a:cs typeface="Times New Roman" panose="02020603050405020304" pitchFamily="18" charset="0"/>
                </a:rPr>
                <a:t>hoặc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Quyết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định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về</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việc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cấp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xã</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hội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Chủ</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tịch</a:t>
              </a:r>
              <a:r>
                <a:rPr lang="en-US" sz="3400" dirty="0">
                  <a:latin typeface="Times New Roman" panose="02020603050405020304" pitchFamily="18" charset="0"/>
                  <a:cs typeface="Times New Roman" panose="02020603050405020304" pitchFamily="18" charset="0"/>
                </a:rPr>
                <a:t> UBND </a:t>
              </a:r>
              <a:r>
                <a:rPr lang="en-US" sz="3400" dirty="0" err="1">
                  <a:latin typeface="Times New Roman" panose="02020603050405020304" pitchFamily="18" charset="0"/>
                  <a:cs typeface="Times New Roman" panose="02020603050405020304" pitchFamily="18" charset="0"/>
                </a:rPr>
                <a:t>cấp</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huyện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đối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với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sinh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viên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tàn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tật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khuyết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tật</a:t>
              </a:r>
              <a:r>
                <a:rPr lang="en-US" sz="3400" dirty="0">
                  <a:latin typeface="Times New Roman" panose="02020603050405020304" pitchFamily="18" charset="0"/>
                  <a:cs typeface="Times New Roman" panose="02020603050405020304" pitchFamily="18" charset="0"/>
                </a:rPr>
                <a:t>;</a:t>
              </a:r>
            </a:p>
          </p:txBody>
        </p:sp>
      </p:grpSp>
      <p:sp>
        <p:nvSpPr>
          <p:cNvPr id="18" name="Rectangle 17"/>
          <p:cNvSpPr/>
          <p:nvPr/>
        </p:nvSpPr>
        <p:spPr>
          <a:xfrm>
            <a:off x="150238" y="1412776"/>
            <a:ext cx="8928992" cy="4968552"/>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688557" tIns="60960" rIns="60960" bIns="60960" numCol="1" spcCol="1270" anchor="ctr" anchorCtr="0">
            <a:noAutofit/>
          </a:bodyPr>
          <a:lstStyle/>
          <a:p>
            <a:pPr algn="just"/>
            <a:r>
              <a:rPr lang="en-US" sz="3200" b="1" kern="1200" dirty="0" err="1">
                <a:solidFill>
                  <a:srgbClr val="FFFF00"/>
                </a:solidFill>
                <a:latin typeface="Times New Roman" panose="02020603050405020304" pitchFamily="18" charset="0"/>
                <a:cs typeface="Times New Roman" panose="02020603050405020304" pitchFamily="18" charset="0"/>
              </a:rPr>
              <a:t>Sinh</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viên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không</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có</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nguồn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nuôi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dưỡng</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thuộc</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đối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tượng</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Bảo</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trợ</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xã</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hội</a:t>
            </a:r>
            <a:r>
              <a:rPr lang="en-US" sz="3200" b="1" kern="1200" dirty="0">
                <a:solidFill>
                  <a:srgbClr val="FFFF00"/>
                </a:solidFill>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tịch</a:t>
            </a:r>
            <a:r>
              <a:rPr lang="en-US" sz="3200" dirty="0">
                <a:latin typeface="Times New Roman" panose="02020603050405020304" pitchFamily="18" charset="0"/>
                <a:cs typeface="Times New Roman" panose="02020603050405020304" pitchFamily="18" charset="0"/>
              </a:rPr>
              <a:t> UBND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nuôi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p:txBody>
      </p:sp>
      <p:sp>
        <p:nvSpPr>
          <p:cNvPr id="19" name="Rectangle 18"/>
          <p:cNvSpPr/>
          <p:nvPr/>
        </p:nvSpPr>
        <p:spPr>
          <a:xfrm>
            <a:off x="128871" y="1232756"/>
            <a:ext cx="8928992" cy="5328592"/>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688557" tIns="60960" rIns="60960" bIns="60960" numCol="1" spcCol="1270" anchor="ctr" anchorCtr="0">
            <a:noAutofit/>
          </a:bodyPr>
          <a:lstStyle/>
          <a:p>
            <a:pPr lvl="0" defTabSz="1066800">
              <a:lnSpc>
                <a:spcPct val="90000"/>
              </a:lnSpc>
            </a:pPr>
            <a:r>
              <a:rPr lang="en-US" sz="3200" b="1" kern="1200" dirty="0" err="1">
                <a:solidFill>
                  <a:srgbClr val="FFFF00"/>
                </a:solidFill>
                <a:latin typeface="Times New Roman" panose="02020603050405020304" pitchFamily="18" charset="0"/>
                <a:cs typeface="Times New Roman" panose="02020603050405020304" pitchFamily="18" charset="0"/>
              </a:rPr>
              <a:t>Sinh</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viên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là</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người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dân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tộc</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thiểu</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số</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thuộc</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hộ</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cận</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nghèo</a:t>
            </a:r>
            <a:r>
              <a:rPr lang="en-US" sz="3200" b="1" kern="1200" dirty="0">
                <a:solidFill>
                  <a:srgbClr val="FFFF0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do UBND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a:t>
            </a:r>
          </a:p>
          <a:p>
            <a:pPr lvl="0" algn="ctr" defTabSz="1066800">
              <a:lnSpc>
                <a:spcPct val="90000"/>
              </a:lnSpc>
            </a:pPr>
            <a:r>
              <a:rPr lang="en-US" sz="3200" b="0" kern="1200"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3923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092" y="908720"/>
            <a:ext cx="9024014" cy="153888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6" name="Rectangle 5"/>
          <p:cNvSpPr/>
          <p:nvPr/>
        </p:nvSpPr>
        <p:spPr>
          <a:xfrm>
            <a:off x="251520" y="296652"/>
            <a:ext cx="8496944" cy="468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0000FF"/>
                </a:solidFill>
              </a:rPr>
              <a:t>1.3. </a:t>
            </a:r>
            <a:r>
              <a:rPr lang="en-US" sz="4000" dirty="0" err="1">
                <a:solidFill>
                  <a:srgbClr val="0000FF"/>
                </a:solidFill>
              </a:rPr>
              <a:t>Đối</a:t>
            </a:r>
            <a:r>
              <a:rPr lang="en-US" sz="4000" dirty="0">
                <a:solidFill>
                  <a:srgbClr val="0000FF"/>
                </a:solidFill>
              </a:rPr>
              <a:t> </a:t>
            </a:r>
            <a:r>
              <a:rPr lang="en-US" sz="4000" dirty="0" err="1">
                <a:solidFill>
                  <a:srgbClr val="0000FF"/>
                </a:solidFill>
              </a:rPr>
              <a:t>tượng</a:t>
            </a:r>
            <a:r>
              <a:rPr lang="en-US" sz="4000" dirty="0">
                <a:solidFill>
                  <a:srgbClr val="0000FF"/>
                </a:solidFill>
              </a:rPr>
              <a:t> </a:t>
            </a:r>
            <a:r>
              <a:rPr lang="en-US" sz="4000" dirty="0" err="1">
                <a:solidFill>
                  <a:srgbClr val="0000FF"/>
                </a:solidFill>
              </a:rPr>
              <a:t>được</a:t>
            </a:r>
            <a:r>
              <a:rPr lang="en-US" sz="4000" dirty="0">
                <a:solidFill>
                  <a:srgbClr val="0000FF"/>
                </a:solidFill>
              </a:rPr>
              <a:t> </a:t>
            </a:r>
            <a:r>
              <a:rPr lang="en-US" sz="4000" dirty="0" err="1">
                <a:solidFill>
                  <a:srgbClr val="0000FF"/>
                </a:solidFill>
              </a:rPr>
              <a:t>giảm</a:t>
            </a:r>
            <a:r>
              <a:rPr lang="en-US" sz="4000" dirty="0">
                <a:solidFill>
                  <a:srgbClr val="0000FF"/>
                </a:solidFill>
              </a:rPr>
              <a:t> 70% </a:t>
            </a:r>
            <a:r>
              <a:rPr lang="en-US" sz="4000" dirty="0" err="1">
                <a:solidFill>
                  <a:srgbClr val="0000FF"/>
                </a:solidFill>
              </a:rPr>
              <a:t>học</a:t>
            </a:r>
            <a:r>
              <a:rPr lang="en-US" sz="4000" dirty="0">
                <a:solidFill>
                  <a:srgbClr val="0000FF"/>
                </a:solidFill>
              </a:rPr>
              <a:t> </a:t>
            </a:r>
            <a:r>
              <a:rPr lang="en-US" sz="4000" dirty="0" err="1">
                <a:solidFill>
                  <a:srgbClr val="0000FF"/>
                </a:solidFill>
              </a:rPr>
              <a:t>phí</a:t>
            </a:r>
            <a:endParaRPr lang="vi-VN" sz="4000" dirty="0">
              <a:solidFill>
                <a:srgbClr val="0000FF"/>
              </a:solidFill>
            </a:endParaRPr>
          </a:p>
        </p:txBody>
      </p:sp>
      <p:sp>
        <p:nvSpPr>
          <p:cNvPr id="8" name="Rectangle 7"/>
          <p:cNvSpPr/>
          <p:nvPr/>
        </p:nvSpPr>
        <p:spPr>
          <a:xfrm>
            <a:off x="94899" y="923236"/>
            <a:ext cx="9024013" cy="1569660"/>
          </a:xfrm>
          <a:prstGeom prst="rect">
            <a:avLst/>
          </a:prstGeom>
        </p:spPr>
        <p:txBody>
          <a:bodyPr wrap="square">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Sinh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viên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là</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người</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dân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tộc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thiểu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số</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không</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phải</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là</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dân</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tộc</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thiểu</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số</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rất</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ít</a:t>
            </a:r>
            <a:r>
              <a:rPr lang="en-US" sz="2400" b="0" i="1" dirty="0">
                <a:solidFill>
                  <a:schemeClr val="bg1"/>
                </a:solidFill>
                <a:latin typeface="Times New Roman" panose="02020603050405020304" pitchFamily="18" charset="0"/>
                <a:cs typeface="Times New Roman" panose="02020603050405020304" pitchFamily="18" charset="0"/>
              </a:rPr>
              <a:t> </a:t>
            </a:r>
            <a:r>
              <a:rPr lang="en-US" sz="2400" b="0" i="1" dirty="0" err="1">
                <a:solidFill>
                  <a:schemeClr val="bg1"/>
                </a:solidFill>
                <a:latin typeface="Times New Roman" panose="02020603050405020304" pitchFamily="18" charset="0"/>
                <a:cs typeface="Times New Roman" panose="02020603050405020304" pitchFamily="18" charset="0"/>
              </a:rPr>
              <a:t>người</a:t>
            </a:r>
            <a:r>
              <a:rPr lang="en-US" sz="2400" b="0" dirty="0">
                <a:solidFill>
                  <a:schemeClr val="bg1"/>
                </a:solidFill>
                <a:latin typeface="Times New Roman" panose="02020603050405020304" pitchFamily="18" charset="0"/>
                <a:cs typeface="Times New Roman" panose="02020603050405020304" pitchFamily="18" charset="0"/>
              </a:rPr>
              <a:t>) ở </a:t>
            </a:r>
            <a:r>
              <a:rPr lang="en-US" sz="2400" b="0" dirty="0" err="1">
                <a:solidFill>
                  <a:schemeClr val="bg1"/>
                </a:solidFill>
                <a:latin typeface="Times New Roman" panose="02020603050405020304" pitchFamily="18" charset="0"/>
                <a:cs typeface="Times New Roman" panose="02020603050405020304" pitchFamily="18" charset="0"/>
              </a:rPr>
              <a:t>thôn</a:t>
            </a:r>
            <a:r>
              <a:rPr lang="en-US" sz="2400" b="0" dirty="0">
                <a:solidFill>
                  <a:schemeClr val="bg1"/>
                </a:solidFill>
                <a:latin typeface="Times New Roman" panose="02020603050405020304" pitchFamily="18" charset="0"/>
                <a:cs typeface="Times New Roman" panose="02020603050405020304" pitchFamily="18" charset="0"/>
              </a:rPr>
              <a:t>/</a:t>
            </a:r>
            <a:r>
              <a:rPr lang="en-US" sz="2400" b="0" dirty="0" err="1">
                <a:solidFill>
                  <a:schemeClr val="bg1"/>
                </a:solidFill>
                <a:latin typeface="Times New Roman" panose="02020603050405020304" pitchFamily="18" charset="0"/>
                <a:cs typeface="Times New Roman" panose="02020603050405020304" pitchFamily="18" charset="0"/>
              </a:rPr>
              <a:t>bản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đặc</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biệt</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khó</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khăn</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xã</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khu</a:t>
            </a:r>
            <a:r>
              <a:rPr lang="en-US" sz="2400" b="0" dirty="0">
                <a:solidFill>
                  <a:schemeClr val="bg1"/>
                </a:solidFill>
                <a:latin typeface="Times New Roman" panose="02020603050405020304" pitchFamily="18" charset="0"/>
                <a:cs typeface="Times New Roman" panose="02020603050405020304" pitchFamily="18" charset="0"/>
              </a:rPr>
              <a:t> </a:t>
            </a:r>
            <a:r>
              <a:rPr lang="en-US" sz="2400" b="0" dirty="0" err="1">
                <a:solidFill>
                  <a:schemeClr val="bg1"/>
                </a:solidFill>
                <a:latin typeface="Times New Roman" panose="02020603050405020304" pitchFamily="18" charset="0"/>
                <a:cs typeface="Times New Roman" panose="02020603050405020304" pitchFamily="18" charset="0"/>
              </a:rPr>
              <a:t>v</a:t>
            </a:r>
            <a:r>
              <a:rPr lang="en-US" sz="2400" dirty="0" err="1">
                <a:solidFill>
                  <a:schemeClr val="bg1"/>
                </a:solidFill>
                <a:latin typeface="Times New Roman" panose="02020603050405020304" pitchFamily="18" charset="0"/>
                <a:cs typeface="Times New Roman" panose="02020603050405020304" pitchFamily="18" charset="0"/>
              </a:rPr>
              <a:t>ực</a:t>
            </a:r>
            <a:r>
              <a:rPr lang="en-US" sz="2400" dirty="0">
                <a:solidFill>
                  <a:schemeClr val="bg1"/>
                </a:solidFill>
                <a:latin typeface="Times New Roman" panose="02020603050405020304" pitchFamily="18" charset="0"/>
                <a:cs typeface="Times New Roman" panose="02020603050405020304" pitchFamily="18" charset="0"/>
              </a:rPr>
              <a:t> III </a:t>
            </a:r>
            <a:r>
              <a:rPr lang="en-US" sz="2400" dirty="0" err="1">
                <a:solidFill>
                  <a:schemeClr val="bg1"/>
                </a:solidFill>
                <a:latin typeface="Times New Roman" panose="02020603050405020304" pitchFamily="18" charset="0"/>
                <a:cs typeface="Times New Roman" panose="02020603050405020304" pitchFamily="18" charset="0"/>
              </a:rPr>
              <a:t>vùng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miền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núi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ngang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ven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c</a:t>
            </a:r>
            <a:r>
              <a:rPr lang="vi-VN" sz="2400" dirty="0">
                <a:solidFill>
                  <a:schemeClr val="bg1"/>
                </a:solidFill>
                <a:latin typeface="Times New Roman" panose="02020603050405020304" pitchFamily="18" charset="0"/>
                <a:cs typeface="Times New Roman" panose="02020603050405020304" pitchFamily="18" charset="0"/>
              </a:rPr>
              <a:t>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thâm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quyền</a:t>
            </a:r>
            <a:endParaRPr lang="en-US" sz="2400" b="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9993" y="2514600"/>
            <a:ext cx="9062113" cy="418576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defRPr/>
            </a:pPr>
            <a:r>
              <a:rPr lang="vi-VN" sz="1900" dirty="0">
                <a:solidFill>
                  <a:prstClr val="black"/>
                </a:solidFill>
              </a:rPr>
              <a:t>1. Sinh viên An Giang thuộc đối tượng mục 2.1 xem thôn đặc biệt khó khăn,</a:t>
            </a:r>
            <a:r>
              <a:rPr lang="en-US" sz="1900" dirty="0">
                <a:solidFill>
                  <a:prstClr val="black"/>
                </a:solidFill>
              </a:rPr>
              <a:t> </a:t>
            </a:r>
            <a:r>
              <a:rPr lang="vi-VN" sz="1900" dirty="0">
                <a:solidFill>
                  <a:prstClr val="black"/>
                </a:solidFill>
              </a:rPr>
              <a:t>xã khu vực III vùng dân tộc và miền núi, cụ thể như sau:</a:t>
            </a:r>
          </a:p>
          <a:p>
            <a:pPr lvl="0">
              <a:defRPr/>
            </a:pPr>
            <a:r>
              <a:rPr lang="vi-VN" sz="1900" dirty="0">
                <a:solidFill>
                  <a:srgbClr val="FF0000"/>
                </a:solidFill>
              </a:rPr>
              <a:t>- Thôn đặc biệt khó khăn (QĐ 433/QĐ-UBDT ngày 18/6/2021):</a:t>
            </a:r>
          </a:p>
          <a:p>
            <a:pPr lvl="0">
              <a:defRPr/>
            </a:pPr>
            <a:r>
              <a:rPr lang="vi-VN" sz="1900" dirty="0">
                <a:solidFill>
                  <a:prstClr val="black"/>
                </a:solidFill>
              </a:rPr>
              <a:t>+ Huyện Tri Tôn: TT. Ba Chúc (Khóm An Bình); Xã Cô Tô (ấp Tô An, ấp Tô</a:t>
            </a:r>
            <a:r>
              <a:rPr lang="en-US" sz="1900" dirty="0">
                <a:solidFill>
                  <a:prstClr val="black"/>
                </a:solidFill>
              </a:rPr>
              <a:t> </a:t>
            </a:r>
            <a:r>
              <a:rPr lang="vi-VN" sz="1900" dirty="0">
                <a:solidFill>
                  <a:prstClr val="black"/>
                </a:solidFill>
              </a:rPr>
              <a:t>Lợi, ấp Sóc Triết).</a:t>
            </a:r>
          </a:p>
          <a:p>
            <a:pPr lvl="0">
              <a:defRPr/>
            </a:pPr>
            <a:r>
              <a:rPr lang="vi-VN" sz="1900" dirty="0">
                <a:solidFill>
                  <a:prstClr val="black"/>
                </a:solidFill>
              </a:rPr>
              <a:t>+ Huyện Tịnh Biên: Xã An Hảo (ấp An Lợi); Xã Vĩnh Trung (ấp Vĩnh Tây, ấp</a:t>
            </a:r>
            <a:r>
              <a:rPr lang="en-US" sz="1900" dirty="0">
                <a:solidFill>
                  <a:prstClr val="black"/>
                </a:solidFill>
              </a:rPr>
              <a:t> </a:t>
            </a:r>
            <a:r>
              <a:rPr lang="vi-VN" sz="1900" dirty="0">
                <a:solidFill>
                  <a:prstClr val="black"/>
                </a:solidFill>
              </a:rPr>
              <a:t>Vĩnh Tâm).</a:t>
            </a:r>
          </a:p>
          <a:p>
            <a:pPr lvl="0">
              <a:defRPr/>
            </a:pPr>
            <a:r>
              <a:rPr lang="vi-VN" sz="1900" dirty="0">
                <a:solidFill>
                  <a:prstClr val="black"/>
                </a:solidFill>
              </a:rPr>
              <a:t>+ Huyện An Phú: Xã Vĩnh Trường (ấp La Ma), Xã Nhơn Hội (ấp Búng Lớn).</a:t>
            </a:r>
          </a:p>
          <a:p>
            <a:pPr lvl="0">
              <a:defRPr/>
            </a:pPr>
            <a:r>
              <a:rPr lang="vi-VN" sz="1900" dirty="0">
                <a:solidFill>
                  <a:prstClr val="black"/>
                </a:solidFill>
              </a:rPr>
              <a:t>+ Huyện Thoại Sơn: TT. Óc Eo (ấp Tân Đông).</a:t>
            </a:r>
          </a:p>
          <a:p>
            <a:pPr lvl="0">
              <a:defRPr/>
            </a:pPr>
            <a:r>
              <a:rPr lang="vi-VN" sz="1900" dirty="0">
                <a:solidFill>
                  <a:srgbClr val="FF0000"/>
                </a:solidFill>
              </a:rPr>
              <a:t>- Các xã khu vực III vùng dân tộc và miền núi (QĐ 861/QĐ-TTg ngày</a:t>
            </a:r>
            <a:r>
              <a:rPr lang="en-US" sz="1900" dirty="0">
                <a:solidFill>
                  <a:srgbClr val="FF0000"/>
                </a:solidFill>
              </a:rPr>
              <a:t> </a:t>
            </a:r>
            <a:r>
              <a:rPr lang="vi-VN" sz="1900" dirty="0">
                <a:solidFill>
                  <a:srgbClr val="FF0000"/>
                </a:solidFill>
              </a:rPr>
              <a:t>04/6/2021):</a:t>
            </a:r>
          </a:p>
          <a:p>
            <a:pPr lvl="0">
              <a:defRPr/>
            </a:pPr>
            <a:r>
              <a:rPr lang="vi-VN" sz="1900" dirty="0">
                <a:solidFill>
                  <a:prstClr val="black"/>
                </a:solidFill>
              </a:rPr>
              <a:t>+ Huyện Tri Tôn: xã An Tức, xã Ô Lâm, xã Châu Lăng, xã Lê Trì, xã Núi Tô.</a:t>
            </a:r>
          </a:p>
          <a:p>
            <a:pPr lvl="0">
              <a:defRPr/>
            </a:pPr>
            <a:r>
              <a:rPr lang="vi-VN" sz="1900" dirty="0">
                <a:solidFill>
                  <a:prstClr val="black"/>
                </a:solidFill>
              </a:rPr>
              <a:t>+ Huyện Tịnh Biên: xã An Cư, xã Văn Giáo.</a:t>
            </a:r>
          </a:p>
          <a:p>
            <a:pPr lvl="0">
              <a:defRPr/>
            </a:pPr>
            <a:r>
              <a:rPr lang="vi-VN" sz="1900" dirty="0">
                <a:solidFill>
                  <a:prstClr val="black"/>
                </a:solidFill>
              </a:rPr>
              <a:t>2. Sinh viên các tỉnh khác đang học ở Trường liên hệ Phòng CTSV để được</a:t>
            </a:r>
            <a:r>
              <a:rPr lang="en-US" sz="1900" dirty="0">
                <a:solidFill>
                  <a:prstClr val="black"/>
                </a:solidFill>
              </a:rPr>
              <a:t> </a:t>
            </a:r>
            <a:r>
              <a:rPr lang="vi-VN" sz="1900" dirty="0">
                <a:solidFill>
                  <a:prstClr val="black"/>
                </a:solidFill>
              </a:rPr>
              <a:t>hướng dẫn.</a:t>
            </a:r>
            <a:endParaRPr lang="vi-VN" sz="1900" dirty="0">
              <a:solidFill>
                <a:srgbClr val="0000FF"/>
              </a:solidFill>
            </a:endParaRPr>
          </a:p>
        </p:txBody>
      </p:sp>
      <p:sp>
        <p:nvSpPr>
          <p:cNvPr id="15" name="Rectangle 14"/>
          <p:cNvSpPr/>
          <p:nvPr/>
        </p:nvSpPr>
        <p:spPr bwMode="auto">
          <a:xfrm>
            <a:off x="70429" y="2447603"/>
            <a:ext cx="9024013" cy="4226768"/>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a:t>
            </a:r>
          </a:p>
          <a:p>
            <a:r>
              <a:rPr lang="en-US" sz="2800" b="0" dirty="0">
                <a:latin typeface="Times New Roman" panose="02020603050405020304" pitchFamily="18" charset="0"/>
                <a:cs typeface="Times New Roman" panose="02020603050405020304" pitchFamily="18" charset="0"/>
              </a:rPr>
              <a:t>     * </a:t>
            </a:r>
            <a:r>
              <a:rPr lang="en-US" sz="2800" b="0" dirty="0" err="1">
                <a:latin typeface="Times New Roman" panose="02020603050405020304" pitchFamily="18" charset="0"/>
                <a:cs typeface="Times New Roman" panose="02020603050405020304" pitchFamily="18" charset="0"/>
              </a:rPr>
              <a:t>Đơn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xin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miễn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giảm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phí</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theo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mẫu</a:t>
            </a:r>
            <a:r>
              <a:rPr lang="en-US" sz="2800" b="0" dirty="0">
                <a:latin typeface="Times New Roman" panose="02020603050405020304" pitchFamily="18" charset="0"/>
                <a:cs typeface="Times New Roman" panose="02020603050405020304" pitchFamily="18" charset="0"/>
              </a:rPr>
              <a:t>);</a:t>
            </a:r>
          </a:p>
          <a:p>
            <a:r>
              <a:rPr lang="en-US" sz="2800" b="0" dirty="0">
                <a:latin typeface="Times New Roman" panose="02020603050405020304" pitchFamily="18" charset="0"/>
                <a:cs typeface="Times New Roman" panose="02020603050405020304" pitchFamily="18" charset="0"/>
              </a:rPr>
              <a:t>     * </a:t>
            </a:r>
            <a:r>
              <a:rPr lang="en-US" sz="2800" b="0" dirty="0" err="1">
                <a:latin typeface="Times New Roman" panose="02020603050405020304" pitchFamily="18" charset="0"/>
                <a:cs typeface="Times New Roman" panose="02020603050405020304" pitchFamily="18" charset="0"/>
              </a:rPr>
              <a:t>Bản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sao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giấy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khai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a:t>
            </a:r>
          </a:p>
          <a:p>
            <a:r>
              <a:rPr lang="en-US" sz="2800" b="0" dirty="0">
                <a:latin typeface="Times New Roman" panose="02020603050405020304" pitchFamily="18" charset="0"/>
                <a:cs typeface="Times New Roman" panose="02020603050405020304" pitchFamily="18" charset="0"/>
              </a:rPr>
              <a:t>     * </a:t>
            </a:r>
            <a:r>
              <a:rPr lang="en-US" sz="2800" b="0" dirty="0" err="1">
                <a:latin typeface="Times New Roman" panose="02020603050405020304" pitchFamily="18" charset="0"/>
                <a:cs typeface="Times New Roman" panose="02020603050405020304" pitchFamily="18" charset="0"/>
              </a:rPr>
              <a:t>Bản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sao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Căn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dân</a:t>
            </a:r>
            <a:r>
              <a:rPr lang="en-US" sz="2800" b="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III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a:t>
            </a:r>
          </a:p>
          <a:p>
            <a:endParaRPr lang="en-US" sz="2800" b="0" dirty="0">
              <a:latin typeface="Times New Roman" panose="02020603050405020304" pitchFamily="18" charset="0"/>
              <a:cs typeface="Times New Roman" panose="02020603050405020304" pitchFamily="18" charset="0"/>
            </a:endParaRPr>
          </a:p>
        </p:txBody>
      </p:sp>
      <p:pic>
        <p:nvPicPr>
          <p:cNvPr id="16" name="Picture 15"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220" b="89862" l="0" r="100000"/>
                    </a14:imgEffect>
                  </a14:imgLayer>
                </a14:imgProps>
              </a:ext>
              <a:ext uri="{28A0092B-C50C-407E-A947-70E740481C1C}">
                <a14:useLocalDpi xmlns:a14="http://schemas.microsoft.com/office/drawing/2010/main" val="0"/>
              </a:ext>
            </a:extLst>
          </a:blip>
          <a:srcRect/>
          <a:stretch>
            <a:fillRect/>
          </a:stretch>
        </p:blipFill>
        <p:spPr bwMode="auto">
          <a:xfrm>
            <a:off x="3131840" y="5517858"/>
            <a:ext cx="1296144" cy="134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2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404664"/>
            <a:ext cx="8496944" cy="4680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0000FF"/>
                </a:solidFill>
              </a:rPr>
              <a:t>1.4. </a:t>
            </a:r>
            <a:r>
              <a:rPr lang="en-US" sz="4000" dirty="0" err="1">
                <a:solidFill>
                  <a:srgbClr val="0000FF"/>
                </a:solidFill>
              </a:rPr>
              <a:t>Đối</a:t>
            </a:r>
            <a:r>
              <a:rPr lang="en-US" sz="4000" dirty="0">
                <a:solidFill>
                  <a:srgbClr val="0000FF"/>
                </a:solidFill>
              </a:rPr>
              <a:t> </a:t>
            </a:r>
            <a:r>
              <a:rPr lang="en-US" sz="4000" dirty="0" err="1">
                <a:solidFill>
                  <a:srgbClr val="0000FF"/>
                </a:solidFill>
              </a:rPr>
              <a:t>tượng</a:t>
            </a:r>
            <a:r>
              <a:rPr lang="en-US" sz="4000" dirty="0">
                <a:solidFill>
                  <a:srgbClr val="0000FF"/>
                </a:solidFill>
              </a:rPr>
              <a:t> </a:t>
            </a:r>
            <a:r>
              <a:rPr lang="en-US" sz="4000" dirty="0" err="1">
                <a:solidFill>
                  <a:srgbClr val="0000FF"/>
                </a:solidFill>
              </a:rPr>
              <a:t>được</a:t>
            </a:r>
            <a:r>
              <a:rPr lang="en-US" sz="4000" dirty="0">
                <a:solidFill>
                  <a:srgbClr val="0000FF"/>
                </a:solidFill>
              </a:rPr>
              <a:t> </a:t>
            </a:r>
            <a:r>
              <a:rPr lang="en-US" sz="4000" dirty="0" err="1">
                <a:solidFill>
                  <a:srgbClr val="0000FF"/>
                </a:solidFill>
              </a:rPr>
              <a:t>giảm</a:t>
            </a:r>
            <a:r>
              <a:rPr lang="en-US" sz="4000" dirty="0">
                <a:solidFill>
                  <a:srgbClr val="0000FF"/>
                </a:solidFill>
              </a:rPr>
              <a:t> 50% </a:t>
            </a:r>
            <a:r>
              <a:rPr lang="en-US" sz="4000" dirty="0" err="1">
                <a:solidFill>
                  <a:srgbClr val="0000FF"/>
                </a:solidFill>
              </a:rPr>
              <a:t>học</a:t>
            </a:r>
            <a:r>
              <a:rPr lang="en-US" sz="4000" dirty="0">
                <a:solidFill>
                  <a:srgbClr val="0000FF"/>
                </a:solidFill>
              </a:rPr>
              <a:t> </a:t>
            </a:r>
            <a:r>
              <a:rPr lang="en-US" sz="4000" dirty="0" err="1">
                <a:solidFill>
                  <a:srgbClr val="0000FF"/>
                </a:solidFill>
              </a:rPr>
              <a:t>phí</a:t>
            </a:r>
            <a:endParaRPr lang="vi-VN" sz="4000" dirty="0">
              <a:solidFill>
                <a:srgbClr val="0000FF"/>
              </a:solidFill>
            </a:endParaRPr>
          </a:p>
        </p:txBody>
      </p:sp>
      <p:sp>
        <p:nvSpPr>
          <p:cNvPr id="15" name="TextBox 14"/>
          <p:cNvSpPr txBox="1"/>
          <p:nvPr/>
        </p:nvSpPr>
        <p:spPr>
          <a:xfrm>
            <a:off x="0" y="1124744"/>
            <a:ext cx="9144000" cy="1384995"/>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con </a:t>
            </a:r>
            <a:r>
              <a:rPr lang="en-US" sz="2800" b="0" dirty="0" err="1">
                <a:latin typeface="Times New Roman" panose="02020603050405020304" pitchFamily="18" charset="0"/>
                <a:cs typeface="Times New Roman" panose="02020603050405020304" pitchFamily="18" charset="0"/>
              </a:rPr>
              <a:t>cán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bộ</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công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nhân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chức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mà</a:t>
            </a:r>
            <a:r>
              <a:rPr lang="en-US" sz="2800" b="0" dirty="0">
                <a:latin typeface="Times New Roman" panose="02020603050405020304" pitchFamily="18" charset="0"/>
                <a:cs typeface="Times New Roman" panose="02020603050405020304" pitchFamily="18" charset="0"/>
              </a:rPr>
              <a:t> cha </a:t>
            </a:r>
            <a:r>
              <a:rPr lang="en-US" sz="2800" b="0" dirty="0" err="1">
                <a:latin typeface="Times New Roman" panose="02020603050405020304" pitchFamily="18" charset="0"/>
                <a:cs typeface="Times New Roman" panose="02020603050405020304" pitchFamily="18" charset="0"/>
              </a:rPr>
              <a:t>hoặc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mẹ</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bị</a:t>
            </a:r>
            <a:r>
              <a:rPr lang="en-US" sz="2800" b="0" dirty="0">
                <a:latin typeface="Times New Roman" panose="02020603050405020304" pitchFamily="18" charset="0"/>
                <a:cs typeface="Times New Roman" panose="02020603050405020304" pitchFamily="18" charset="0"/>
              </a:rPr>
              <a:t> tai </a:t>
            </a:r>
            <a:r>
              <a:rPr lang="en-US" sz="2800" b="0" dirty="0" err="1">
                <a:latin typeface="Times New Roman" panose="02020603050405020304" pitchFamily="18" charset="0"/>
                <a:cs typeface="Times New Roman" panose="02020603050405020304" pitchFamily="18" charset="0"/>
              </a:rPr>
              <a:t>nạn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lao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động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hoặc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mắc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bệnh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nghề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nghiệp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được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hưởng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trợ</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cấp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thường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xuyên</a:t>
            </a:r>
            <a:r>
              <a:rPr lang="en-US" sz="2800" b="0" dirty="0">
                <a:latin typeface="Times New Roman" panose="02020603050405020304" pitchFamily="18" charset="0"/>
                <a:cs typeface="Times New Roman" panose="02020603050405020304" pitchFamily="18" charset="0"/>
              </a:rPr>
              <a:t>.</a:t>
            </a:r>
          </a:p>
        </p:txBody>
      </p:sp>
      <p:sp>
        <p:nvSpPr>
          <p:cNvPr id="17" name="Rectangle 16"/>
          <p:cNvSpPr/>
          <p:nvPr/>
        </p:nvSpPr>
        <p:spPr>
          <a:xfrm>
            <a:off x="25182" y="2462034"/>
            <a:ext cx="9118818" cy="4616648"/>
          </a:xfrm>
          <a:prstGeom prst="rect">
            <a:avLst/>
          </a:prstGeom>
          <a:solidFill>
            <a:srgbClr val="FFFF00"/>
          </a:solidFill>
        </p:spPr>
        <p:txBody>
          <a:bodyPr wrap="square">
            <a:spAutoFit/>
          </a:bodyPr>
          <a:lstStyle/>
          <a:p>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a:t>
            </a:r>
            <a:r>
              <a:rPr lang="en-US" sz="3000" b="0" dirty="0">
                <a:latin typeface="Times New Roman" panose="02020603050405020304" pitchFamily="18" charset="0"/>
                <a:cs typeface="Times New Roman" panose="02020603050405020304" pitchFamily="18" charset="0"/>
              </a:rPr>
              <a:t> </a:t>
            </a:r>
          </a:p>
          <a:p>
            <a:r>
              <a:rPr lang="en-US" sz="3000" b="0" dirty="0">
                <a:latin typeface="Times New Roman" panose="02020603050405020304" pitchFamily="18" charset="0"/>
                <a:cs typeface="Times New Roman" panose="02020603050405020304" pitchFamily="18" charset="0"/>
              </a:rPr>
              <a:t>      * </a:t>
            </a:r>
            <a:r>
              <a:rPr lang="en-US" sz="3000" b="0" dirty="0" err="1">
                <a:latin typeface="Times New Roman" panose="02020603050405020304" pitchFamily="18" charset="0"/>
                <a:cs typeface="Times New Roman" panose="02020603050405020304" pitchFamily="18" charset="0"/>
              </a:rPr>
              <a:t>Đơn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xin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miễn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giảm</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học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phí</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theo</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mẫu</a:t>
            </a:r>
            <a:r>
              <a:rPr lang="en-US" sz="3000" b="0" dirty="0">
                <a:latin typeface="Times New Roman" panose="02020603050405020304" pitchFamily="18" charset="0"/>
                <a:cs typeface="Times New Roman" panose="02020603050405020304" pitchFamily="18" charset="0"/>
              </a:rPr>
              <a:t>);</a:t>
            </a:r>
          </a:p>
          <a:p>
            <a:r>
              <a:rPr lang="en-US" sz="3000" b="0" dirty="0">
                <a:latin typeface="Times New Roman" panose="02020603050405020304" pitchFamily="18" charset="0"/>
                <a:cs typeface="Times New Roman" panose="02020603050405020304" pitchFamily="18" charset="0"/>
              </a:rPr>
              <a:t>      * </a:t>
            </a:r>
            <a:r>
              <a:rPr lang="en-US" sz="3000" b="0" dirty="0" err="1">
                <a:latin typeface="Times New Roman" panose="02020603050405020304" pitchFamily="18" charset="0"/>
                <a:cs typeface="Times New Roman" panose="02020603050405020304" pitchFamily="18" charset="0"/>
              </a:rPr>
              <a:t>Bản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sao</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giấy</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khai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sinh</a:t>
            </a:r>
            <a:r>
              <a:rPr lang="en-US" sz="3000" b="0" dirty="0">
                <a:latin typeface="Times New Roman" panose="02020603050405020304" pitchFamily="18" charset="0"/>
                <a:cs typeface="Times New Roman" panose="02020603050405020304" pitchFamily="18" charset="0"/>
              </a:rPr>
              <a:t>;</a:t>
            </a:r>
          </a:p>
          <a:p>
            <a:r>
              <a:rPr lang="en-US" sz="3000" b="0" dirty="0">
                <a:latin typeface="Times New Roman" panose="02020603050405020304" pitchFamily="18" charset="0"/>
                <a:cs typeface="Times New Roman" panose="02020603050405020304" pitchFamily="18" charset="0"/>
              </a:rPr>
              <a:t>      * </a:t>
            </a:r>
            <a:r>
              <a:rPr lang="en-US" sz="3000" b="0" dirty="0" err="1">
                <a:latin typeface="Times New Roman" panose="02020603050405020304" pitchFamily="18" charset="0"/>
                <a:cs typeface="Times New Roman" panose="02020603050405020304" pitchFamily="18" charset="0"/>
              </a:rPr>
              <a:t>Bản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sao</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có</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công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chứng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sổ</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hưởng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trợ</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cấp</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hàng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tháng</a:t>
            </a:r>
            <a:r>
              <a:rPr lang="en-US" sz="3000" b="0" dirty="0">
                <a:latin typeface="Times New Roman" panose="02020603050405020304" pitchFamily="18" charset="0"/>
                <a:cs typeface="Times New Roman" panose="02020603050405020304" pitchFamily="18" charset="0"/>
              </a:rPr>
              <a:t> do </a:t>
            </a:r>
            <a:r>
              <a:rPr lang="en-US" sz="3000" b="0" dirty="0" err="1">
                <a:latin typeface="Times New Roman" panose="02020603050405020304" pitchFamily="18" charset="0"/>
                <a:cs typeface="Times New Roman" panose="02020603050405020304" pitchFamily="18" charset="0"/>
              </a:rPr>
              <a:t>tổ</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chức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bảo</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hiểm</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xã</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hội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cấp</a:t>
            </a:r>
            <a:r>
              <a:rPr lang="en-US" sz="3000" b="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2400" b="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5124" name="Picture 4"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2333" l="667" r="98667"/>
                    </a14:imgEffect>
                  </a14:imgLayer>
                </a14:imgProps>
              </a:ext>
              <a:ext uri="{28A0092B-C50C-407E-A947-70E740481C1C}">
                <a14:useLocalDpi xmlns:a14="http://schemas.microsoft.com/office/drawing/2010/main" val="0"/>
              </a:ext>
            </a:extLst>
          </a:blip>
          <a:srcRect/>
          <a:stretch>
            <a:fillRect/>
          </a:stretch>
        </p:blipFill>
        <p:spPr bwMode="auto">
          <a:xfrm>
            <a:off x="3203848" y="4869160"/>
            <a:ext cx="2232248"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67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additive="base">
                                        <p:cTn id="23" dur="500" fill="hold"/>
                                        <p:tgtEl>
                                          <p:spTgt spid="5124"/>
                                        </p:tgtEl>
                                        <p:attrNameLst>
                                          <p:attrName>ppt_x</p:attrName>
                                        </p:attrNameLst>
                                      </p:cBhvr>
                                      <p:tavLst>
                                        <p:tav tm="0">
                                          <p:val>
                                            <p:strVal val="0-#ppt_w/2"/>
                                          </p:val>
                                        </p:tav>
                                        <p:tav tm="100000">
                                          <p:val>
                                            <p:strVal val="#ppt_x"/>
                                          </p:val>
                                        </p:tav>
                                      </p:tavLst>
                                    </p:anim>
                                    <p:anim calcmode="lin" valueType="num">
                                      <p:cBhvr additive="base">
                                        <p:cTn id="24"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bwMode="auto">
          <a:xfrm>
            <a:off x="0" y="717376"/>
            <a:ext cx="4572000" cy="914400"/>
          </a:xfrm>
          <a:prstGeom prst="triangle">
            <a:avLst>
              <a:gd name="adj" fmla="val 49734"/>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ĐỐI TƯỢNG</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p:cNvSpPr/>
          <p:nvPr/>
        </p:nvSpPr>
        <p:spPr bwMode="auto">
          <a:xfrm>
            <a:off x="0" y="1631776"/>
            <a:ext cx="4572000" cy="897927"/>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 Là người dân tộc ít người ở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vùng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kinh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tế</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đặc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biệt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khó</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khăn</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Rectangle 6"/>
          <p:cNvSpPr/>
          <p:nvPr/>
        </p:nvSpPr>
        <p:spPr bwMode="auto">
          <a:xfrm>
            <a:off x="0" y="2546176"/>
            <a:ext cx="4572000" cy="1066800"/>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 Mồ côi cả cha lẫn mẹ không nơi nương tựa.</a:t>
            </a:r>
          </a:p>
        </p:txBody>
      </p:sp>
      <p:sp>
        <p:nvSpPr>
          <p:cNvPr id="8" name="Rectangle 7"/>
          <p:cNvSpPr/>
          <p:nvPr/>
        </p:nvSpPr>
        <p:spPr bwMode="auto">
          <a:xfrm>
            <a:off x="0" y="3612976"/>
            <a:ext cx="4572000" cy="1828800"/>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 Là người tàn tật, gặp khó khăn về kinh tế (theo quy định của Nghị định số 81/CP ngày 23/11/1995)</a:t>
            </a:r>
          </a:p>
        </p:txBody>
      </p:sp>
      <p:sp>
        <p:nvSpPr>
          <p:cNvPr id="9" name="Rectangle 8"/>
          <p:cNvSpPr/>
          <p:nvPr/>
        </p:nvSpPr>
        <p:spPr bwMode="auto">
          <a:xfrm>
            <a:off x="0" y="5441776"/>
            <a:ext cx="4572000" cy="1371600"/>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Hộ</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nghèo</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hoàn cảnh đặc biệt khó khăn về kinh tế, vượt khó học tập </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Isosceles Triangle 9"/>
          <p:cNvSpPr/>
          <p:nvPr/>
        </p:nvSpPr>
        <p:spPr bwMode="auto">
          <a:xfrm>
            <a:off x="4572000" y="717376"/>
            <a:ext cx="4572000" cy="914400"/>
          </a:xfrm>
          <a:prstGeom prst="triangle">
            <a:avLst>
              <a:gd name="adj" fmla="val 49734"/>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SỐ TIỀN</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Rectangle 10"/>
          <p:cNvSpPr/>
          <p:nvPr/>
        </p:nvSpPr>
        <p:spPr bwMode="auto">
          <a:xfrm>
            <a:off x="4572000" y="1631776"/>
            <a:ext cx="4572000" cy="897927"/>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140.000 đ/tháng/SV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Hưởng12 tháng/năm</a:t>
            </a:r>
          </a:p>
        </p:txBody>
      </p:sp>
      <p:sp>
        <p:nvSpPr>
          <p:cNvPr id="12" name="Rectangle 11"/>
          <p:cNvSpPr/>
          <p:nvPr/>
        </p:nvSpPr>
        <p:spPr bwMode="auto">
          <a:xfrm>
            <a:off x="4572000" y="2546176"/>
            <a:ext cx="4572000" cy="4267200"/>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100.000 đ/tháng/SV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hưởng 12 tháng/năm</a:t>
            </a:r>
          </a:p>
        </p:txBody>
      </p:sp>
      <p:cxnSp>
        <p:nvCxnSpPr>
          <p:cNvPr id="13" name="Straight Arrow Connector 12"/>
          <p:cNvCxnSpPr>
            <a:stCxn id="11" idx="1"/>
          </p:cNvCxnSpPr>
          <p:nvPr/>
        </p:nvCxnSpPr>
        <p:spPr bwMode="auto">
          <a:xfrm rot="10800000" flipH="1" flipV="1">
            <a:off x="4572000" y="2080740"/>
            <a:ext cx="685800" cy="8236"/>
          </a:xfrm>
          <a:prstGeom prst="straightConnector1">
            <a:avLst/>
          </a:prstGeom>
          <a:ln w="76200">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bwMode="auto">
          <a:xfrm>
            <a:off x="4572000" y="3155776"/>
            <a:ext cx="762000" cy="609600"/>
          </a:xfrm>
          <a:prstGeom prst="straightConnector1">
            <a:avLst/>
          </a:prstGeom>
          <a:ln w="76200">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bwMode="auto">
          <a:xfrm flipV="1">
            <a:off x="4572000" y="4908376"/>
            <a:ext cx="838200" cy="762000"/>
          </a:xfrm>
          <a:prstGeom prst="straightConnector1">
            <a:avLst/>
          </a:prstGeom>
          <a:ln w="76200">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4572000" y="4374976"/>
            <a:ext cx="762000" cy="152400"/>
          </a:xfrm>
          <a:prstGeom prst="straightConnector1">
            <a:avLst/>
          </a:prstGeom>
          <a:ln w="76200">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0" y="188640"/>
            <a:ext cx="9144000"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 TRỢ CẤP XÃ HỘI</a:t>
            </a:r>
          </a:p>
        </p:txBody>
      </p:sp>
      <p:sp>
        <p:nvSpPr>
          <p:cNvPr id="19" name="Isosceles Triangle 18"/>
          <p:cNvSpPr/>
          <p:nvPr/>
        </p:nvSpPr>
        <p:spPr bwMode="auto">
          <a:xfrm>
            <a:off x="4536504" y="692696"/>
            <a:ext cx="4572000" cy="914400"/>
          </a:xfrm>
          <a:prstGeom prst="triangle">
            <a:avLst>
              <a:gd name="adj" fmla="val 49734"/>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HỒ SƠ GỒM</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Rectangle 19"/>
          <p:cNvSpPr/>
          <p:nvPr/>
        </p:nvSpPr>
        <p:spPr bwMode="auto">
          <a:xfrm>
            <a:off x="4536504" y="1607096"/>
            <a:ext cx="4572000" cy="897927"/>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Đơn</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xin</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hưởng</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trợ</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cấp</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xã</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hội</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theo</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mẫu</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khai</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sinh</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có</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công</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chứng</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sổ</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hộ</a:t>
            </a:r>
            <a:r>
              <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9900CC"/>
                </a:solidFill>
                <a:effectLst/>
                <a:uLnTx/>
                <a:uFillTx/>
                <a:latin typeface="Times New Roman" pitchFamily="18" charset="0"/>
                <a:ea typeface="+mn-ea"/>
                <a:cs typeface="Times New Roman" pitchFamily="18" charset="0"/>
              </a:rPr>
              <a:t>khẩu</a:t>
            </a:r>
            <a:endParaRPr kumimoji="0" lang="en-US" sz="1600" b="0" i="0" u="none" strike="noStrike" kern="1200" cap="none" spc="0" normalizeH="0" baseline="0" noProof="0" dirty="0">
              <a:ln>
                <a:noFill/>
              </a:ln>
              <a:solidFill>
                <a:srgbClr val="9900CC"/>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1" name="Rectangle 20"/>
          <p:cNvSpPr/>
          <p:nvPr/>
        </p:nvSpPr>
        <p:spPr bwMode="auto">
          <a:xfrm>
            <a:off x="4536504" y="2521496"/>
            <a:ext cx="4572000" cy="1066800"/>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Đơn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xin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hưởng</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trợ</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cấp</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xã</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hội</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theo</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mẫu</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khai</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sinh</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chứng</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tử</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cha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và</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mẹ</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xác</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nhận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mồ</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côi</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cả</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cha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lẫn</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mẹ</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 UBND </a:t>
            </a:r>
            <a:r>
              <a:rPr kumimoji="0" lang="en-US" sz="1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ký</a:t>
            </a:r>
            <a:r>
              <a:rPr kumimoji="0" lang="en-US" sz="1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a:t>
            </a:r>
          </a:p>
        </p:txBody>
      </p:sp>
      <p:sp>
        <p:nvSpPr>
          <p:cNvPr id="22" name="Rectangle 21"/>
          <p:cNvSpPr/>
          <p:nvPr/>
        </p:nvSpPr>
        <p:spPr bwMode="auto">
          <a:xfrm>
            <a:off x="4536504" y="3588296"/>
            <a:ext cx="4572000" cy="18288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Đơn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xin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hưởng</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trợ</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cấp</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xã</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hội</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theo</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mẫu</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khai</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sinh</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Biên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giám</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định</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sức</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khỏe</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Hội</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đồng</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Y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khoa</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xác</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nhận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hoàn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cảnh</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kinh</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tế</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khó</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khăn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của</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UBND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xã</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phường</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thị</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trấn</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F79646"/>
                </a:solidFill>
                <a:effectLst/>
                <a:uLnTx/>
                <a:uFillTx/>
                <a:latin typeface="Times New Roman" pitchFamily="18" charset="0"/>
                <a:ea typeface="+mn-ea"/>
                <a:cs typeface="Times New Roman" pitchFamily="18" charset="0"/>
              </a:rPr>
              <a:t>ký</a:t>
            </a:r>
            <a:r>
              <a:rPr kumimoji="0" lang="en-US" sz="1600" b="0" i="0" u="none" strike="noStrike" kern="1200" cap="none" spc="0" normalizeH="0" baseline="0" noProof="0" dirty="0">
                <a:ln>
                  <a:noFill/>
                </a:ln>
                <a:solidFill>
                  <a:srgbClr val="F79646"/>
                </a:solidFill>
                <a:effectLst/>
                <a:uLnTx/>
                <a:uFillTx/>
                <a:latin typeface="Times New Roman" pitchFamily="18" charset="0"/>
                <a:ea typeface="+mn-ea"/>
                <a:cs typeface="Times New Roman" pitchFamily="18" charset="0"/>
              </a:rPr>
              <a:t>.</a:t>
            </a:r>
          </a:p>
        </p:txBody>
      </p:sp>
      <p:sp>
        <p:nvSpPr>
          <p:cNvPr id="23" name="Rectangle 22"/>
          <p:cNvSpPr/>
          <p:nvPr/>
        </p:nvSpPr>
        <p:spPr bwMode="auto">
          <a:xfrm>
            <a:off x="4536504" y="5417096"/>
            <a:ext cx="4572000" cy="137160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Đơn</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xin</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hưởng</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trợ</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cấp</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xã</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hội</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theo</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mẫu</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Giấy</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khai</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sinh</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Bản</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sao</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có</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công</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chứng</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sổ</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hộ</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nghèo</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sinh</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viên</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phải</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nộp</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lại</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sổ</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mới</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hằng</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1600" b="0"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năm</a:t>
            </a:r>
            <a:r>
              <a:rPr kumimoji="0" lang="en-US" sz="1600" b="0"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a:r>
          </a:p>
        </p:txBody>
      </p:sp>
      <p:sp>
        <p:nvSpPr>
          <p:cNvPr id="24" name="Rectangle 23"/>
          <p:cNvSpPr/>
          <p:nvPr/>
        </p:nvSpPr>
        <p:spPr>
          <a:xfrm>
            <a:off x="17300" y="729716"/>
            <a:ext cx="9108504" cy="60713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nSpc>
                <a:spcPct val="120000"/>
              </a:lnSpc>
            </a:pPr>
            <a:r>
              <a:rPr lang="vi-VN" sz="2000" b="1" dirty="0">
                <a:solidFill>
                  <a:prstClr val="black"/>
                </a:solidFill>
              </a:rPr>
              <a:t>1</a:t>
            </a:r>
            <a:r>
              <a:rPr lang="en-US" sz="2000" b="1" dirty="0">
                <a:solidFill>
                  <a:prstClr val="black"/>
                </a:solidFill>
              </a:rPr>
              <a:t>. </a:t>
            </a:r>
            <a:r>
              <a:rPr lang="en-US" sz="2000" b="1" dirty="0"/>
              <a:t>Sinh </a:t>
            </a:r>
            <a:r>
              <a:rPr lang="en-US" sz="2000" b="1" dirty="0" err="1"/>
              <a:t>viên</a:t>
            </a:r>
            <a:r>
              <a:rPr lang="en-US" sz="2000" b="1" dirty="0"/>
              <a:t> An Giang </a:t>
            </a:r>
            <a:r>
              <a:rPr lang="en-US" sz="2000" b="1" dirty="0" err="1"/>
              <a:t>thuộc</a:t>
            </a:r>
            <a:r>
              <a:rPr lang="en-US" sz="2000" b="1" dirty="0"/>
              <a:t> </a:t>
            </a:r>
            <a:r>
              <a:rPr lang="en-US" sz="2000" b="1" dirty="0" err="1"/>
              <a:t>đối</a:t>
            </a:r>
            <a:r>
              <a:rPr lang="en-US" sz="2000" b="1" dirty="0"/>
              <a:t> </a:t>
            </a:r>
            <a:r>
              <a:rPr lang="en-US" sz="2000" b="1" dirty="0" err="1"/>
              <a:t>tượng</a:t>
            </a:r>
            <a:r>
              <a:rPr lang="en-US" sz="2000" b="1" dirty="0"/>
              <a:t> </a:t>
            </a:r>
            <a:r>
              <a:rPr lang="en-US" sz="2000" b="1" dirty="0" err="1"/>
              <a:t>mục</a:t>
            </a:r>
            <a:r>
              <a:rPr lang="en-US" sz="2000" b="1" dirty="0"/>
              <a:t> 2.1 </a:t>
            </a:r>
            <a:r>
              <a:rPr lang="en-US" sz="2000" b="1" dirty="0" err="1"/>
              <a:t>xem</a:t>
            </a:r>
            <a:r>
              <a:rPr lang="en-US" sz="2000" b="1" dirty="0"/>
              <a:t> </a:t>
            </a:r>
            <a:r>
              <a:rPr lang="en-US" sz="2000" b="1" dirty="0" err="1"/>
              <a:t>thôn</a:t>
            </a:r>
            <a:r>
              <a:rPr lang="en-US" sz="2000" b="1" dirty="0"/>
              <a:t> </a:t>
            </a:r>
            <a:r>
              <a:rPr lang="en-US" sz="2000" b="1" dirty="0" err="1"/>
              <a:t>đặc</a:t>
            </a:r>
            <a:r>
              <a:rPr lang="en-US" sz="2000" b="1" dirty="0"/>
              <a:t> </a:t>
            </a:r>
            <a:r>
              <a:rPr lang="en-US" sz="2000" b="1" dirty="0" err="1"/>
              <a:t>biệt</a:t>
            </a:r>
            <a:r>
              <a:rPr lang="en-US" sz="2000" b="1" dirty="0"/>
              <a:t> </a:t>
            </a:r>
            <a:r>
              <a:rPr lang="en-US" sz="2000" b="1" dirty="0" err="1"/>
              <a:t>khó</a:t>
            </a:r>
            <a:r>
              <a:rPr lang="en-US" sz="2000" b="1" dirty="0"/>
              <a:t> </a:t>
            </a:r>
            <a:r>
              <a:rPr lang="en-US" sz="2000" b="1" dirty="0" err="1"/>
              <a:t>khăn</a:t>
            </a:r>
            <a:r>
              <a:rPr lang="en-US" sz="2000" b="1" dirty="0"/>
              <a:t>, </a:t>
            </a:r>
            <a:r>
              <a:rPr lang="en-US" sz="2000" b="1" dirty="0" err="1"/>
              <a:t>xã</a:t>
            </a:r>
            <a:r>
              <a:rPr lang="en-US" sz="2000" b="1" dirty="0"/>
              <a:t> </a:t>
            </a:r>
            <a:r>
              <a:rPr lang="en-US" sz="2000" b="1" dirty="0" err="1"/>
              <a:t>khu</a:t>
            </a:r>
            <a:r>
              <a:rPr lang="en-US" sz="2000" b="1" dirty="0"/>
              <a:t> </a:t>
            </a:r>
            <a:r>
              <a:rPr lang="en-US" sz="2000" b="1" dirty="0" err="1"/>
              <a:t>vực</a:t>
            </a:r>
            <a:r>
              <a:rPr lang="en-US" sz="2000" b="1" dirty="0"/>
              <a:t> III </a:t>
            </a:r>
            <a:r>
              <a:rPr lang="en-US" sz="2000" b="1" dirty="0" err="1"/>
              <a:t>vùng</a:t>
            </a:r>
            <a:r>
              <a:rPr lang="en-US" sz="2000" b="1" dirty="0"/>
              <a:t> </a:t>
            </a:r>
            <a:r>
              <a:rPr lang="en-US" sz="2000" b="1" dirty="0" err="1"/>
              <a:t>dân</a:t>
            </a:r>
            <a:r>
              <a:rPr lang="en-US" sz="2000" b="1" dirty="0"/>
              <a:t> </a:t>
            </a:r>
            <a:r>
              <a:rPr lang="en-US" sz="2000" b="1" dirty="0" err="1"/>
              <a:t>tộc</a:t>
            </a:r>
            <a:r>
              <a:rPr lang="en-US" sz="2000" b="1" dirty="0"/>
              <a:t> </a:t>
            </a:r>
            <a:r>
              <a:rPr lang="en-US" sz="2000" b="1" dirty="0" err="1"/>
              <a:t>và</a:t>
            </a:r>
            <a:r>
              <a:rPr lang="en-US" sz="2000" b="1" dirty="0"/>
              <a:t> </a:t>
            </a:r>
            <a:r>
              <a:rPr lang="en-US" sz="2000" b="1" dirty="0" err="1"/>
              <a:t>miền</a:t>
            </a:r>
            <a:r>
              <a:rPr lang="en-US" sz="2000" b="1" dirty="0"/>
              <a:t> </a:t>
            </a:r>
            <a:r>
              <a:rPr lang="en-US" sz="2000" b="1" dirty="0" err="1"/>
              <a:t>núi</a:t>
            </a:r>
            <a:r>
              <a:rPr lang="en-US" sz="2000" b="1" dirty="0"/>
              <a:t>, </a:t>
            </a:r>
            <a:r>
              <a:rPr lang="en-US" sz="2000" b="1" dirty="0" err="1"/>
              <a:t>cụ</a:t>
            </a:r>
            <a:r>
              <a:rPr lang="en-US" sz="2000" b="1" dirty="0"/>
              <a:t> </a:t>
            </a:r>
            <a:r>
              <a:rPr lang="en-US" sz="2000" b="1" dirty="0" err="1"/>
              <a:t>thể</a:t>
            </a:r>
            <a:r>
              <a:rPr lang="en-US" sz="2000" b="1" dirty="0"/>
              <a:t> </a:t>
            </a:r>
            <a:r>
              <a:rPr lang="en-US" sz="2000" b="1" dirty="0" err="1"/>
              <a:t>như</a:t>
            </a:r>
            <a:r>
              <a:rPr lang="en-US" sz="2000" b="1" dirty="0"/>
              <a:t> </a:t>
            </a:r>
            <a:r>
              <a:rPr lang="en-US" sz="2000" b="1" dirty="0" err="1"/>
              <a:t>sau</a:t>
            </a:r>
            <a:r>
              <a:rPr lang="en-US" sz="2000" b="1" dirty="0"/>
              <a:t>:</a:t>
            </a:r>
          </a:p>
          <a:p>
            <a:pPr>
              <a:lnSpc>
                <a:spcPct val="120000"/>
              </a:lnSpc>
            </a:pPr>
            <a:r>
              <a:rPr lang="en-US" sz="2000" b="1" dirty="0"/>
              <a:t>- </a:t>
            </a:r>
            <a:r>
              <a:rPr lang="en-US" sz="2000" b="1" dirty="0" err="1"/>
              <a:t>Thôn</a:t>
            </a:r>
            <a:r>
              <a:rPr lang="en-US" sz="2000" b="1" dirty="0"/>
              <a:t> </a:t>
            </a:r>
            <a:r>
              <a:rPr lang="en-US" sz="2000" b="1" dirty="0" err="1"/>
              <a:t>đặc</a:t>
            </a:r>
            <a:r>
              <a:rPr lang="en-US" sz="2000" b="1" dirty="0"/>
              <a:t> </a:t>
            </a:r>
            <a:r>
              <a:rPr lang="en-US" sz="2000" b="1" dirty="0" err="1"/>
              <a:t>biệt</a:t>
            </a:r>
            <a:r>
              <a:rPr lang="en-US" sz="2000" b="1" dirty="0"/>
              <a:t> </a:t>
            </a:r>
            <a:r>
              <a:rPr lang="en-US" sz="2000" b="1" dirty="0" err="1"/>
              <a:t>khó</a:t>
            </a:r>
            <a:r>
              <a:rPr lang="en-US" sz="2000" b="1" dirty="0"/>
              <a:t> </a:t>
            </a:r>
            <a:r>
              <a:rPr lang="en-US" sz="2000" b="1" dirty="0" err="1"/>
              <a:t>khăn</a:t>
            </a:r>
            <a:r>
              <a:rPr lang="en-US" sz="2000" b="1" dirty="0"/>
              <a:t> </a:t>
            </a:r>
            <a:r>
              <a:rPr lang="en-US" sz="2000" i="1" dirty="0"/>
              <a:t>(QĐ 612/QĐ-UBDT </a:t>
            </a:r>
            <a:r>
              <a:rPr lang="en-US" sz="2000" i="1" dirty="0" err="1"/>
              <a:t>ngày</a:t>
            </a:r>
            <a:r>
              <a:rPr lang="en-US" sz="2000" i="1" dirty="0"/>
              <a:t> 16/9/2021)</a:t>
            </a:r>
            <a:r>
              <a:rPr lang="en-US" sz="2000" b="1" dirty="0"/>
              <a:t>: </a:t>
            </a:r>
            <a:endParaRPr lang="en-US" sz="2000" dirty="0"/>
          </a:p>
          <a:p>
            <a:pPr>
              <a:lnSpc>
                <a:spcPct val="120000"/>
              </a:lnSpc>
            </a:pPr>
            <a:r>
              <a:rPr lang="en-US" sz="2000" dirty="0"/>
              <a:t>+ </a:t>
            </a:r>
            <a:r>
              <a:rPr lang="en-US" sz="2000" dirty="0" err="1"/>
              <a:t>Huyện</a:t>
            </a:r>
            <a:r>
              <a:rPr lang="en-US" sz="2000" dirty="0"/>
              <a:t> Tri Tôn: TT. Ba </a:t>
            </a:r>
            <a:r>
              <a:rPr lang="en-US" sz="2000" dirty="0" err="1"/>
              <a:t>Chúc</a:t>
            </a:r>
            <a:r>
              <a:rPr lang="en-US" sz="2000" dirty="0"/>
              <a:t> (</a:t>
            </a:r>
            <a:r>
              <a:rPr lang="en-US" sz="2000" dirty="0" err="1"/>
              <a:t>Khóm</a:t>
            </a:r>
            <a:r>
              <a:rPr lang="en-US" sz="2000" dirty="0"/>
              <a:t> An Bình); </a:t>
            </a:r>
            <a:r>
              <a:rPr lang="en-US" sz="2000" dirty="0" err="1"/>
              <a:t>Xã</a:t>
            </a:r>
            <a:r>
              <a:rPr lang="en-US" sz="2000" dirty="0"/>
              <a:t> </a:t>
            </a:r>
            <a:r>
              <a:rPr lang="en-US" sz="2000" dirty="0" err="1"/>
              <a:t>Cô</a:t>
            </a:r>
            <a:r>
              <a:rPr lang="en-US" sz="2000" dirty="0"/>
              <a:t> </a:t>
            </a:r>
            <a:r>
              <a:rPr lang="en-US" sz="2000" dirty="0" err="1"/>
              <a:t>Tô</a:t>
            </a:r>
            <a:r>
              <a:rPr lang="en-US" sz="2000" dirty="0"/>
              <a:t> (</a:t>
            </a:r>
            <a:r>
              <a:rPr lang="en-US" sz="2000" dirty="0" err="1"/>
              <a:t>ấp</a:t>
            </a:r>
            <a:r>
              <a:rPr lang="en-US" sz="2000" dirty="0"/>
              <a:t> </a:t>
            </a:r>
            <a:r>
              <a:rPr lang="en-US" sz="2000" dirty="0" err="1"/>
              <a:t>Tô</a:t>
            </a:r>
            <a:r>
              <a:rPr lang="en-US" sz="2000" dirty="0"/>
              <a:t> An, </a:t>
            </a:r>
            <a:r>
              <a:rPr lang="en-US" sz="2000" dirty="0" err="1"/>
              <a:t>ấp</a:t>
            </a:r>
            <a:r>
              <a:rPr lang="en-US" sz="2000" dirty="0"/>
              <a:t> </a:t>
            </a:r>
            <a:r>
              <a:rPr lang="en-US" sz="2000" dirty="0" err="1"/>
              <a:t>Tô</a:t>
            </a:r>
            <a:r>
              <a:rPr lang="en-US" sz="2000" dirty="0"/>
              <a:t> </a:t>
            </a:r>
            <a:r>
              <a:rPr lang="en-US" sz="2000" dirty="0" err="1"/>
              <a:t>Lợi</a:t>
            </a:r>
            <a:r>
              <a:rPr lang="en-US" sz="2000" dirty="0"/>
              <a:t>, </a:t>
            </a:r>
            <a:r>
              <a:rPr lang="en-US" sz="2000" dirty="0" err="1"/>
              <a:t>ấp</a:t>
            </a:r>
            <a:r>
              <a:rPr lang="en-US" sz="2000" dirty="0"/>
              <a:t> </a:t>
            </a:r>
            <a:r>
              <a:rPr lang="en-US" sz="2000" dirty="0" err="1"/>
              <a:t>Sóc</a:t>
            </a:r>
            <a:r>
              <a:rPr lang="en-US" sz="2000" dirty="0"/>
              <a:t> </a:t>
            </a:r>
            <a:r>
              <a:rPr lang="en-US" sz="2000" dirty="0" err="1"/>
              <a:t>Triết</a:t>
            </a:r>
            <a:r>
              <a:rPr lang="en-US" sz="2000" dirty="0"/>
              <a:t>); </a:t>
            </a:r>
            <a:r>
              <a:rPr lang="en-US" sz="2000" dirty="0" err="1"/>
              <a:t>Xã</a:t>
            </a:r>
            <a:r>
              <a:rPr lang="en-US" sz="2000" dirty="0"/>
              <a:t> Lê </a:t>
            </a:r>
            <a:r>
              <a:rPr lang="en-US" sz="2000" dirty="0" err="1"/>
              <a:t>Trì</a:t>
            </a:r>
            <a:r>
              <a:rPr lang="en-US" sz="2000" dirty="0"/>
              <a:t> (</a:t>
            </a:r>
            <a:r>
              <a:rPr lang="en-US" sz="2000" dirty="0" err="1"/>
              <a:t>ấp</a:t>
            </a:r>
            <a:r>
              <a:rPr lang="en-US" sz="2000" dirty="0"/>
              <a:t> </a:t>
            </a:r>
            <a:r>
              <a:rPr lang="en-US" sz="2000" dirty="0" err="1"/>
              <a:t>Sóc</a:t>
            </a:r>
            <a:r>
              <a:rPr lang="en-US" sz="2000" dirty="0"/>
              <a:t> </a:t>
            </a:r>
            <a:r>
              <a:rPr lang="en-US" sz="2000" dirty="0" err="1"/>
              <a:t>Túc</a:t>
            </a:r>
            <a:r>
              <a:rPr lang="en-US" sz="2000" dirty="0"/>
              <a:t>, </a:t>
            </a:r>
            <a:r>
              <a:rPr lang="en-US" sz="2000" dirty="0" err="1"/>
              <a:t>ấp</a:t>
            </a:r>
            <a:r>
              <a:rPr lang="en-US" sz="2000" dirty="0"/>
              <a:t> Trung An, </a:t>
            </a:r>
            <a:r>
              <a:rPr lang="en-US" sz="2000" dirty="0" err="1"/>
              <a:t>ấp</a:t>
            </a:r>
            <a:r>
              <a:rPr lang="en-US" sz="2000" dirty="0"/>
              <a:t> An </a:t>
            </a:r>
            <a:r>
              <a:rPr lang="en-US" sz="2000" dirty="0" err="1"/>
              <a:t>Thạnh</a:t>
            </a:r>
            <a:r>
              <a:rPr lang="en-US" sz="2000" dirty="0"/>
              <a:t>); </a:t>
            </a:r>
            <a:r>
              <a:rPr lang="en-US" sz="2000" dirty="0" err="1"/>
              <a:t>Xã</a:t>
            </a:r>
            <a:r>
              <a:rPr lang="en-US" sz="2000" dirty="0"/>
              <a:t> Ô Lâm (</a:t>
            </a:r>
            <a:r>
              <a:rPr lang="en-US" sz="2000" dirty="0" err="1"/>
              <a:t>ấp</a:t>
            </a:r>
            <a:r>
              <a:rPr lang="en-US" sz="2000" dirty="0"/>
              <a:t> </a:t>
            </a:r>
            <a:r>
              <a:rPr lang="en-US" sz="2000" dirty="0" err="1"/>
              <a:t>Phước</a:t>
            </a:r>
            <a:r>
              <a:rPr lang="en-US" sz="2000" dirty="0"/>
              <a:t> Long, </a:t>
            </a:r>
            <a:r>
              <a:rPr lang="en-US" sz="2000" dirty="0" err="1"/>
              <a:t>ấp</a:t>
            </a:r>
            <a:r>
              <a:rPr lang="en-US" sz="2000" dirty="0"/>
              <a:t> </a:t>
            </a:r>
            <a:r>
              <a:rPr lang="en-US" sz="2000" dirty="0" err="1"/>
              <a:t>Phước</a:t>
            </a:r>
            <a:r>
              <a:rPr lang="en-US" sz="2000" dirty="0"/>
              <a:t> </a:t>
            </a:r>
            <a:r>
              <a:rPr lang="en-US" sz="2000" dirty="0" err="1"/>
              <a:t>Lộc</a:t>
            </a:r>
            <a:r>
              <a:rPr lang="en-US" sz="2000" dirty="0"/>
              <a:t>, </a:t>
            </a:r>
            <a:r>
              <a:rPr lang="en-US" sz="2000" dirty="0" err="1"/>
              <a:t>ấp</a:t>
            </a:r>
            <a:r>
              <a:rPr lang="en-US" sz="2000" dirty="0"/>
              <a:t> </a:t>
            </a:r>
            <a:r>
              <a:rPr lang="en-US" sz="2000" dirty="0" err="1"/>
              <a:t>Phước</a:t>
            </a:r>
            <a:r>
              <a:rPr lang="en-US" sz="2000" dirty="0"/>
              <a:t> </a:t>
            </a:r>
            <a:r>
              <a:rPr lang="en-US" sz="2000" dirty="0" err="1"/>
              <a:t>Lợi</a:t>
            </a:r>
            <a:r>
              <a:rPr lang="en-US" sz="2000" dirty="0"/>
              <a:t>, </a:t>
            </a:r>
            <a:r>
              <a:rPr lang="en-US" sz="2000" dirty="0" err="1"/>
              <a:t>ấp</a:t>
            </a:r>
            <a:r>
              <a:rPr lang="en-US" sz="2000" dirty="0"/>
              <a:t> </a:t>
            </a:r>
            <a:r>
              <a:rPr lang="en-US" sz="2000" dirty="0" err="1"/>
              <a:t>Phước</a:t>
            </a:r>
            <a:r>
              <a:rPr lang="en-US" sz="2000" dirty="0"/>
              <a:t> Bình, </a:t>
            </a:r>
            <a:r>
              <a:rPr lang="en-US" sz="2000" dirty="0" err="1"/>
              <a:t>ấp</a:t>
            </a:r>
            <a:r>
              <a:rPr lang="en-US" sz="2000" dirty="0"/>
              <a:t> </a:t>
            </a:r>
            <a:r>
              <a:rPr lang="en-US" sz="2000" dirty="0" err="1"/>
              <a:t>Phước</a:t>
            </a:r>
            <a:r>
              <a:rPr lang="en-US" sz="2000" dirty="0"/>
              <a:t> An, </a:t>
            </a:r>
            <a:r>
              <a:rPr lang="en-US" sz="2000" dirty="0" err="1"/>
              <a:t>ấp</a:t>
            </a:r>
            <a:r>
              <a:rPr lang="en-US" sz="2000" dirty="0"/>
              <a:t> </a:t>
            </a:r>
            <a:r>
              <a:rPr lang="en-US" sz="2000" dirty="0" err="1"/>
              <a:t>Phước</a:t>
            </a:r>
            <a:r>
              <a:rPr lang="en-US" sz="2000" dirty="0"/>
              <a:t> </a:t>
            </a:r>
            <a:r>
              <a:rPr lang="en-US" sz="2000" dirty="0" err="1"/>
              <a:t>Thọ</a:t>
            </a:r>
            <a:r>
              <a:rPr lang="en-US" sz="2000" dirty="0"/>
              <a:t>); </a:t>
            </a:r>
            <a:r>
              <a:rPr lang="en-US" sz="2000" dirty="0" err="1"/>
              <a:t>Xã</a:t>
            </a:r>
            <a:r>
              <a:rPr lang="en-US" sz="2000" dirty="0"/>
              <a:t> An </a:t>
            </a:r>
            <a:r>
              <a:rPr lang="en-US" sz="2000" dirty="0" err="1"/>
              <a:t>Tức</a:t>
            </a:r>
            <a:r>
              <a:rPr lang="en-US" sz="2000" dirty="0"/>
              <a:t> (</a:t>
            </a:r>
            <a:r>
              <a:rPr lang="en-US" sz="2000" dirty="0" err="1"/>
              <a:t>ấp</a:t>
            </a:r>
            <a:r>
              <a:rPr lang="en-US" sz="2000" dirty="0"/>
              <a:t> Ninh </a:t>
            </a:r>
            <a:r>
              <a:rPr lang="en-US" sz="2000" dirty="0" err="1"/>
              <a:t>Thuận</a:t>
            </a:r>
            <a:r>
              <a:rPr lang="en-US" sz="2000" dirty="0"/>
              <a:t>; </a:t>
            </a:r>
            <a:r>
              <a:rPr lang="en-US" sz="2000" dirty="0" err="1"/>
              <a:t>ấp</a:t>
            </a:r>
            <a:r>
              <a:rPr lang="en-US" sz="2000" dirty="0"/>
              <a:t> Ninh </a:t>
            </a:r>
            <a:r>
              <a:rPr lang="en-US" sz="2000" dirty="0" err="1"/>
              <a:t>Lợi</a:t>
            </a:r>
            <a:r>
              <a:rPr lang="en-US" sz="2000" dirty="0"/>
              <a:t>; </a:t>
            </a:r>
            <a:r>
              <a:rPr lang="en-US" sz="2000" dirty="0" err="1"/>
              <a:t>ấp</a:t>
            </a:r>
            <a:r>
              <a:rPr lang="en-US" sz="2000" dirty="0"/>
              <a:t> Ninh </a:t>
            </a:r>
            <a:r>
              <a:rPr lang="en-US" sz="2000" dirty="0" err="1"/>
              <a:t>Hòa</a:t>
            </a:r>
            <a:r>
              <a:rPr lang="en-US" sz="2000" dirty="0"/>
              <a:t>); </a:t>
            </a:r>
            <a:r>
              <a:rPr lang="en-US" sz="2000" dirty="0" err="1"/>
              <a:t>Xã</a:t>
            </a:r>
            <a:r>
              <a:rPr lang="en-US" sz="2000" dirty="0"/>
              <a:t> </a:t>
            </a:r>
            <a:r>
              <a:rPr lang="en-US" sz="2000" dirty="0" err="1"/>
              <a:t>Núi</a:t>
            </a:r>
            <a:r>
              <a:rPr lang="en-US" sz="2000" dirty="0"/>
              <a:t> </a:t>
            </a:r>
            <a:r>
              <a:rPr lang="en-US" sz="2000" dirty="0" err="1"/>
              <a:t>Tô</a:t>
            </a:r>
            <a:r>
              <a:rPr lang="en-US" sz="2000" dirty="0"/>
              <a:t> (</a:t>
            </a:r>
            <a:r>
              <a:rPr lang="en-US" sz="2000" dirty="0" err="1"/>
              <a:t>ấp</a:t>
            </a:r>
            <a:r>
              <a:rPr lang="en-US" sz="2000" dirty="0"/>
              <a:t> </a:t>
            </a:r>
            <a:r>
              <a:rPr lang="en-US" sz="2000" dirty="0" err="1"/>
              <a:t>Tô</a:t>
            </a:r>
            <a:r>
              <a:rPr lang="en-US" sz="2000" dirty="0"/>
              <a:t> </a:t>
            </a:r>
            <a:r>
              <a:rPr lang="en-US" sz="2000" dirty="0" err="1"/>
              <a:t>Thuận</a:t>
            </a:r>
            <a:r>
              <a:rPr lang="en-US" sz="2000" dirty="0"/>
              <a:t>; </a:t>
            </a:r>
            <a:r>
              <a:rPr lang="en-US" sz="2000" dirty="0" err="1"/>
              <a:t>ấp</a:t>
            </a:r>
            <a:r>
              <a:rPr lang="en-US" sz="2000" dirty="0"/>
              <a:t> </a:t>
            </a:r>
            <a:r>
              <a:rPr lang="en-US" sz="2000" dirty="0" err="1"/>
              <a:t>Tô</a:t>
            </a:r>
            <a:r>
              <a:rPr lang="en-US" sz="2000" dirty="0"/>
              <a:t> Trung; </a:t>
            </a:r>
            <a:r>
              <a:rPr lang="en-US" sz="2000" dirty="0" err="1"/>
              <a:t>ấp</a:t>
            </a:r>
            <a:r>
              <a:rPr lang="en-US" sz="2000" dirty="0"/>
              <a:t> </a:t>
            </a:r>
            <a:r>
              <a:rPr lang="en-US" sz="2000" dirty="0" err="1"/>
              <a:t>Tô</a:t>
            </a:r>
            <a:r>
              <a:rPr lang="en-US" sz="2000" dirty="0"/>
              <a:t> </a:t>
            </a:r>
            <a:r>
              <a:rPr lang="en-US" sz="2000" dirty="0" err="1"/>
              <a:t>Hạ</a:t>
            </a:r>
            <a:r>
              <a:rPr lang="en-US" sz="2000" dirty="0"/>
              <a:t>).</a:t>
            </a:r>
          </a:p>
          <a:p>
            <a:pPr>
              <a:lnSpc>
                <a:spcPct val="120000"/>
              </a:lnSpc>
            </a:pPr>
            <a:r>
              <a:rPr lang="en-US" sz="2000" dirty="0"/>
              <a:t>+ </a:t>
            </a:r>
            <a:r>
              <a:rPr lang="en-US" sz="2000" dirty="0" err="1"/>
              <a:t>Huyện</a:t>
            </a:r>
            <a:r>
              <a:rPr lang="en-US" sz="2000" dirty="0"/>
              <a:t> </a:t>
            </a:r>
            <a:r>
              <a:rPr lang="en-US" sz="2000" dirty="0" err="1"/>
              <a:t>Tịnh</a:t>
            </a:r>
            <a:r>
              <a:rPr lang="en-US" sz="2000" dirty="0"/>
              <a:t> </a:t>
            </a:r>
            <a:r>
              <a:rPr lang="en-US" sz="2000" dirty="0" err="1"/>
              <a:t>Biên</a:t>
            </a:r>
            <a:r>
              <a:rPr lang="en-US" sz="2000" dirty="0"/>
              <a:t>: </a:t>
            </a:r>
            <a:r>
              <a:rPr lang="en-US" sz="2000" dirty="0" err="1"/>
              <a:t>Xã</a:t>
            </a:r>
            <a:r>
              <a:rPr lang="en-US" sz="2000" dirty="0"/>
              <a:t> An </a:t>
            </a:r>
            <a:r>
              <a:rPr lang="en-US" sz="2000" dirty="0" err="1"/>
              <a:t>Hảo</a:t>
            </a:r>
            <a:r>
              <a:rPr lang="en-US" sz="2000" dirty="0"/>
              <a:t> (</a:t>
            </a:r>
            <a:r>
              <a:rPr lang="en-US" sz="2000" dirty="0" err="1"/>
              <a:t>ấp</a:t>
            </a:r>
            <a:r>
              <a:rPr lang="en-US" sz="2000" dirty="0"/>
              <a:t> An </a:t>
            </a:r>
            <a:r>
              <a:rPr lang="en-US" sz="2000" dirty="0" err="1"/>
              <a:t>Lợi</a:t>
            </a:r>
            <a:r>
              <a:rPr lang="en-US" sz="2000" dirty="0"/>
              <a:t>); </a:t>
            </a:r>
            <a:r>
              <a:rPr lang="en-US" sz="2000" dirty="0" err="1"/>
              <a:t>Xã</a:t>
            </a:r>
            <a:r>
              <a:rPr lang="en-US" sz="2000" dirty="0"/>
              <a:t> </a:t>
            </a:r>
            <a:r>
              <a:rPr lang="en-US" sz="2000" dirty="0" err="1"/>
              <a:t>Vĩnh</a:t>
            </a:r>
            <a:r>
              <a:rPr lang="en-US" sz="2000" dirty="0"/>
              <a:t> Trung (</a:t>
            </a:r>
            <a:r>
              <a:rPr lang="en-US" sz="2000" dirty="0" err="1"/>
              <a:t>ấp</a:t>
            </a:r>
            <a:r>
              <a:rPr lang="en-US" sz="2000" dirty="0"/>
              <a:t> </a:t>
            </a:r>
            <a:r>
              <a:rPr lang="en-US" sz="2000" dirty="0" err="1"/>
              <a:t>Vĩnh</a:t>
            </a:r>
            <a:r>
              <a:rPr lang="en-US" sz="2000" dirty="0"/>
              <a:t> </a:t>
            </a:r>
            <a:r>
              <a:rPr lang="en-US" sz="2000" dirty="0" err="1"/>
              <a:t>Tây</a:t>
            </a:r>
            <a:r>
              <a:rPr lang="en-US" sz="2000" dirty="0"/>
              <a:t>, </a:t>
            </a:r>
            <a:r>
              <a:rPr lang="en-US" sz="2000" dirty="0" err="1"/>
              <a:t>ấp</a:t>
            </a:r>
            <a:r>
              <a:rPr lang="en-US" sz="2000" dirty="0"/>
              <a:t> </a:t>
            </a:r>
            <a:r>
              <a:rPr lang="en-US" sz="2000" dirty="0" err="1"/>
              <a:t>Vĩnh</a:t>
            </a:r>
            <a:r>
              <a:rPr lang="en-US" sz="2000" dirty="0"/>
              <a:t> </a:t>
            </a:r>
            <a:r>
              <a:rPr lang="en-US" sz="2000" dirty="0" err="1"/>
              <a:t>Tâm</a:t>
            </a:r>
            <a:r>
              <a:rPr lang="en-US" sz="2000" dirty="0"/>
              <a:t>); </a:t>
            </a:r>
            <a:r>
              <a:rPr lang="en-US" sz="2000" dirty="0" err="1"/>
              <a:t>Xã</a:t>
            </a:r>
            <a:r>
              <a:rPr lang="en-US" sz="2000" dirty="0"/>
              <a:t> Văn </a:t>
            </a:r>
            <a:r>
              <a:rPr lang="en-US" sz="2000" dirty="0" err="1"/>
              <a:t>Giáo</a:t>
            </a:r>
            <a:r>
              <a:rPr lang="en-US" sz="2000" dirty="0"/>
              <a:t> (</a:t>
            </a:r>
            <a:r>
              <a:rPr lang="en-US" sz="2000" dirty="0" err="1"/>
              <a:t>ấp</a:t>
            </a:r>
            <a:r>
              <a:rPr lang="en-US" sz="2000" dirty="0"/>
              <a:t> </a:t>
            </a:r>
            <a:r>
              <a:rPr lang="en-US" sz="2000" dirty="0" err="1"/>
              <a:t>Đây</a:t>
            </a:r>
            <a:r>
              <a:rPr lang="en-US" sz="2000" dirty="0"/>
              <a:t> </a:t>
            </a:r>
            <a:r>
              <a:rPr lang="en-US" sz="2000" dirty="0" err="1"/>
              <a:t>Cà</a:t>
            </a:r>
            <a:r>
              <a:rPr lang="en-US" sz="2000" dirty="0"/>
              <a:t> Hom, </a:t>
            </a:r>
            <a:r>
              <a:rPr lang="en-US" sz="2000" dirty="0" err="1"/>
              <a:t>ấp</a:t>
            </a:r>
            <a:r>
              <a:rPr lang="en-US" sz="2000" dirty="0"/>
              <a:t> </a:t>
            </a:r>
            <a:r>
              <a:rPr lang="en-US" sz="2000" dirty="0" err="1"/>
              <a:t>Mằng</a:t>
            </a:r>
            <a:r>
              <a:rPr lang="en-US" sz="2000" dirty="0"/>
              <a:t> </a:t>
            </a:r>
            <a:r>
              <a:rPr lang="en-US" sz="2000" dirty="0" err="1"/>
              <a:t>Rô</a:t>
            </a:r>
            <a:r>
              <a:rPr lang="en-US" sz="2000" dirty="0"/>
              <a:t>, </a:t>
            </a:r>
            <a:r>
              <a:rPr lang="en-US" sz="2000" dirty="0" err="1"/>
              <a:t>ấp</a:t>
            </a:r>
            <a:r>
              <a:rPr lang="en-US" sz="2000" dirty="0"/>
              <a:t> </a:t>
            </a:r>
            <a:r>
              <a:rPr lang="en-US" sz="2000" dirty="0" err="1"/>
              <a:t>Srây</a:t>
            </a:r>
            <a:r>
              <a:rPr lang="en-US" sz="2000" dirty="0"/>
              <a:t> </a:t>
            </a:r>
            <a:r>
              <a:rPr lang="en-US" sz="2000" dirty="0" err="1"/>
              <a:t>Skốth</a:t>
            </a:r>
            <a:r>
              <a:rPr lang="en-US" sz="2000" dirty="0"/>
              <a:t>); </a:t>
            </a:r>
            <a:r>
              <a:rPr lang="en-US" sz="2000" dirty="0" err="1"/>
              <a:t>Xã</a:t>
            </a:r>
            <a:r>
              <a:rPr lang="en-US" sz="2000" dirty="0"/>
              <a:t> An </a:t>
            </a:r>
            <a:r>
              <a:rPr lang="en-US" sz="2000" dirty="0" err="1"/>
              <a:t>Cư</a:t>
            </a:r>
            <a:r>
              <a:rPr lang="en-US" sz="2000" dirty="0"/>
              <a:t> (</a:t>
            </a:r>
            <a:r>
              <a:rPr lang="en-US" sz="2000" dirty="0" err="1"/>
              <a:t>ấp</a:t>
            </a:r>
            <a:r>
              <a:rPr lang="en-US" sz="2000" dirty="0"/>
              <a:t> </a:t>
            </a:r>
            <a:r>
              <a:rPr lang="en-US" sz="2000" dirty="0" err="1"/>
              <a:t>Chơn</a:t>
            </a:r>
            <a:r>
              <a:rPr lang="en-US" sz="2000" dirty="0"/>
              <a:t> </a:t>
            </a:r>
            <a:r>
              <a:rPr lang="en-US" sz="2000" dirty="0" err="1"/>
              <a:t>Cô</a:t>
            </a:r>
            <a:r>
              <a:rPr lang="en-US" sz="2000" dirty="0"/>
              <a:t>, </a:t>
            </a:r>
            <a:r>
              <a:rPr lang="en-US" sz="2000" dirty="0" err="1"/>
              <a:t>ấp</a:t>
            </a:r>
            <a:r>
              <a:rPr lang="en-US" sz="2000" dirty="0"/>
              <a:t> </a:t>
            </a:r>
            <a:r>
              <a:rPr lang="en-US" sz="2000" dirty="0" err="1"/>
              <a:t>Pô</a:t>
            </a:r>
            <a:r>
              <a:rPr lang="en-US" sz="2000" dirty="0"/>
              <a:t> </a:t>
            </a:r>
            <a:r>
              <a:rPr lang="en-US" sz="2000" dirty="0" err="1"/>
              <a:t>Thi</a:t>
            </a:r>
            <a:r>
              <a:rPr lang="en-US" sz="2000" dirty="0"/>
              <a:t>, </a:t>
            </a:r>
            <a:r>
              <a:rPr lang="en-US" sz="2000" dirty="0" err="1"/>
              <a:t>ấp</a:t>
            </a:r>
            <a:r>
              <a:rPr lang="en-US" sz="2000" dirty="0"/>
              <a:t> </a:t>
            </a:r>
            <a:r>
              <a:rPr lang="en-US" sz="2000" dirty="0" err="1"/>
              <a:t>Bà</a:t>
            </a:r>
            <a:r>
              <a:rPr lang="en-US" sz="2000" dirty="0"/>
              <a:t> </a:t>
            </a:r>
            <a:r>
              <a:rPr lang="en-US" sz="2000" dirty="0" err="1"/>
              <a:t>Đen</a:t>
            </a:r>
            <a:r>
              <a:rPr lang="en-US" sz="2000" dirty="0"/>
              <a:t>, </a:t>
            </a:r>
            <a:r>
              <a:rPr lang="en-US" sz="2000" dirty="0" err="1"/>
              <a:t>ấp</a:t>
            </a:r>
            <a:r>
              <a:rPr lang="en-US" sz="2000" dirty="0"/>
              <a:t> Ba </a:t>
            </a:r>
            <a:r>
              <a:rPr lang="en-US" sz="2000" dirty="0" err="1"/>
              <a:t>Xoài</a:t>
            </a:r>
            <a:r>
              <a:rPr lang="en-US" sz="2000" dirty="0"/>
              <a:t>, </a:t>
            </a:r>
            <a:r>
              <a:rPr lang="en-US" sz="2000" dirty="0" err="1"/>
              <a:t>ấp</a:t>
            </a:r>
            <a:r>
              <a:rPr lang="en-US" sz="2000" dirty="0"/>
              <a:t> </a:t>
            </a:r>
            <a:r>
              <a:rPr lang="en-US" sz="2000" dirty="0" err="1"/>
              <a:t>Soài</a:t>
            </a:r>
            <a:r>
              <a:rPr lang="en-US" sz="2000" dirty="0"/>
              <a:t> </a:t>
            </a:r>
            <a:r>
              <a:rPr lang="en-US" sz="2000" dirty="0" err="1"/>
              <a:t>Chếk</a:t>
            </a:r>
            <a:r>
              <a:rPr lang="en-US" sz="2000" dirty="0"/>
              <a:t>, </a:t>
            </a:r>
            <a:r>
              <a:rPr lang="en-US" sz="2000" dirty="0" err="1"/>
              <a:t>ấp</a:t>
            </a:r>
            <a:r>
              <a:rPr lang="en-US" sz="2000" dirty="0"/>
              <a:t> </a:t>
            </a:r>
            <a:r>
              <a:rPr lang="en-US" sz="2000" dirty="0" err="1"/>
              <a:t>Vĩnh</a:t>
            </a:r>
            <a:r>
              <a:rPr lang="en-US" sz="2000" dirty="0"/>
              <a:t> </a:t>
            </a:r>
            <a:r>
              <a:rPr lang="en-US" sz="2000" dirty="0" err="1"/>
              <a:t>Thượng</a:t>
            </a:r>
            <a:r>
              <a:rPr lang="en-US" sz="2000" dirty="0"/>
              <a:t>). </a:t>
            </a:r>
          </a:p>
          <a:p>
            <a:pPr>
              <a:lnSpc>
                <a:spcPct val="120000"/>
              </a:lnSpc>
            </a:pPr>
            <a:r>
              <a:rPr lang="en-US" sz="2000" dirty="0"/>
              <a:t>+ </a:t>
            </a:r>
            <a:r>
              <a:rPr lang="en-US" sz="2000" dirty="0" err="1"/>
              <a:t>Huyện</a:t>
            </a:r>
            <a:r>
              <a:rPr lang="en-US" sz="2000" dirty="0"/>
              <a:t> An </a:t>
            </a:r>
            <a:r>
              <a:rPr lang="en-US" sz="2000" dirty="0" err="1"/>
              <a:t>Phú</a:t>
            </a:r>
            <a:r>
              <a:rPr lang="en-US" sz="2000" dirty="0"/>
              <a:t>: </a:t>
            </a:r>
            <a:r>
              <a:rPr lang="en-US" sz="2000" dirty="0" err="1"/>
              <a:t>Xã</a:t>
            </a:r>
            <a:r>
              <a:rPr lang="en-US" sz="2000" dirty="0"/>
              <a:t> </a:t>
            </a:r>
            <a:r>
              <a:rPr lang="en-US" sz="2000" dirty="0" err="1"/>
              <a:t>Vĩnh</a:t>
            </a:r>
            <a:r>
              <a:rPr lang="en-US" sz="2000" dirty="0"/>
              <a:t> </a:t>
            </a:r>
            <a:r>
              <a:rPr lang="en-US" sz="2000" dirty="0" err="1"/>
              <a:t>Trường</a:t>
            </a:r>
            <a:r>
              <a:rPr lang="en-US" sz="2000" dirty="0"/>
              <a:t> (</a:t>
            </a:r>
            <a:r>
              <a:rPr lang="en-US" sz="2000" dirty="0" err="1"/>
              <a:t>ấp</a:t>
            </a:r>
            <a:r>
              <a:rPr lang="en-US" sz="2000" dirty="0"/>
              <a:t> La Ma), </a:t>
            </a:r>
            <a:r>
              <a:rPr lang="en-US" sz="2000" dirty="0" err="1"/>
              <a:t>Xã</a:t>
            </a:r>
            <a:r>
              <a:rPr lang="en-US" sz="2000" dirty="0"/>
              <a:t> </a:t>
            </a:r>
            <a:r>
              <a:rPr lang="en-US" sz="2000" dirty="0" err="1"/>
              <a:t>Nhơn</a:t>
            </a:r>
            <a:r>
              <a:rPr lang="en-US" sz="2000" dirty="0"/>
              <a:t> </a:t>
            </a:r>
            <a:r>
              <a:rPr lang="en-US" sz="2000" dirty="0" err="1"/>
              <a:t>Hội</a:t>
            </a:r>
            <a:r>
              <a:rPr lang="en-US" sz="2000" dirty="0"/>
              <a:t> (</a:t>
            </a:r>
            <a:r>
              <a:rPr lang="en-US" sz="2000" dirty="0" err="1"/>
              <a:t>ấp</a:t>
            </a:r>
            <a:r>
              <a:rPr lang="en-US" sz="2000" dirty="0"/>
              <a:t> </a:t>
            </a:r>
            <a:r>
              <a:rPr lang="en-US" sz="2000" dirty="0" err="1"/>
              <a:t>Búng</a:t>
            </a:r>
            <a:r>
              <a:rPr lang="en-US" sz="2000" dirty="0"/>
              <a:t> </a:t>
            </a:r>
            <a:r>
              <a:rPr lang="en-US" sz="2000" dirty="0" err="1"/>
              <a:t>Lớn</a:t>
            </a:r>
            <a:r>
              <a:rPr lang="en-US" sz="2000" dirty="0"/>
              <a:t>).</a:t>
            </a:r>
          </a:p>
          <a:p>
            <a:pPr>
              <a:lnSpc>
                <a:spcPct val="120000"/>
              </a:lnSpc>
            </a:pPr>
            <a:r>
              <a:rPr lang="en-US" sz="2000" dirty="0"/>
              <a:t>+ </a:t>
            </a:r>
            <a:r>
              <a:rPr lang="en-US" sz="2000" dirty="0" err="1"/>
              <a:t>Huyện</a:t>
            </a:r>
            <a:r>
              <a:rPr lang="en-US" sz="2000" dirty="0"/>
              <a:t> </a:t>
            </a:r>
            <a:r>
              <a:rPr lang="en-US" sz="2000" dirty="0" err="1"/>
              <a:t>Thoại</a:t>
            </a:r>
            <a:r>
              <a:rPr lang="en-US" sz="2000" dirty="0"/>
              <a:t> </a:t>
            </a:r>
            <a:r>
              <a:rPr lang="en-US" sz="2000" dirty="0" err="1"/>
              <a:t>Sơn</a:t>
            </a:r>
            <a:r>
              <a:rPr lang="en-US" sz="2000" dirty="0"/>
              <a:t>: TT. </a:t>
            </a:r>
            <a:r>
              <a:rPr lang="en-US" sz="2000" dirty="0" err="1"/>
              <a:t>Óc</a:t>
            </a:r>
            <a:r>
              <a:rPr lang="en-US" sz="2000" dirty="0"/>
              <a:t> </a:t>
            </a:r>
            <a:r>
              <a:rPr lang="en-US" sz="2000" dirty="0" err="1"/>
              <a:t>Eo</a:t>
            </a:r>
            <a:r>
              <a:rPr lang="en-US" sz="2000" dirty="0"/>
              <a:t> (</a:t>
            </a:r>
            <a:r>
              <a:rPr lang="en-US" sz="2000" dirty="0" err="1"/>
              <a:t>ấp</a:t>
            </a:r>
            <a:r>
              <a:rPr lang="en-US" sz="2000" dirty="0"/>
              <a:t> Tân </a:t>
            </a:r>
            <a:r>
              <a:rPr lang="en-US" sz="2000" dirty="0" err="1"/>
              <a:t>Đông</a:t>
            </a:r>
            <a:r>
              <a:rPr lang="en-US" sz="2000" dirty="0"/>
              <a:t>).</a:t>
            </a:r>
          </a:p>
          <a:p>
            <a:pPr>
              <a:lnSpc>
                <a:spcPct val="120000"/>
              </a:lnSpc>
            </a:pPr>
            <a:r>
              <a:rPr lang="en-US" sz="2000" b="1" dirty="0"/>
              <a:t>- </a:t>
            </a:r>
            <a:r>
              <a:rPr lang="en-US" sz="2000" b="1" dirty="0" err="1"/>
              <a:t>Các</a:t>
            </a:r>
            <a:r>
              <a:rPr lang="en-US" sz="2000" b="1" dirty="0"/>
              <a:t> </a:t>
            </a:r>
            <a:r>
              <a:rPr lang="en-US" sz="2000" b="1" dirty="0" err="1"/>
              <a:t>xã</a:t>
            </a:r>
            <a:r>
              <a:rPr lang="en-US" sz="2000" b="1" dirty="0"/>
              <a:t> </a:t>
            </a:r>
            <a:r>
              <a:rPr lang="en-US" sz="2000" b="1" dirty="0" err="1"/>
              <a:t>khu</a:t>
            </a:r>
            <a:r>
              <a:rPr lang="en-US" sz="2000" b="1" dirty="0"/>
              <a:t> </a:t>
            </a:r>
            <a:r>
              <a:rPr lang="en-US" sz="2000" b="1" dirty="0" err="1"/>
              <a:t>vực</a:t>
            </a:r>
            <a:r>
              <a:rPr lang="en-US" sz="2000" b="1" dirty="0"/>
              <a:t> III </a:t>
            </a:r>
            <a:r>
              <a:rPr lang="en-US" sz="2000" b="1" dirty="0" err="1"/>
              <a:t>vùng</a:t>
            </a:r>
            <a:r>
              <a:rPr lang="en-US" sz="2000" b="1" dirty="0"/>
              <a:t> </a:t>
            </a:r>
            <a:r>
              <a:rPr lang="en-US" sz="2000" b="1" dirty="0" err="1"/>
              <a:t>dân</a:t>
            </a:r>
            <a:r>
              <a:rPr lang="en-US" sz="2000" b="1" dirty="0"/>
              <a:t> </a:t>
            </a:r>
            <a:r>
              <a:rPr lang="en-US" sz="2000" b="1" dirty="0" err="1"/>
              <a:t>tộc</a:t>
            </a:r>
            <a:r>
              <a:rPr lang="en-US" sz="2000" b="1" dirty="0"/>
              <a:t> </a:t>
            </a:r>
            <a:r>
              <a:rPr lang="en-US" sz="2000" b="1" dirty="0" err="1"/>
              <a:t>và</a:t>
            </a:r>
            <a:r>
              <a:rPr lang="en-US" sz="2000" b="1" dirty="0"/>
              <a:t> </a:t>
            </a:r>
            <a:r>
              <a:rPr lang="en-US" sz="2000" b="1" dirty="0" err="1"/>
              <a:t>miền</a:t>
            </a:r>
            <a:r>
              <a:rPr lang="en-US" sz="2000" b="1" dirty="0"/>
              <a:t> </a:t>
            </a:r>
            <a:r>
              <a:rPr lang="en-US" sz="2000" b="1" dirty="0" err="1"/>
              <a:t>núi</a:t>
            </a:r>
            <a:r>
              <a:rPr lang="en-US" sz="2000" b="1" dirty="0"/>
              <a:t> </a:t>
            </a:r>
            <a:r>
              <a:rPr lang="en-US" sz="2000" i="1" dirty="0"/>
              <a:t>(QĐ 861/QĐ-</a:t>
            </a:r>
            <a:r>
              <a:rPr lang="en-US" sz="2000" i="1" dirty="0" err="1"/>
              <a:t>TTg</a:t>
            </a:r>
            <a:r>
              <a:rPr lang="en-US" sz="2000" i="1" dirty="0"/>
              <a:t> </a:t>
            </a:r>
            <a:r>
              <a:rPr lang="en-US" sz="2000" i="1" dirty="0" err="1"/>
              <a:t>ngày</a:t>
            </a:r>
            <a:r>
              <a:rPr lang="en-US" sz="2000" i="1" dirty="0"/>
              <a:t> 04/6/2021)</a:t>
            </a:r>
            <a:r>
              <a:rPr lang="en-US" sz="2000" dirty="0"/>
              <a:t>: </a:t>
            </a:r>
          </a:p>
          <a:p>
            <a:pPr>
              <a:lnSpc>
                <a:spcPct val="120000"/>
              </a:lnSpc>
            </a:pPr>
            <a:r>
              <a:rPr lang="en-US" sz="2000" dirty="0"/>
              <a:t>+ </a:t>
            </a:r>
            <a:r>
              <a:rPr lang="en-US" sz="2000" dirty="0" err="1"/>
              <a:t>Huyện</a:t>
            </a:r>
            <a:r>
              <a:rPr lang="en-US" sz="2000" dirty="0"/>
              <a:t> Tri Tôn: </a:t>
            </a:r>
            <a:r>
              <a:rPr lang="en-US" sz="2000" dirty="0" err="1"/>
              <a:t>xã</a:t>
            </a:r>
            <a:r>
              <a:rPr lang="en-US" sz="2000" dirty="0"/>
              <a:t> An </a:t>
            </a:r>
            <a:r>
              <a:rPr lang="en-US" sz="2000" dirty="0" err="1"/>
              <a:t>Tức</a:t>
            </a:r>
            <a:r>
              <a:rPr lang="en-US" sz="2000" dirty="0"/>
              <a:t>, </a:t>
            </a:r>
            <a:r>
              <a:rPr lang="en-US" sz="2000" dirty="0" err="1"/>
              <a:t>xã</a:t>
            </a:r>
            <a:r>
              <a:rPr lang="en-US" sz="2000" dirty="0"/>
              <a:t> Ô Lâm, </a:t>
            </a:r>
            <a:r>
              <a:rPr lang="en-US" sz="2000" dirty="0" err="1"/>
              <a:t>xã</a:t>
            </a:r>
            <a:r>
              <a:rPr lang="en-US" sz="2000" dirty="0"/>
              <a:t> Châu </a:t>
            </a:r>
            <a:r>
              <a:rPr lang="en-US" sz="2000" dirty="0" err="1"/>
              <a:t>Lăng</a:t>
            </a:r>
            <a:r>
              <a:rPr lang="en-US" sz="2000" dirty="0"/>
              <a:t>, </a:t>
            </a:r>
            <a:r>
              <a:rPr lang="en-US" sz="2000" dirty="0" err="1"/>
              <a:t>xã</a:t>
            </a:r>
            <a:r>
              <a:rPr lang="en-US" sz="2000" dirty="0"/>
              <a:t> Lê </a:t>
            </a:r>
            <a:r>
              <a:rPr lang="en-US" sz="2000" dirty="0" err="1"/>
              <a:t>Trì</a:t>
            </a:r>
            <a:r>
              <a:rPr lang="en-US" sz="2000" dirty="0"/>
              <a:t>, </a:t>
            </a:r>
            <a:r>
              <a:rPr lang="en-US" sz="2000" dirty="0" err="1"/>
              <a:t>xã</a:t>
            </a:r>
            <a:r>
              <a:rPr lang="en-US" sz="2000" dirty="0"/>
              <a:t> </a:t>
            </a:r>
            <a:r>
              <a:rPr lang="en-US" sz="2000" dirty="0" err="1"/>
              <a:t>Núi</a:t>
            </a:r>
            <a:r>
              <a:rPr lang="en-US" sz="2000" dirty="0"/>
              <a:t> </a:t>
            </a:r>
            <a:r>
              <a:rPr lang="en-US" sz="2000" dirty="0" err="1"/>
              <a:t>Tô</a:t>
            </a:r>
            <a:r>
              <a:rPr lang="en-US" sz="2000" dirty="0"/>
              <a:t>.</a:t>
            </a:r>
          </a:p>
          <a:p>
            <a:pPr>
              <a:lnSpc>
                <a:spcPct val="120000"/>
              </a:lnSpc>
            </a:pPr>
            <a:r>
              <a:rPr lang="en-US" sz="2000" dirty="0"/>
              <a:t>+ </a:t>
            </a:r>
            <a:r>
              <a:rPr lang="en-US" sz="2000" dirty="0" err="1"/>
              <a:t>Huyện</a:t>
            </a:r>
            <a:r>
              <a:rPr lang="en-US" sz="2000" dirty="0"/>
              <a:t> </a:t>
            </a:r>
            <a:r>
              <a:rPr lang="en-US" sz="2000" dirty="0" err="1"/>
              <a:t>Tịnh</a:t>
            </a:r>
            <a:r>
              <a:rPr lang="en-US" sz="2000" dirty="0"/>
              <a:t> </a:t>
            </a:r>
            <a:r>
              <a:rPr lang="en-US" sz="2000" dirty="0" err="1"/>
              <a:t>Biên</a:t>
            </a:r>
            <a:r>
              <a:rPr lang="en-US" sz="2000" dirty="0"/>
              <a:t>: </a:t>
            </a:r>
            <a:r>
              <a:rPr lang="en-US" sz="2000" dirty="0" err="1"/>
              <a:t>xã</a:t>
            </a:r>
            <a:r>
              <a:rPr lang="en-US" sz="2000" dirty="0"/>
              <a:t> An </a:t>
            </a:r>
            <a:r>
              <a:rPr lang="en-US" sz="2000" dirty="0" err="1"/>
              <a:t>Cư</a:t>
            </a:r>
            <a:r>
              <a:rPr lang="en-US" sz="2000" dirty="0"/>
              <a:t>, </a:t>
            </a:r>
            <a:r>
              <a:rPr lang="en-US" sz="2000" dirty="0" err="1"/>
              <a:t>xã</a:t>
            </a:r>
            <a:r>
              <a:rPr lang="en-US" sz="2000" dirty="0"/>
              <a:t> Văn </a:t>
            </a:r>
            <a:r>
              <a:rPr lang="en-US" sz="2000" dirty="0" err="1"/>
              <a:t>Giáo</a:t>
            </a:r>
            <a:r>
              <a:rPr lang="en-US" sz="2000" dirty="0"/>
              <a:t>.</a:t>
            </a:r>
          </a:p>
          <a:p>
            <a:pPr lvl="0">
              <a:lnSpc>
                <a:spcPct val="120000"/>
              </a:lnSpc>
            </a:pPr>
            <a:r>
              <a:rPr lang="en-US" sz="2000" dirty="0"/>
              <a:t>2. Sinh </a:t>
            </a:r>
            <a:r>
              <a:rPr lang="en-US" sz="2000" dirty="0" err="1"/>
              <a:t>viên</a:t>
            </a:r>
            <a:r>
              <a:rPr lang="en-US" sz="2000" dirty="0"/>
              <a:t> </a:t>
            </a:r>
            <a:r>
              <a:rPr lang="en-US" sz="2000" dirty="0" err="1"/>
              <a:t>các</a:t>
            </a:r>
            <a:r>
              <a:rPr lang="en-US" sz="2000" dirty="0"/>
              <a:t> </a:t>
            </a:r>
            <a:r>
              <a:rPr lang="en-US" sz="2000" dirty="0" err="1"/>
              <a:t>tỉnh</a:t>
            </a:r>
            <a:r>
              <a:rPr lang="en-US" sz="2000" dirty="0"/>
              <a:t> </a:t>
            </a:r>
            <a:r>
              <a:rPr lang="en-US" sz="2000" dirty="0" err="1"/>
              <a:t>khác</a:t>
            </a:r>
            <a:r>
              <a:rPr lang="en-US" sz="2000" dirty="0"/>
              <a:t> </a:t>
            </a:r>
            <a:r>
              <a:rPr lang="en-US" sz="2000" dirty="0" err="1"/>
              <a:t>đang</a:t>
            </a:r>
            <a:r>
              <a:rPr lang="en-US" sz="2000" dirty="0"/>
              <a:t> </a:t>
            </a:r>
            <a:r>
              <a:rPr lang="en-US" sz="2000" dirty="0" err="1"/>
              <a:t>học</a:t>
            </a:r>
            <a:r>
              <a:rPr lang="en-US" sz="2000" dirty="0"/>
              <a:t> ở </a:t>
            </a:r>
            <a:r>
              <a:rPr lang="en-US" sz="2000" dirty="0" err="1"/>
              <a:t>trường</a:t>
            </a:r>
            <a:r>
              <a:rPr lang="en-US" sz="2000" dirty="0"/>
              <a:t> </a:t>
            </a:r>
            <a:r>
              <a:rPr lang="en-US" sz="2000" dirty="0" err="1"/>
              <a:t>liên</a:t>
            </a:r>
            <a:r>
              <a:rPr lang="en-US" sz="2000" dirty="0"/>
              <a:t> </a:t>
            </a:r>
            <a:r>
              <a:rPr lang="en-US" sz="2000" dirty="0" err="1"/>
              <a:t>hệ</a:t>
            </a:r>
            <a:r>
              <a:rPr lang="en-US" sz="2000" dirty="0"/>
              <a:t> </a:t>
            </a:r>
            <a:r>
              <a:rPr lang="en-US" sz="2000" dirty="0" err="1"/>
              <a:t>Phòng</a:t>
            </a:r>
            <a:r>
              <a:rPr lang="en-US" sz="2000" dirty="0"/>
              <a:t> CTSV </a:t>
            </a:r>
            <a:r>
              <a:rPr lang="en-US" sz="2000" dirty="0" err="1"/>
              <a:t>để</a:t>
            </a:r>
            <a:r>
              <a:rPr lang="en-US" sz="2000" dirty="0"/>
              <a:t> </a:t>
            </a:r>
            <a:r>
              <a:rPr lang="en-US" sz="2000" dirty="0" err="1"/>
              <a:t>được</a:t>
            </a:r>
            <a:r>
              <a:rPr lang="en-US" sz="2000" dirty="0"/>
              <a:t> </a:t>
            </a:r>
            <a:r>
              <a:rPr lang="en-US" sz="2000" dirty="0" err="1"/>
              <a:t>hướng</a:t>
            </a:r>
            <a:r>
              <a:rPr lang="en-US" sz="2000" dirty="0"/>
              <a:t> </a:t>
            </a:r>
            <a:r>
              <a:rPr lang="en-US" sz="2000" dirty="0" err="1"/>
              <a:t>dẫn</a:t>
            </a:r>
            <a:r>
              <a:rPr lang="en-US" sz="2000" dirty="0"/>
              <a:t>.</a:t>
            </a:r>
          </a:p>
        </p:txBody>
      </p:sp>
    </p:spTree>
    <p:extLst>
      <p:ext uri="{BB962C8B-B14F-4D97-AF65-F5344CB8AC3E}">
        <p14:creationId xmlns:p14="http://schemas.microsoft.com/office/powerpoint/2010/main" val="5476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heckerboard(across)">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heckerboard(across)">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heckerboard(across)">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diamond(in)">
                                      <p:cBhvr>
                                        <p:cTn id="77" dur="20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checkerboard(across)">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9" grpId="0" animBg="1"/>
      <p:bldP spid="20" grpId="0" animBg="1"/>
      <p:bldP spid="21" grpId="0" animBg="1"/>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3. HỖ TRỢ CHI PHÍ HỌC TẬP</a:t>
            </a:r>
          </a:p>
        </p:txBody>
      </p:sp>
      <p:sp>
        <p:nvSpPr>
          <p:cNvPr id="5" name="Rectangle 4"/>
          <p:cNvSpPr/>
          <p:nvPr/>
        </p:nvSpPr>
        <p:spPr bwMode="auto">
          <a:xfrm>
            <a:off x="381000" y="1810544"/>
            <a:ext cx="3962400" cy="493082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just"/>
            <a:endParaRPr lang="en-US" sz="3200" b="0" dirty="0">
              <a:solidFill>
                <a:schemeClr val="tx1">
                  <a:lumMod val="95000"/>
                  <a:lumOff val="5000"/>
                </a:schemeClr>
              </a:solidFill>
              <a:latin typeface="Times New Roman" pitchFamily="18" charset="0"/>
              <a:cs typeface="Times New Roman" pitchFamily="18" charset="0"/>
            </a:endParaRPr>
          </a:p>
          <a:p>
            <a:pPr lvl="0" algn="just"/>
            <a:r>
              <a:rPr lang="en-US" sz="3200" b="0" dirty="0" err="1">
                <a:latin typeface="Times New Roman" pitchFamily="18" charset="0"/>
                <a:cs typeface="Times New Roman" pitchFamily="18" charset="0"/>
              </a:rPr>
              <a:t>Sinh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viên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quy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của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nước</a:t>
            </a:r>
            <a:r>
              <a:rPr lang="en-US" sz="3200" b="0" dirty="0">
                <a:latin typeface="Times New Roman" pitchFamily="18" charset="0"/>
                <a:cs typeface="Times New Roman" pitchFamily="18" charset="0"/>
              </a:rPr>
              <a:t>.</a:t>
            </a:r>
            <a:endParaRPr lang="en-US" sz="3200" b="0" dirty="0"/>
          </a:p>
        </p:txBody>
      </p:sp>
      <p:sp>
        <p:nvSpPr>
          <p:cNvPr id="6" name="Rectangle 5"/>
          <p:cNvSpPr/>
          <p:nvPr/>
        </p:nvSpPr>
        <p:spPr bwMode="auto">
          <a:xfrm>
            <a:off x="4572000" y="1810544"/>
            <a:ext cx="3810000" cy="4930824"/>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just"/>
            <a:endParaRPr lang="en-US" sz="3200" b="0" dirty="0">
              <a:solidFill>
                <a:schemeClr val="tx1">
                  <a:lumMod val="95000"/>
                  <a:lumOff val="5000"/>
                </a:schemeClr>
              </a:solidFill>
              <a:latin typeface="Times New Roman" pitchFamily="18" charset="0"/>
              <a:cs typeface="Times New Roman" pitchFamily="18" charset="0"/>
            </a:endParaRPr>
          </a:p>
          <a:p>
            <a:pPr lvl="0" algn="just"/>
            <a:r>
              <a:rPr lang="en-US" sz="3200" b="0" dirty="0" err="1">
                <a:latin typeface="Times New Roman" pitchFamily="18" charset="0"/>
                <a:cs typeface="Times New Roman" pitchFamily="18" charset="0"/>
              </a:rPr>
              <a:t>Sinh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viên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khuyết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thuộc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nghèo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hoặc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nghèo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quy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của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nước</a:t>
            </a:r>
            <a:r>
              <a:rPr lang="en-US" sz="3200" b="0" dirty="0">
                <a:latin typeface="Times New Roman" pitchFamily="18" charset="0"/>
                <a:cs typeface="Times New Roman" pitchFamily="18" charset="0"/>
              </a:rPr>
              <a:t>.</a:t>
            </a:r>
          </a:p>
        </p:txBody>
      </p:sp>
      <p:sp>
        <p:nvSpPr>
          <p:cNvPr id="7" name="Round Same Side Corner Rectangle 6"/>
          <p:cNvSpPr/>
          <p:nvPr/>
        </p:nvSpPr>
        <p:spPr bwMode="auto">
          <a:xfrm>
            <a:off x="381000" y="1124744"/>
            <a:ext cx="3962400" cy="685800"/>
          </a:xfrm>
          <a:prstGeom prst="round2Same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US" sz="2800" dirty="0">
                <a:solidFill>
                  <a:srgbClr val="FF0000"/>
                </a:solidFill>
                <a:latin typeface="Times New Roman" pitchFamily="18" charset="0"/>
                <a:cs typeface="Times New Roman" pitchFamily="18" charset="0"/>
              </a:rPr>
              <a:t>ĐỐI TƯỢNG 1</a:t>
            </a:r>
          </a:p>
        </p:txBody>
      </p:sp>
      <p:sp>
        <p:nvSpPr>
          <p:cNvPr id="8" name="Round Same Side Corner Rectangle 7"/>
          <p:cNvSpPr/>
          <p:nvPr/>
        </p:nvSpPr>
        <p:spPr bwMode="auto">
          <a:xfrm>
            <a:off x="4572000" y="1124744"/>
            <a:ext cx="3810000" cy="685800"/>
          </a:xfrm>
          <a:prstGeom prst="round2Same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r>
              <a:rPr lang="en-US" sz="2800" dirty="0">
                <a:solidFill>
                  <a:srgbClr val="FF0000"/>
                </a:solidFill>
                <a:latin typeface="Times New Roman" pitchFamily="18" charset="0"/>
                <a:cs typeface="Times New Roman" pitchFamily="18" charset="0"/>
              </a:rPr>
              <a:t>ĐỐI TƯỢNG 2</a:t>
            </a:r>
          </a:p>
        </p:txBody>
      </p:sp>
      <p:sp>
        <p:nvSpPr>
          <p:cNvPr id="23" name="Rectangle 22"/>
          <p:cNvSpPr/>
          <p:nvPr/>
        </p:nvSpPr>
        <p:spPr bwMode="auto">
          <a:xfrm>
            <a:off x="381000" y="1988840"/>
            <a:ext cx="3962400" cy="4752528"/>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endParaRPr lang="en-US" sz="1100" dirty="0">
              <a:solidFill>
                <a:srgbClr val="FF0000"/>
              </a:solidFill>
              <a:latin typeface="Times New Roman" pitchFamily="18" charset="0"/>
              <a:cs typeface="Times New Roman" pitchFamily="18" charset="0"/>
            </a:endParaRPr>
          </a:p>
          <a:p>
            <a:pPr algn="just"/>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hỗ</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trợ</a:t>
            </a:r>
            <a:r>
              <a:rPr lang="en-US" sz="2800" dirty="0">
                <a:solidFill>
                  <a:srgbClr val="FF0000"/>
                </a:solidFill>
                <a:latin typeface="Times New Roman" pitchFamily="18" charset="0"/>
                <a:cs typeface="Times New Roman" pitchFamily="18" charset="0"/>
              </a:rPr>
              <a:t>: </a:t>
            </a:r>
          </a:p>
          <a:p>
            <a:pPr marL="0" indent="0">
              <a:buFontTx/>
              <a:buChar char="-"/>
            </a:pPr>
            <a:r>
              <a:rPr lang="en-US" sz="2800" b="0" dirty="0" err="1">
                <a:solidFill>
                  <a:schemeClr val="tx1">
                    <a:lumMod val="95000"/>
                    <a:lumOff val="5000"/>
                  </a:schemeClr>
                </a:solidFill>
                <a:latin typeface="Times New Roman" pitchFamily="18" charset="0"/>
                <a:cs typeface="Times New Roman" pitchFamily="18" charset="0"/>
              </a:rPr>
              <a:t>Bằng</a:t>
            </a:r>
            <a:r>
              <a:rPr lang="en-US" sz="2800" b="0" dirty="0">
                <a:solidFill>
                  <a:schemeClr val="tx1">
                    <a:lumMod val="95000"/>
                    <a:lumOff val="5000"/>
                  </a:schemeClr>
                </a:solidFill>
                <a:latin typeface="Times New Roman" pitchFamily="18" charset="0"/>
                <a:cs typeface="Times New Roman" pitchFamily="18" charset="0"/>
              </a:rPr>
              <a:t> 60% </a:t>
            </a:r>
            <a:r>
              <a:rPr lang="en-US" sz="2800" b="0" dirty="0" err="1">
                <a:solidFill>
                  <a:schemeClr val="tx1">
                    <a:lumMod val="95000"/>
                    <a:lumOff val="5000"/>
                  </a:schemeClr>
                </a:solidFill>
                <a:latin typeface="Times New Roman" pitchFamily="18" charset="0"/>
                <a:cs typeface="Times New Roman" pitchFamily="18" charset="0"/>
              </a:rPr>
              <a:t>mức</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lương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tối</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thiểu</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chung</a:t>
            </a:r>
            <a:r>
              <a:rPr lang="en-US" sz="2800" b="0" dirty="0">
                <a:solidFill>
                  <a:schemeClr val="tx1">
                    <a:lumMod val="95000"/>
                    <a:lumOff val="5000"/>
                  </a:schemeClr>
                </a:solidFill>
                <a:latin typeface="Times New Roman" pitchFamily="18" charset="0"/>
                <a:cs typeface="Times New Roman" pitchFamily="18" charset="0"/>
              </a:rPr>
              <a:t>;</a:t>
            </a:r>
          </a:p>
          <a:p>
            <a:pPr marL="0" indent="0">
              <a:buFontTx/>
              <a:buChar char="-"/>
            </a:pP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Được</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hưởng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không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quá</a:t>
            </a:r>
            <a:r>
              <a:rPr lang="en-US" sz="2800" b="0" dirty="0">
                <a:solidFill>
                  <a:schemeClr val="tx1">
                    <a:lumMod val="95000"/>
                    <a:lumOff val="5000"/>
                  </a:schemeClr>
                </a:solidFill>
                <a:latin typeface="Times New Roman" pitchFamily="18" charset="0"/>
                <a:cs typeface="Times New Roman" pitchFamily="18" charset="0"/>
              </a:rPr>
              <a:t> 10 </a:t>
            </a:r>
            <a:r>
              <a:rPr lang="en-US" sz="2800" b="0" dirty="0" err="1">
                <a:solidFill>
                  <a:schemeClr val="tx1">
                    <a:lumMod val="95000"/>
                    <a:lumOff val="5000"/>
                  </a:schemeClr>
                </a:solidFill>
                <a:latin typeface="Times New Roman" pitchFamily="18" charset="0"/>
                <a:cs typeface="Times New Roman" pitchFamily="18" charset="0"/>
              </a:rPr>
              <a:t>tháng</a:t>
            </a:r>
            <a:r>
              <a:rPr lang="en-US" sz="2800" b="0" dirty="0">
                <a:solidFill>
                  <a:schemeClr val="tx1">
                    <a:lumMod val="95000"/>
                    <a:lumOff val="5000"/>
                  </a:schemeClr>
                </a:solidFill>
                <a:latin typeface="Times New Roman" pitchFamily="18" charset="0"/>
                <a:cs typeface="Times New Roman" pitchFamily="18" charset="0"/>
              </a:rPr>
              <a:t>/</a:t>
            </a:r>
            <a:r>
              <a:rPr lang="en-US" sz="2800" b="0" dirty="0" err="1">
                <a:solidFill>
                  <a:schemeClr val="tx1">
                    <a:lumMod val="95000"/>
                    <a:lumOff val="5000"/>
                  </a:schemeClr>
                </a:solidFill>
                <a:latin typeface="Times New Roman" pitchFamily="18" charset="0"/>
                <a:cs typeface="Times New Roman" pitchFamily="18" charset="0"/>
              </a:rPr>
              <a:t>năm</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học</a:t>
            </a:r>
            <a:r>
              <a:rPr lang="en-US" sz="2800" b="0" dirty="0">
                <a:solidFill>
                  <a:schemeClr val="tx1">
                    <a:lumMod val="95000"/>
                    <a:lumOff val="5000"/>
                  </a:schemeClr>
                </a:solidFill>
                <a:latin typeface="Times New Roman" pitchFamily="18" charset="0"/>
                <a:cs typeface="Times New Roman" pitchFamily="18" charset="0"/>
              </a:rPr>
              <a:t>/SV.</a:t>
            </a:r>
          </a:p>
        </p:txBody>
      </p:sp>
      <p:sp>
        <p:nvSpPr>
          <p:cNvPr id="24" name="Rectangle 23"/>
          <p:cNvSpPr/>
          <p:nvPr/>
        </p:nvSpPr>
        <p:spPr bwMode="auto">
          <a:xfrm>
            <a:off x="4572000" y="1988840"/>
            <a:ext cx="3810000" cy="4752528"/>
          </a:xfrm>
          <a:prstGeom prst="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endParaRPr lang="en-US" sz="1100" dirty="0">
              <a:solidFill>
                <a:schemeClr val="tx1">
                  <a:lumMod val="95000"/>
                  <a:lumOff val="5000"/>
                </a:schemeClr>
              </a:solidFill>
              <a:latin typeface="Times New Roman" pitchFamily="18" charset="0"/>
              <a:cs typeface="Times New Roman" pitchFamily="18" charset="0"/>
            </a:endParaRPr>
          </a:p>
          <a:p>
            <a:pPr algn="just"/>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hỗ</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trợ</a:t>
            </a:r>
            <a:r>
              <a:rPr lang="en-US" sz="2800" dirty="0">
                <a:solidFill>
                  <a:srgbClr val="FF0000"/>
                </a:solidFill>
                <a:latin typeface="Times New Roman" pitchFamily="18" charset="0"/>
                <a:cs typeface="Times New Roman" pitchFamily="18" charset="0"/>
              </a:rPr>
              <a:t>: </a:t>
            </a:r>
          </a:p>
          <a:p>
            <a:pPr marL="0" indent="0" algn="just">
              <a:buFontTx/>
              <a:buChar char="-"/>
            </a:pPr>
            <a:r>
              <a:rPr lang="en-US" sz="2800" b="0" dirty="0" err="1">
                <a:solidFill>
                  <a:schemeClr val="tx1">
                    <a:lumMod val="95000"/>
                    <a:lumOff val="5000"/>
                  </a:schemeClr>
                </a:solidFill>
                <a:latin typeface="Times New Roman" pitchFamily="18" charset="0"/>
                <a:cs typeface="Times New Roman" pitchFamily="18" charset="0"/>
              </a:rPr>
              <a:t>Bằng</a:t>
            </a:r>
            <a:r>
              <a:rPr lang="en-US" sz="2800" b="0" dirty="0">
                <a:solidFill>
                  <a:schemeClr val="tx1">
                    <a:lumMod val="95000"/>
                    <a:lumOff val="5000"/>
                  </a:schemeClr>
                </a:solidFill>
                <a:latin typeface="Times New Roman" pitchFamily="18" charset="0"/>
                <a:cs typeface="Times New Roman" pitchFamily="18" charset="0"/>
              </a:rPr>
              <a:t> 80% </a:t>
            </a:r>
            <a:r>
              <a:rPr lang="en-US" sz="2800" b="0" dirty="0" err="1">
                <a:solidFill>
                  <a:schemeClr val="tx1">
                    <a:lumMod val="95000"/>
                    <a:lumOff val="5000"/>
                  </a:schemeClr>
                </a:solidFill>
                <a:latin typeface="Times New Roman" pitchFamily="18" charset="0"/>
                <a:cs typeface="Times New Roman" pitchFamily="18" charset="0"/>
              </a:rPr>
              <a:t>mức</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lương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tối</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thiểu</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chung</a:t>
            </a:r>
            <a:r>
              <a:rPr lang="en-US" sz="2800" b="0" dirty="0">
                <a:solidFill>
                  <a:schemeClr val="tx1">
                    <a:lumMod val="95000"/>
                    <a:lumOff val="5000"/>
                  </a:schemeClr>
                </a:solidFill>
                <a:latin typeface="Times New Roman" pitchFamily="18" charset="0"/>
                <a:cs typeface="Times New Roman" pitchFamily="18" charset="0"/>
              </a:rPr>
              <a:t>;</a:t>
            </a:r>
          </a:p>
          <a:p>
            <a:pPr marL="0" indent="0" algn="just">
              <a:buFontTx/>
              <a:buChar char="-"/>
            </a:pP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Được</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hưởng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không</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quá</a:t>
            </a:r>
            <a:r>
              <a:rPr lang="en-US" sz="2800" b="0" dirty="0">
                <a:solidFill>
                  <a:schemeClr val="tx1">
                    <a:lumMod val="95000"/>
                    <a:lumOff val="5000"/>
                  </a:schemeClr>
                </a:solidFill>
                <a:latin typeface="Times New Roman" pitchFamily="18" charset="0"/>
                <a:cs typeface="Times New Roman" pitchFamily="18" charset="0"/>
              </a:rPr>
              <a:t> 10 </a:t>
            </a:r>
            <a:r>
              <a:rPr lang="en-US" sz="2800" b="0" dirty="0" err="1">
                <a:solidFill>
                  <a:schemeClr val="tx1">
                    <a:lumMod val="95000"/>
                    <a:lumOff val="5000"/>
                  </a:schemeClr>
                </a:solidFill>
                <a:latin typeface="Times New Roman" pitchFamily="18" charset="0"/>
                <a:cs typeface="Times New Roman" pitchFamily="18" charset="0"/>
              </a:rPr>
              <a:t>tháng</a:t>
            </a:r>
            <a:r>
              <a:rPr lang="en-US" sz="2800" b="0" dirty="0">
                <a:solidFill>
                  <a:schemeClr val="tx1">
                    <a:lumMod val="95000"/>
                    <a:lumOff val="5000"/>
                  </a:schemeClr>
                </a:solidFill>
                <a:latin typeface="Times New Roman" pitchFamily="18" charset="0"/>
                <a:cs typeface="Times New Roman" pitchFamily="18" charset="0"/>
              </a:rPr>
              <a:t>/</a:t>
            </a:r>
            <a:r>
              <a:rPr lang="en-US" sz="2800" b="0" dirty="0" err="1">
                <a:solidFill>
                  <a:schemeClr val="tx1">
                    <a:lumMod val="95000"/>
                    <a:lumOff val="5000"/>
                  </a:schemeClr>
                </a:solidFill>
                <a:latin typeface="Times New Roman" pitchFamily="18" charset="0"/>
                <a:cs typeface="Times New Roman" pitchFamily="18" charset="0"/>
              </a:rPr>
              <a:t>năm</a:t>
            </a:r>
            <a:r>
              <a:rPr lang="en-US" sz="2800" b="0" dirty="0">
                <a:solidFill>
                  <a:schemeClr val="tx1">
                    <a:lumMod val="95000"/>
                    <a:lumOff val="5000"/>
                  </a:schemeClr>
                </a:solidFill>
                <a:latin typeface="Times New Roman" pitchFamily="18" charset="0"/>
                <a:cs typeface="Times New Roman" pitchFamily="18" charset="0"/>
              </a:rPr>
              <a:t> </a:t>
            </a:r>
            <a:r>
              <a:rPr lang="en-US" sz="2800" b="0" dirty="0" err="1">
                <a:solidFill>
                  <a:schemeClr val="tx1">
                    <a:lumMod val="95000"/>
                    <a:lumOff val="5000"/>
                  </a:schemeClr>
                </a:solidFill>
                <a:latin typeface="Times New Roman" pitchFamily="18" charset="0"/>
                <a:cs typeface="Times New Roman" pitchFamily="18" charset="0"/>
              </a:rPr>
              <a:t>học</a:t>
            </a:r>
            <a:r>
              <a:rPr lang="en-US" sz="2800" b="0" dirty="0">
                <a:solidFill>
                  <a:schemeClr val="tx1">
                    <a:lumMod val="95000"/>
                    <a:lumOff val="5000"/>
                  </a:schemeClr>
                </a:solidFill>
                <a:latin typeface="Times New Roman" pitchFamily="18" charset="0"/>
                <a:cs typeface="Times New Roman" pitchFamily="18" charset="0"/>
              </a:rPr>
              <a:t>/SV.</a:t>
            </a:r>
          </a:p>
          <a:p>
            <a:pPr marL="0" indent="0" algn="just">
              <a:buFontTx/>
              <a:buChar char="-"/>
            </a:pPr>
            <a:r>
              <a:rPr lang="en-US" sz="2800" b="0" dirty="0">
                <a:solidFill>
                  <a:schemeClr val="tx1">
                    <a:lumMod val="95000"/>
                    <a:lumOff val="5000"/>
                  </a:schemeClr>
                </a:solidFill>
                <a:latin typeface="Times New Roman" pitchFamily="18" charset="0"/>
                <a:cs typeface="Times New Roman" pitchFamily="18" charset="0"/>
              </a:rPr>
              <a:t> </a:t>
            </a:r>
            <a:r>
              <a:rPr lang="vi-VN" sz="2800" b="0" dirty="0">
                <a:solidFill>
                  <a:schemeClr val="tx1">
                    <a:lumMod val="95000"/>
                    <a:lumOff val="5000"/>
                  </a:schemeClr>
                </a:solidFill>
                <a:latin typeface="Times New Roman" pitchFamily="18" charset="0"/>
                <a:cs typeface="Times New Roman" pitchFamily="18" charset="0"/>
              </a:rPr>
              <a:t>Được hỗ trợ kinh phí để mua sắm phương tiện, đồ dùng học tập 1.000.000/người/năm học</a:t>
            </a:r>
            <a:endParaRPr lang="en-US" sz="2800" b="0" dirty="0">
              <a:solidFill>
                <a:schemeClr val="tx1">
                  <a:lumMod val="95000"/>
                  <a:lumOff val="5000"/>
                </a:schemeClr>
              </a:solidFill>
              <a:latin typeface="Times New Roman" pitchFamily="18" charset="0"/>
              <a:cs typeface="Times New Roman" pitchFamily="18" charset="0"/>
            </a:endParaRPr>
          </a:p>
        </p:txBody>
      </p:sp>
      <p:sp>
        <p:nvSpPr>
          <p:cNvPr id="25" name="Rectangle 24"/>
          <p:cNvSpPr/>
          <p:nvPr/>
        </p:nvSpPr>
        <p:spPr bwMode="auto">
          <a:xfrm>
            <a:off x="381000" y="2204864"/>
            <a:ext cx="3962400" cy="453650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n-US" sz="2800" dirty="0">
                <a:solidFill>
                  <a:srgbClr val="FF0000"/>
                </a:solidFill>
                <a:latin typeface="Times New Roman" panose="02020603050405020304" pitchFamily="18" charset="0"/>
                <a:cs typeface="Times New Roman" panose="02020603050405020304" pitchFamily="18" charset="0"/>
              </a:rPr>
              <a:t>HỒ SƠ:</a:t>
            </a:r>
          </a:p>
          <a:p>
            <a:pPr algn="just"/>
            <a:r>
              <a:rPr lang="vi-VN" sz="2800" b="0" dirty="0">
                <a:latin typeface="Times New Roman" panose="02020603050405020304" pitchFamily="18" charset="0"/>
                <a:cs typeface="Times New Roman" panose="02020603050405020304" pitchFamily="18" charset="0"/>
              </a:rPr>
              <a:t>- </a:t>
            </a:r>
            <a:r>
              <a:rPr lang="vi-VN" sz="3000" b="0" dirty="0">
                <a:latin typeface="Times New Roman" panose="02020603050405020304" pitchFamily="18" charset="0"/>
                <a:cs typeface="Times New Roman" panose="02020603050405020304" pitchFamily="18" charset="0"/>
              </a:rPr>
              <a:t>Mẫu đơn đề nghị hỗ trợ chi phí học tập (theo mẫu)</a:t>
            </a:r>
            <a:r>
              <a:rPr lang="en-US" sz="3000" b="0" dirty="0">
                <a:latin typeface="Times New Roman" panose="02020603050405020304" pitchFamily="18" charset="0"/>
                <a:cs typeface="Times New Roman" panose="02020603050405020304" pitchFamily="18" charset="0"/>
              </a:rPr>
              <a:t>.</a:t>
            </a:r>
            <a:endParaRPr lang="vi-VN" sz="3000" b="0" dirty="0">
              <a:latin typeface="Times New Roman" panose="02020603050405020304" pitchFamily="18" charset="0"/>
              <a:cs typeface="Times New Roman" panose="02020603050405020304" pitchFamily="18" charset="0"/>
            </a:endParaRPr>
          </a:p>
          <a:p>
            <a:pPr algn="just"/>
            <a:r>
              <a:rPr lang="en-US" sz="3000" b="0" dirty="0">
                <a:latin typeface="Times New Roman" panose="02020603050405020304" pitchFamily="18" charset="0"/>
                <a:cs typeface="Times New Roman" panose="02020603050405020304" pitchFamily="18" charset="0"/>
              </a:rPr>
              <a:t>- </a:t>
            </a:r>
            <a:r>
              <a:rPr lang="vi-VN" sz="3000" b="0" dirty="0">
                <a:latin typeface="Times New Roman" panose="02020603050405020304" pitchFamily="18" charset="0"/>
                <a:cs typeface="Times New Roman" panose="02020603050405020304" pitchFamily="18" charset="0"/>
              </a:rPr>
              <a:t>Bản sao giấy khai sinh</a:t>
            </a:r>
            <a:r>
              <a:rPr lang="en-US" sz="3000" b="0" dirty="0">
                <a:latin typeface="Times New Roman" panose="02020603050405020304" pitchFamily="18" charset="0"/>
                <a:cs typeface="Times New Roman" panose="02020603050405020304" pitchFamily="18" charset="0"/>
              </a:rPr>
              <a:t>.</a:t>
            </a:r>
            <a:endParaRPr lang="vi-VN" sz="3000" b="0" dirty="0">
              <a:latin typeface="Times New Roman" panose="02020603050405020304" pitchFamily="18" charset="0"/>
              <a:cs typeface="Times New Roman" panose="02020603050405020304" pitchFamily="18" charset="0"/>
            </a:endParaRPr>
          </a:p>
          <a:p>
            <a:pPr algn="just"/>
            <a:r>
              <a:rPr lang="en-US" sz="3000" b="0" dirty="0">
                <a:latin typeface="Times New Roman" panose="02020603050405020304" pitchFamily="18" charset="0"/>
                <a:cs typeface="Times New Roman" panose="02020603050405020304" pitchFamily="18" charset="0"/>
              </a:rPr>
              <a:t>- </a:t>
            </a:r>
            <a:r>
              <a:rPr lang="vi-VN" sz="3000" b="0" dirty="0">
                <a:latin typeface="Times New Roman" panose="02020603050405020304" pitchFamily="18" charset="0"/>
                <a:cs typeface="Times New Roman" panose="02020603050405020304" pitchFamily="18" charset="0"/>
              </a:rPr>
              <a:t>Bản sao có công chứng. sổ hộ nghèo hoặc cận nghèo năm 20</a:t>
            </a:r>
            <a:r>
              <a:rPr lang="en-US" sz="3000" b="0" dirty="0">
                <a:latin typeface="Times New Roman" panose="02020603050405020304" pitchFamily="18" charset="0"/>
                <a:cs typeface="Times New Roman" panose="02020603050405020304" pitchFamily="18" charset="0"/>
              </a:rPr>
              <a:t>2</a:t>
            </a:r>
            <a:r>
              <a:rPr lang="en-US" sz="3000" dirty="0">
                <a:latin typeface="Times New Roman" panose="02020603050405020304" pitchFamily="18" charset="0"/>
                <a:cs typeface="Times New Roman" panose="02020603050405020304" pitchFamily="18" charset="0"/>
              </a:rPr>
              <a:t>3</a:t>
            </a:r>
            <a:r>
              <a:rPr lang="en-US" sz="3000" b="0" dirty="0">
                <a:latin typeface="Times New Roman" panose="02020603050405020304" pitchFamily="18" charset="0"/>
                <a:cs typeface="Times New Roman" panose="02020603050405020304" pitchFamily="18" charset="0"/>
              </a:rPr>
              <a:t>.</a:t>
            </a:r>
            <a:endParaRPr lang="vi-VN" sz="3000" b="0" dirty="0">
              <a:latin typeface="Times New Roman" panose="02020603050405020304" pitchFamily="18" charset="0"/>
              <a:cs typeface="Times New Roman" panose="02020603050405020304" pitchFamily="18" charset="0"/>
            </a:endParaRPr>
          </a:p>
        </p:txBody>
      </p:sp>
      <p:sp>
        <p:nvSpPr>
          <p:cNvPr id="26" name="Rectangle 25"/>
          <p:cNvSpPr/>
          <p:nvPr/>
        </p:nvSpPr>
        <p:spPr bwMode="auto">
          <a:xfrm>
            <a:off x="4572000" y="2204864"/>
            <a:ext cx="3810000" cy="4536504"/>
          </a:xfrm>
          <a:prstGeom prst="rect">
            <a:avLst/>
          </a:prstGeom>
          <a:solidFill>
            <a:srgbClr val="99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en-US" sz="2800" dirty="0">
                <a:solidFill>
                  <a:srgbClr val="FF0000"/>
                </a:solidFill>
                <a:latin typeface="Times New Roman" panose="02020603050405020304" pitchFamily="18" charset="0"/>
                <a:cs typeface="Times New Roman" panose="02020603050405020304" pitchFamily="18" charset="0"/>
              </a:rPr>
              <a:t>HỒ SƠ:</a:t>
            </a:r>
          </a:p>
          <a:p>
            <a:pPr algn="just"/>
            <a:r>
              <a:rPr lang="vi-VN" sz="2800" b="0" dirty="0">
                <a:latin typeface="Times New Roman" panose="02020603050405020304" pitchFamily="18" charset="0"/>
                <a:cs typeface="Times New Roman" panose="02020603050405020304" pitchFamily="18" charset="0"/>
              </a:rPr>
              <a:t>- Mẫu đơn đề nghị hỗ trợ chi phí học tập (theo mẫu)</a:t>
            </a:r>
            <a:r>
              <a:rPr lang="en-US" sz="2800" b="0" dirty="0">
                <a:latin typeface="Times New Roman" panose="02020603050405020304" pitchFamily="18" charset="0"/>
                <a:cs typeface="Times New Roman" panose="02020603050405020304" pitchFamily="18" charset="0"/>
              </a:rPr>
              <a:t>.</a:t>
            </a:r>
            <a:endParaRPr lang="vi-VN" sz="2800" b="0" dirty="0">
              <a:latin typeface="Times New Roman" panose="02020603050405020304" pitchFamily="18" charset="0"/>
              <a:cs typeface="Times New Roman" panose="02020603050405020304" pitchFamily="18" charset="0"/>
            </a:endParaRPr>
          </a:p>
          <a:p>
            <a:pPr algn="just"/>
            <a:r>
              <a:rPr lang="en-US" sz="2800" b="0" dirty="0">
                <a:latin typeface="Times New Roman" panose="02020603050405020304" pitchFamily="18" charset="0"/>
                <a:cs typeface="Times New Roman" panose="02020603050405020304" pitchFamily="18" charset="0"/>
              </a:rPr>
              <a:t>- </a:t>
            </a:r>
            <a:r>
              <a:rPr lang="vi-VN" sz="2800" b="0" dirty="0">
                <a:latin typeface="Times New Roman" panose="02020603050405020304" pitchFamily="18" charset="0"/>
                <a:cs typeface="Times New Roman" panose="02020603050405020304" pitchFamily="18" charset="0"/>
              </a:rPr>
              <a:t>Bản sao giấy khai sinh</a:t>
            </a:r>
            <a:r>
              <a:rPr lang="en-US" sz="2800" b="0" dirty="0">
                <a:latin typeface="Times New Roman" panose="02020603050405020304" pitchFamily="18" charset="0"/>
                <a:cs typeface="Times New Roman" panose="02020603050405020304" pitchFamily="18" charset="0"/>
              </a:rPr>
              <a:t>.</a:t>
            </a:r>
            <a:endParaRPr lang="vi-VN" sz="2800" b="0" dirty="0">
              <a:latin typeface="Times New Roman" panose="02020603050405020304" pitchFamily="18" charset="0"/>
              <a:cs typeface="Times New Roman" panose="02020603050405020304" pitchFamily="18" charset="0"/>
            </a:endParaRPr>
          </a:p>
          <a:p>
            <a:pPr algn="just"/>
            <a:r>
              <a:rPr lang="en-US" sz="2800" b="0" dirty="0">
                <a:latin typeface="Times New Roman" panose="02020603050405020304" pitchFamily="18" charset="0"/>
                <a:cs typeface="Times New Roman" panose="02020603050405020304" pitchFamily="18" charset="0"/>
              </a:rPr>
              <a:t>- </a:t>
            </a:r>
            <a:r>
              <a:rPr lang="vi-VN" sz="2800" b="0" dirty="0">
                <a:latin typeface="Times New Roman" panose="02020603050405020304" pitchFamily="18" charset="0"/>
                <a:cs typeface="Times New Roman" panose="02020603050405020304" pitchFamily="18" charset="0"/>
              </a:rPr>
              <a:t>Bản sao có công chứng. sổ hộ nghèo hoặc cận nghèo năm 20</a:t>
            </a:r>
            <a:r>
              <a:rPr lang="en-US" sz="2800" b="0" dirty="0">
                <a:latin typeface="Times New Roman" panose="02020603050405020304" pitchFamily="18" charset="0"/>
                <a:cs typeface="Times New Roman" panose="02020603050405020304" pitchFamily="18" charset="0"/>
              </a:rPr>
              <a:t>23.</a:t>
            </a:r>
            <a:endParaRPr lang="vi-VN" sz="2800" b="0" dirty="0">
              <a:latin typeface="Times New Roman" panose="02020603050405020304" pitchFamily="18" charset="0"/>
              <a:cs typeface="Times New Roman" panose="02020603050405020304" pitchFamily="18" charset="0"/>
            </a:endParaRPr>
          </a:p>
          <a:p>
            <a:pPr algn="just"/>
            <a:r>
              <a:rPr lang="en-US" sz="2800" b="0" dirty="0">
                <a:latin typeface="Times New Roman" panose="02020603050405020304" pitchFamily="18" charset="0"/>
                <a:cs typeface="Times New Roman" panose="02020603050405020304" pitchFamily="18" charset="0"/>
              </a:rPr>
              <a:t>- </a:t>
            </a:r>
            <a:r>
              <a:rPr lang="vi-VN" sz="2800" b="0" dirty="0">
                <a:latin typeface="Times New Roman" panose="02020603050405020304" pitchFamily="18" charset="0"/>
                <a:cs typeface="Times New Roman" panose="02020603050405020304" pitchFamily="18" charset="0"/>
              </a:rPr>
              <a:t>Bản sao có công chứng Giấy giám định y khoa.</a:t>
            </a:r>
          </a:p>
        </p:txBody>
      </p:sp>
    </p:spTree>
    <p:extLst>
      <p:ext uri="{BB962C8B-B14F-4D97-AF65-F5344CB8AC3E}">
        <p14:creationId xmlns:p14="http://schemas.microsoft.com/office/powerpoint/2010/main" val="315576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3" grpId="0" animBg="1"/>
      <p:bldP spid="24" grpId="0" animBg="1"/>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4. NGHỊ ĐỊNH 116</a:t>
            </a:r>
          </a:p>
        </p:txBody>
      </p:sp>
      <p:sp>
        <p:nvSpPr>
          <p:cNvPr id="5" name="Rectangle 4"/>
          <p:cNvSpPr/>
          <p:nvPr/>
        </p:nvSpPr>
        <p:spPr>
          <a:xfrm>
            <a:off x="107504" y="1412776"/>
            <a:ext cx="8928992" cy="509370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r>
              <a:rPr lang="vi-VN" sz="2500" b="1" i="1" dirty="0">
                <a:solidFill>
                  <a:srgbClr val="FFFF00"/>
                </a:solidFill>
              </a:rPr>
              <a:t>1. Đối tượng</a:t>
            </a:r>
            <a:r>
              <a:rPr lang="vi-VN" sz="2500" b="1" dirty="0"/>
              <a:t>	</a:t>
            </a:r>
          </a:p>
          <a:p>
            <a:r>
              <a:rPr lang="vi-VN" sz="2500" dirty="0"/>
              <a:t>Sinh viên học trình độ đại học đại học các ngành đào tạo giáo viên theo hình thức đào tạo chính quy, liên thông chính quy;</a:t>
            </a:r>
          </a:p>
          <a:p>
            <a:pPr lvl="0"/>
            <a:r>
              <a:rPr lang="vi-VN" sz="2500" b="1" dirty="0"/>
              <a:t>Mức hỗ trợ và thời gian hỗ trợ</a:t>
            </a:r>
            <a:endParaRPr lang="vi-VN" sz="2500" dirty="0"/>
          </a:p>
          <a:p>
            <a:r>
              <a:rPr lang="vi-VN" sz="2500" b="1" i="1" dirty="0">
                <a:solidFill>
                  <a:srgbClr val="FFFF00"/>
                </a:solidFill>
              </a:rPr>
              <a:t>2. Mức hỗ trợ</a:t>
            </a:r>
            <a:endParaRPr lang="vi-VN" sz="2500" dirty="0">
              <a:solidFill>
                <a:srgbClr val="FFFF00"/>
              </a:solidFill>
            </a:endParaRPr>
          </a:p>
          <a:p>
            <a:r>
              <a:rPr lang="vi-VN" sz="2500" dirty="0"/>
              <a:t>- Sinh viên sư phạm được Nhà nước hỗ trợ tiền đóng học phí bằng mức thu học phí tại Trường;</a:t>
            </a:r>
          </a:p>
          <a:p>
            <a:r>
              <a:rPr lang="vi-VN" sz="2500" dirty="0"/>
              <a:t>- Sinh viên sư phạm được Nhà nước hỗ trợ 3,63 triệu đồng/tháng để chi trả chi phí sinh hoạt trong thời gian học tại Trường.</a:t>
            </a:r>
          </a:p>
          <a:p>
            <a:r>
              <a:rPr lang="vi-VN" sz="2500" b="1" i="1" dirty="0">
                <a:solidFill>
                  <a:srgbClr val="FFFF00"/>
                </a:solidFill>
              </a:rPr>
              <a:t>3. Thời gian hỗ trợ</a:t>
            </a:r>
            <a:endParaRPr lang="vi-VN" sz="2500" dirty="0">
              <a:solidFill>
                <a:srgbClr val="FFFF00"/>
              </a:solidFill>
            </a:endParaRPr>
          </a:p>
          <a:p>
            <a:r>
              <a:rPr lang="vi-VN" sz="2500" dirty="0"/>
              <a:t>Thời gian hỗ trợ tiền đóng học phí trong toàn khóa học (8 học kỳ chính) và chi phí sinh hoạt không quá 10 tháng/năm học.</a:t>
            </a:r>
          </a:p>
        </p:txBody>
      </p:sp>
      <p:sp>
        <p:nvSpPr>
          <p:cNvPr id="6" name="Rectangle 5"/>
          <p:cNvSpPr/>
          <p:nvPr/>
        </p:nvSpPr>
        <p:spPr>
          <a:xfrm>
            <a:off x="108640" y="1405300"/>
            <a:ext cx="8928992" cy="509370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sz="2500" b="1" i="1" dirty="0"/>
              <a:t>	</a:t>
            </a:r>
            <a:r>
              <a:rPr lang="vi-VN" sz="2500" b="1" i="1" dirty="0">
                <a:solidFill>
                  <a:srgbClr val="FFFF00"/>
                </a:solidFill>
              </a:rPr>
              <a:t>Đối tượng phải bồi hoàn kinh phí</a:t>
            </a:r>
            <a:endParaRPr lang="vi-VN" sz="2500" dirty="0">
              <a:solidFill>
                <a:srgbClr val="FFFF00"/>
              </a:solidFill>
            </a:endParaRPr>
          </a:p>
          <a:p>
            <a:pPr lvl="0" algn="just"/>
            <a:r>
              <a:rPr lang="vi-VN" sz="2500" dirty="0"/>
              <a:t>	Sinh viên sư phạm đã hưởng tiền hỗ trợ đóng học phí, chi phí sinh hoạt nhưng không công tác trong ngành giáo dục </a:t>
            </a:r>
            <a:r>
              <a:rPr lang="vi-VN" sz="2500" b="1" dirty="0">
                <a:solidFill>
                  <a:srgbClr val="FFFF00"/>
                </a:solidFill>
              </a:rPr>
              <a:t>sau 02 năm</a:t>
            </a:r>
            <a:r>
              <a:rPr lang="vi-VN" sz="2500" dirty="0"/>
              <a:t> kể từ ngày có quyết định công nhận tốt nghiệp;</a:t>
            </a:r>
          </a:p>
          <a:p>
            <a:pPr lvl="0" algn="just"/>
            <a:r>
              <a:rPr lang="vi-VN" sz="2500" dirty="0"/>
              <a:t>	Sinh viên sư phạm đã hưởng tiền hỗ trợ đóng học phí, chi phí sinh hoạt nhưng công tác trong ngành giáo dục không đủ thời gian theo quy định (thời gian công tác trong ngành giáo dục tối thiểu </a:t>
            </a:r>
            <a:r>
              <a:rPr lang="vi-VN" sz="2500" b="1" dirty="0">
                <a:solidFill>
                  <a:srgbClr val="FFFF00"/>
                </a:solidFill>
              </a:rPr>
              <a:t>gấp 2 lần thời gian đào tạo </a:t>
            </a:r>
            <a:r>
              <a:rPr lang="vi-VN" sz="2500" dirty="0"/>
              <a:t>tính từ ngày được tuyển dụng);</a:t>
            </a:r>
          </a:p>
          <a:p>
            <a:pPr lvl="0" algn="just"/>
            <a:r>
              <a:rPr lang="vi-VN" sz="2500" dirty="0"/>
              <a:t>	Sinh viên sư phạm được hưởng tiền hỗ trợ đóng học phí, chi phí sinh hoạt đang trong thời gian đào tạo nhưng </a:t>
            </a:r>
            <a:r>
              <a:rPr lang="vi-VN" sz="2500" b="1" dirty="0">
                <a:solidFill>
                  <a:srgbClr val="FFFF00"/>
                </a:solidFill>
              </a:rPr>
              <a:t>chuyển sang ngành đào tạo khác</a:t>
            </a:r>
            <a:r>
              <a:rPr lang="vi-VN" sz="2500" dirty="0"/>
              <a:t>, tự thôi học, không hoàn thành chương trình đào tạo hoặc bị kỉ luật buộc thôi học.</a:t>
            </a:r>
          </a:p>
        </p:txBody>
      </p:sp>
      <p:sp>
        <p:nvSpPr>
          <p:cNvPr id="7" name="Rectangle 6"/>
          <p:cNvSpPr/>
          <p:nvPr/>
        </p:nvSpPr>
        <p:spPr>
          <a:xfrm>
            <a:off x="108640" y="1405300"/>
            <a:ext cx="8928992" cy="509370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sz="2500" b="1" i="1" dirty="0">
                <a:solidFill>
                  <a:srgbClr val="FFFF00"/>
                </a:solidFill>
              </a:rPr>
              <a:t>Đối tượng không phải bồi hoàn kinh phí</a:t>
            </a:r>
            <a:endParaRPr lang="vi-VN" sz="2500" b="1" dirty="0">
              <a:solidFill>
                <a:srgbClr val="FFFF00"/>
              </a:solidFill>
            </a:endParaRPr>
          </a:p>
          <a:p>
            <a:pPr lvl="0" algn="just"/>
            <a:r>
              <a:rPr lang="vi-VN" sz="2500" dirty="0"/>
              <a:t>	Trong thời hạn 02 năm kể từ ngày có quyết định công nhận tốt nghiệp, sinh viên sư phạm công tác trong ngành giáo dục và có thời gian công tác tối thiểu </a:t>
            </a:r>
            <a:r>
              <a:rPr lang="vi-VN" sz="2500" b="1" i="1" u="sng" dirty="0">
                <a:solidFill>
                  <a:srgbClr val="FFFF00"/>
                </a:solidFill>
              </a:rPr>
              <a:t>gấp hai lần thời gian đào tạo</a:t>
            </a:r>
            <a:r>
              <a:rPr lang="vi-VN" sz="2500" dirty="0"/>
              <a:t> tính từ ngày được tuyển dụng;</a:t>
            </a:r>
          </a:p>
          <a:p>
            <a:pPr lvl="0" algn="just"/>
            <a:r>
              <a:rPr lang="vi-VN" sz="2500" dirty="0"/>
              <a:t>	Sinh viên sư phạm sau khi tốt nghiệp đang công tác trong ngành giáo dục chưa đủ thời gian theo quy định và được cơ quan nhà nước có thẩm quyền điều động bố trí công tác ngoài ngành giáo dục;</a:t>
            </a:r>
          </a:p>
          <a:p>
            <a:pPr lvl="0" algn="just"/>
            <a:r>
              <a:rPr lang="vi-VN" sz="2500" dirty="0"/>
              <a:t>	Sinh viên sư phạm sau khi tốt nghiệp tiếp tục được cơ quan đặt hàng, giao nhiệm vụ hoặc đấu thầu cử đi đào tạo giáo viên trình độ cao hơn và tiếp tục công tác trong ngành giáo dục đủ thời gian theo quy định.</a:t>
            </a:r>
          </a:p>
        </p:txBody>
      </p:sp>
      <p:sp>
        <p:nvSpPr>
          <p:cNvPr id="8" name="Rectangle 7"/>
          <p:cNvSpPr/>
          <p:nvPr/>
        </p:nvSpPr>
        <p:spPr>
          <a:xfrm>
            <a:off x="108640" y="1405300"/>
            <a:ext cx="8928992" cy="507831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sz="2800" b="1" i="1" dirty="0">
                <a:solidFill>
                  <a:srgbClr val="FFFF00"/>
                </a:solidFill>
              </a:rPr>
              <a:t>Một số quy định khác</a:t>
            </a:r>
          </a:p>
          <a:p>
            <a:pPr algn="ctr"/>
            <a:endParaRPr lang="vi-VN" sz="1200" b="1" dirty="0">
              <a:solidFill>
                <a:srgbClr val="FFFF00"/>
              </a:solidFill>
            </a:endParaRPr>
          </a:p>
          <a:p>
            <a:pPr lvl="0"/>
            <a:r>
              <a:rPr lang="vi-VN" sz="2600" dirty="0"/>
              <a:t>	Sinh viên sư phạm nghỉ học tạm thời, bị đình chỉ học tập tạm thời sẽ không được hưởng chính sách hỗ trợ trong thời gian nghỉ học hoặc bị đình chỉ học;</a:t>
            </a:r>
          </a:p>
          <a:p>
            <a:r>
              <a:rPr lang="vi-VN" sz="2600" dirty="0"/>
              <a:t>	</a:t>
            </a:r>
          </a:p>
          <a:p>
            <a:pPr algn="just"/>
            <a:r>
              <a:rPr lang="vi-VN" sz="2600" dirty="0"/>
              <a:t>	Sinh viên sư phạm dừng học do ốm đau, tai nạn, học lại, lưu ban (không quá 01 lần)</a:t>
            </a:r>
            <a:r>
              <a:rPr lang="vi-VN" sz="2600" b="1" dirty="0"/>
              <a:t> </a:t>
            </a:r>
            <a:r>
              <a:rPr lang="vi-VN" sz="2600" dirty="0"/>
              <a:t> hoặc dừng học vì lý do khác không do kỷ luật hoặc tự thôi học, được Trường xem</a:t>
            </a:r>
          </a:p>
          <a:p>
            <a:pPr algn="just"/>
            <a:r>
              <a:rPr lang="vi-VN" sz="2600" dirty="0"/>
              <a:t>xét cho tiếp tục học tập theo quy định thì tiếp tục được hưởng chính sách hỗ trợ nhưng thời gian hưởng không vượt quá thời gian tối đa hoàn thành chương trình đào tạo.</a:t>
            </a:r>
          </a:p>
          <a:p>
            <a:pPr algn="just"/>
            <a:endParaRPr lang="vi-VN" sz="1600" dirty="0"/>
          </a:p>
        </p:txBody>
      </p:sp>
      <p:sp>
        <p:nvSpPr>
          <p:cNvPr id="25" name="Rectangle 24">
            <a:extLst>
              <a:ext uri="{FF2B5EF4-FFF2-40B4-BE49-F238E27FC236}">
                <a16:creationId xmlns:a16="http://schemas.microsoft.com/office/drawing/2014/main" id="{AD5DACD5-1A5B-4D68-8477-074C0FCB374C}"/>
              </a:ext>
            </a:extLst>
          </p:cNvPr>
          <p:cNvSpPr/>
          <p:nvPr/>
        </p:nvSpPr>
        <p:spPr>
          <a:xfrm>
            <a:off x="107504" y="853009"/>
            <a:ext cx="8928992" cy="59093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sz="2400" b="1" i="1" dirty="0"/>
              <a:t>HỒ SƠ ĐĂNG KÝ NGHỊ ĐỊNH 116</a:t>
            </a:r>
            <a:endParaRPr lang="vi-VN" sz="2400" dirty="0"/>
          </a:p>
          <a:p>
            <a:pPr marL="457200" indent="-457200">
              <a:buAutoNum type="alphaLcParenR"/>
            </a:pPr>
            <a:endParaRPr lang="vi-VN" sz="2400" b="1" i="1" dirty="0"/>
          </a:p>
          <a:p>
            <a:pPr marL="457200" indent="-457200">
              <a:buAutoNum type="alphaLcParenR"/>
            </a:pPr>
            <a:endParaRPr lang="vi-VN" sz="2400" b="1" i="1" dirty="0"/>
          </a:p>
          <a:p>
            <a:pPr marL="457200" indent="-457200">
              <a:buAutoNum type="alphaLcParenR"/>
            </a:pPr>
            <a:r>
              <a:rPr lang="vi-VN" sz="2400" b="1" i="1" dirty="0"/>
              <a:t>Hồ sơ sinh viên </a:t>
            </a:r>
            <a:r>
              <a:rPr lang="vi-VN" sz="2800" i="1" dirty="0">
                <a:solidFill>
                  <a:srgbClr val="FFFF00"/>
                </a:solidFill>
              </a:rPr>
              <a:t>đăng ký </a:t>
            </a:r>
          </a:p>
          <a:p>
            <a:r>
              <a:rPr lang="vi-VN" sz="2400" b="1" i="1" dirty="0"/>
              <a:t>nhận hỗ trợ bao gồm:</a:t>
            </a:r>
            <a:endParaRPr lang="vi-VN" sz="2400" dirty="0"/>
          </a:p>
          <a:p>
            <a:r>
              <a:rPr lang="vi-VN" sz="2400" dirty="0"/>
              <a:t>Đơn đề nghị hưởng và cam kết </a:t>
            </a:r>
          </a:p>
          <a:p>
            <a:r>
              <a:rPr lang="vi-VN" sz="2400" dirty="0"/>
              <a:t>bồi hoàn học phí, chi phí sinh hoạt.</a:t>
            </a:r>
          </a:p>
          <a:p>
            <a:r>
              <a:rPr lang="vi-VN" sz="2400" dirty="0"/>
              <a:t>Sinh viên hoàn thành các thông tin </a:t>
            </a:r>
          </a:p>
          <a:p>
            <a:r>
              <a:rPr lang="vi-VN" sz="2400" dirty="0"/>
              <a:t>trong </a:t>
            </a:r>
            <a:r>
              <a:rPr lang="vi-VN" sz="2400" b="1" u="sng" dirty="0">
                <a:solidFill>
                  <a:srgbClr val="FFFF00"/>
                </a:solidFill>
              </a:rPr>
              <a:t>Đơn và có xác nhận của </a:t>
            </a:r>
          </a:p>
          <a:p>
            <a:r>
              <a:rPr lang="vi-VN" sz="2400" b="1" u="sng" dirty="0">
                <a:solidFill>
                  <a:srgbClr val="FFFF00"/>
                </a:solidFill>
              </a:rPr>
              <a:t>phụ huynh</a:t>
            </a:r>
            <a:r>
              <a:rPr lang="vi-VN" sz="2400" dirty="0"/>
              <a:t>.</a:t>
            </a:r>
          </a:p>
          <a:p>
            <a:pPr marL="342900" indent="-342900">
              <a:buFontTx/>
              <a:buChar char="-"/>
            </a:pPr>
            <a:r>
              <a:rPr lang="vi-VN" sz="2400" dirty="0"/>
              <a:t>CMND/CCCD (Bản sao có </a:t>
            </a:r>
          </a:p>
          <a:p>
            <a:r>
              <a:rPr lang="vi-VN" sz="2400" dirty="0"/>
              <a:t>công chứng);</a:t>
            </a:r>
          </a:p>
          <a:p>
            <a:pPr marL="457200" indent="-457200">
              <a:buFontTx/>
              <a:buChar char="-"/>
            </a:pPr>
            <a:endParaRPr lang="vi-VN" sz="2400" dirty="0"/>
          </a:p>
          <a:p>
            <a:endParaRPr lang="vi-VN" sz="2400" dirty="0"/>
          </a:p>
          <a:p>
            <a:endParaRPr lang="vi-VN" sz="2400" dirty="0"/>
          </a:p>
          <a:p>
            <a:endParaRPr lang="vi-VN" sz="1400" dirty="0"/>
          </a:p>
        </p:txBody>
      </p:sp>
      <p:pic>
        <p:nvPicPr>
          <p:cNvPr id="26" name="Picture 25">
            <a:extLst>
              <a:ext uri="{FF2B5EF4-FFF2-40B4-BE49-F238E27FC236}">
                <a16:creationId xmlns:a16="http://schemas.microsoft.com/office/drawing/2014/main" id="{D4A8E762-2C28-49B2-BD77-55819DF41A82}"/>
              </a:ext>
            </a:extLst>
          </p:cNvPr>
          <p:cNvPicPr>
            <a:picLocks noChangeAspect="1"/>
          </p:cNvPicPr>
          <p:nvPr/>
        </p:nvPicPr>
        <p:blipFill>
          <a:blip r:embed="rId2"/>
          <a:stretch>
            <a:fillRect/>
          </a:stretch>
        </p:blipFill>
        <p:spPr>
          <a:xfrm>
            <a:off x="4918423" y="1340768"/>
            <a:ext cx="4119209" cy="5452700"/>
          </a:xfrm>
          <a:prstGeom prst="rect">
            <a:avLst/>
          </a:prstGeom>
        </p:spPr>
      </p:pic>
      <p:sp>
        <p:nvSpPr>
          <p:cNvPr id="27" name="Rectangle 26">
            <a:extLst>
              <a:ext uri="{FF2B5EF4-FFF2-40B4-BE49-F238E27FC236}">
                <a16:creationId xmlns:a16="http://schemas.microsoft.com/office/drawing/2014/main" id="{E44F381C-582F-405C-B9F6-0C6578DF50F5}"/>
              </a:ext>
            </a:extLst>
          </p:cNvPr>
          <p:cNvSpPr/>
          <p:nvPr/>
        </p:nvSpPr>
        <p:spPr>
          <a:xfrm>
            <a:off x="107504" y="5642843"/>
            <a:ext cx="3109961" cy="646331"/>
          </a:xfrm>
          <a:prstGeom prst="rect">
            <a:avLst/>
          </a:prstGeom>
          <a:noFill/>
        </p:spPr>
        <p:txBody>
          <a:bodyPr wrap="square" lIns="91440" tIns="45720" rIns="91440" bIns="45720">
            <a:spAutoFit/>
          </a:bodyPr>
          <a:lstStyle/>
          <a:p>
            <a:pPr algn="ctr"/>
            <a:r>
              <a:rPr lang="vi-VN"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Mẫu đơn</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8" name="Picture 2">
            <a:extLst>
              <a:ext uri="{FF2B5EF4-FFF2-40B4-BE49-F238E27FC236}">
                <a16:creationId xmlns:a16="http://schemas.microsoft.com/office/drawing/2014/main" id="{8633F524-149C-45EC-BDAC-F9C3C0852C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5083443"/>
            <a:ext cx="1440160" cy="14401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9DCD10E-5904-4FC8-A7E1-DEC6926F8870}"/>
              </a:ext>
            </a:extLst>
          </p:cNvPr>
          <p:cNvSpPr/>
          <p:nvPr/>
        </p:nvSpPr>
        <p:spPr>
          <a:xfrm>
            <a:off x="87058" y="851915"/>
            <a:ext cx="8930128" cy="600164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vi-VN" sz="2400" b="1" dirty="0">
                <a:solidFill>
                  <a:srgbClr val="FFFF00"/>
                </a:solidFill>
              </a:rPr>
              <a:t>b) Hồ sơ sinh viên không đăng ký NGHỊ ĐỊNH 116:</a:t>
            </a:r>
          </a:p>
          <a:p>
            <a:endParaRPr lang="vi-VN" sz="2400" dirty="0"/>
          </a:p>
          <a:p>
            <a:endParaRPr lang="vi-VN" sz="2400" dirty="0"/>
          </a:p>
          <a:p>
            <a:endParaRPr lang="vi-VN" sz="2400" dirty="0"/>
          </a:p>
          <a:p>
            <a:r>
              <a:rPr lang="vi-VN" sz="2400" dirty="0"/>
              <a:t>Đơn đề nghị </a:t>
            </a:r>
            <a:r>
              <a:rPr lang="vi-VN" sz="2400" b="1" u="sng" dirty="0">
                <a:solidFill>
                  <a:srgbClr val="FFFF00"/>
                </a:solidFill>
              </a:rPr>
              <a:t>không đăng ký </a:t>
            </a:r>
          </a:p>
          <a:p>
            <a:r>
              <a:rPr lang="vi-VN" sz="2400" b="1" u="sng" dirty="0">
                <a:solidFill>
                  <a:srgbClr val="FFFF00"/>
                </a:solidFill>
              </a:rPr>
              <a:t>nhận </a:t>
            </a:r>
            <a:r>
              <a:rPr lang="vi-VN" sz="2400" dirty="0"/>
              <a:t>hỗ trợ học phí, chi phí </a:t>
            </a:r>
          </a:p>
          <a:p>
            <a:r>
              <a:rPr lang="vi-VN" sz="2400" dirty="0"/>
              <a:t>sinh hoạt. Sinh viên hoàn thành </a:t>
            </a:r>
          </a:p>
          <a:p>
            <a:r>
              <a:rPr lang="vi-VN" sz="2400" dirty="0"/>
              <a:t>các thông tin trong </a:t>
            </a:r>
            <a:r>
              <a:rPr lang="vi-VN" sz="2400" b="1" i="1" u="sng" dirty="0">
                <a:solidFill>
                  <a:srgbClr val="FFFF00"/>
                </a:solidFill>
              </a:rPr>
              <a:t>Đơn và có</a:t>
            </a:r>
          </a:p>
          <a:p>
            <a:r>
              <a:rPr lang="vi-VN" sz="2400" b="1" i="1" u="sng" dirty="0">
                <a:solidFill>
                  <a:srgbClr val="FFFF00"/>
                </a:solidFill>
              </a:rPr>
              <a:t>xác nhận của phụ huynh</a:t>
            </a:r>
            <a:r>
              <a:rPr lang="vi-VN" sz="2400" dirty="0"/>
              <a:t>.</a:t>
            </a:r>
          </a:p>
          <a:p>
            <a:endParaRPr lang="vi-VN" sz="2400" dirty="0"/>
          </a:p>
          <a:p>
            <a:endParaRPr lang="vi-VN" sz="2400" dirty="0"/>
          </a:p>
          <a:p>
            <a:endParaRPr lang="vi-VN" sz="2400" dirty="0"/>
          </a:p>
          <a:p>
            <a:endParaRPr lang="vi-VN" sz="2400" dirty="0"/>
          </a:p>
          <a:p>
            <a:endParaRPr lang="vi-VN" sz="2400" dirty="0"/>
          </a:p>
          <a:p>
            <a:endParaRPr lang="vi-VN" sz="2400" dirty="0"/>
          </a:p>
          <a:p>
            <a:endParaRPr lang="vi-VN" sz="2400" dirty="0"/>
          </a:p>
        </p:txBody>
      </p:sp>
      <p:pic>
        <p:nvPicPr>
          <p:cNvPr id="30" name="Picture 29">
            <a:extLst>
              <a:ext uri="{FF2B5EF4-FFF2-40B4-BE49-F238E27FC236}">
                <a16:creationId xmlns:a16="http://schemas.microsoft.com/office/drawing/2014/main" id="{0FCE9516-7B40-4F74-A820-0B8A8470C7CE}"/>
              </a:ext>
            </a:extLst>
          </p:cNvPr>
          <p:cNvPicPr>
            <a:picLocks noChangeAspect="1"/>
          </p:cNvPicPr>
          <p:nvPr/>
        </p:nvPicPr>
        <p:blipFill>
          <a:blip r:embed="rId4"/>
          <a:stretch>
            <a:fillRect/>
          </a:stretch>
        </p:blipFill>
        <p:spPr>
          <a:xfrm>
            <a:off x="4499992" y="1265622"/>
            <a:ext cx="4472904" cy="5547754"/>
          </a:xfrm>
          <a:prstGeom prst="rect">
            <a:avLst/>
          </a:prstGeom>
        </p:spPr>
      </p:pic>
      <p:sp>
        <p:nvSpPr>
          <p:cNvPr id="31" name="Rectangle 30">
            <a:extLst>
              <a:ext uri="{FF2B5EF4-FFF2-40B4-BE49-F238E27FC236}">
                <a16:creationId xmlns:a16="http://schemas.microsoft.com/office/drawing/2014/main" id="{11D91C5B-A445-441D-8ABC-B65037CA8836}"/>
              </a:ext>
            </a:extLst>
          </p:cNvPr>
          <p:cNvSpPr/>
          <p:nvPr/>
        </p:nvSpPr>
        <p:spPr>
          <a:xfrm>
            <a:off x="170924" y="5157192"/>
            <a:ext cx="1771639" cy="584775"/>
          </a:xfrm>
          <a:prstGeom prst="rect">
            <a:avLst/>
          </a:prstGeom>
          <a:noFill/>
        </p:spPr>
        <p:txBody>
          <a:bodyPr wrap="none" lIns="91440" tIns="45720" rIns="91440" bIns="45720">
            <a:spAutoFit/>
          </a:bodyPr>
          <a:lstStyle/>
          <a:p>
            <a:pPr algn="ctr"/>
            <a:r>
              <a:rPr lang="en-US" sz="32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Mẫu</a:t>
            </a:r>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2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đơn</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2" name="Picture 2">
            <a:extLst>
              <a:ext uri="{FF2B5EF4-FFF2-40B4-BE49-F238E27FC236}">
                <a16:creationId xmlns:a16="http://schemas.microsoft.com/office/drawing/2014/main" id="{60946F1D-9382-475E-83A1-56ABB04C1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3750" y="4437112"/>
            <a:ext cx="2265040" cy="226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8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0-#ppt_w/2"/>
                                          </p:val>
                                        </p:tav>
                                        <p:tav tm="100000">
                                          <p:val>
                                            <p:strVal val="#ppt_x"/>
                                          </p:val>
                                        </p:tav>
                                      </p:tavLst>
                                    </p:anim>
                                    <p:anim calcmode="lin" valueType="num">
                                      <p:cBhvr additive="base">
                                        <p:cTn id="4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0-#ppt_h/2"/>
                                          </p:val>
                                        </p:tav>
                                        <p:tav tm="100000">
                                          <p:val>
                                            <p:strVal val="#ppt_y"/>
                                          </p:val>
                                        </p:tav>
                                      </p:tavLst>
                                    </p:anim>
                                  </p:childTnLst>
                                </p:cTn>
                              </p:par>
                              <p:par>
                                <p:cTn id="47" presetID="2" presetClass="entr" presetSubtype="9"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0-#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0-#ppt_w/2"/>
                                          </p:val>
                                        </p:tav>
                                        <p:tav tm="100000">
                                          <p:val>
                                            <p:strVal val="#ppt_x"/>
                                          </p:val>
                                        </p:tav>
                                      </p:tavLst>
                                    </p:anim>
                                    <p:anim calcmode="lin" valueType="num">
                                      <p:cBhvr additive="base">
                                        <p:cTn id="60"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9"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0-#ppt_w/2"/>
                                          </p:val>
                                        </p:tav>
                                        <p:tav tm="100000">
                                          <p:val>
                                            <p:strVal val="#ppt_x"/>
                                          </p:val>
                                        </p:tav>
                                      </p:tavLst>
                                    </p:anim>
                                    <p:anim calcmode="lin" valueType="num">
                                      <p:cBhvr additive="base">
                                        <p:cTn id="66" dur="500" fill="hold"/>
                                        <p:tgtEl>
                                          <p:spTgt spid="31"/>
                                        </p:tgtEl>
                                        <p:attrNameLst>
                                          <p:attrName>ppt_y</p:attrName>
                                        </p:attrNameLst>
                                      </p:cBhvr>
                                      <p:tavLst>
                                        <p:tav tm="0">
                                          <p:val>
                                            <p:strVal val="0-#ppt_h/2"/>
                                          </p:val>
                                        </p:tav>
                                        <p:tav tm="100000">
                                          <p:val>
                                            <p:strVal val="#ppt_y"/>
                                          </p:val>
                                        </p:tav>
                                      </p:tavLst>
                                    </p:anim>
                                  </p:childTnLst>
                                </p:cTn>
                              </p:par>
                              <p:par>
                                <p:cTn id="67" presetID="2" presetClass="entr" presetSubtype="9"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0-#ppt_w/2"/>
                                          </p:val>
                                        </p:tav>
                                        <p:tav tm="100000">
                                          <p:val>
                                            <p:strVal val="#ppt_x"/>
                                          </p:val>
                                        </p:tav>
                                      </p:tavLst>
                                    </p:anim>
                                    <p:anim calcmode="lin" valueType="num">
                                      <p:cBhvr additive="base">
                                        <p:cTn id="70"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5" grpId="0" animBg="1"/>
      <p:bldP spid="27" grpId="0"/>
      <p:bldP spid="29"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41E1C5-3761-4BE8-9F0D-74C18AE3C989}"/>
              </a:ext>
            </a:extLst>
          </p:cNvPr>
          <p:cNvSpPr/>
          <p:nvPr/>
        </p:nvSpPr>
        <p:spPr>
          <a:xfrm>
            <a:off x="87058" y="860918"/>
            <a:ext cx="8950574" cy="689419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endParaRPr lang="vi-VN" sz="3200" dirty="0"/>
          </a:p>
          <a:p>
            <a:pPr algn="just"/>
            <a:r>
              <a:rPr lang="vi-VN" sz="3200" dirty="0"/>
              <a:t>Ban Cán sự lớp Thu đơn, lập danh sách Theo mẫu, </a:t>
            </a:r>
            <a:r>
              <a:rPr lang="vi-VN" sz="3200" b="1" dirty="0">
                <a:solidFill>
                  <a:srgbClr val="FFFF00"/>
                </a:solidFill>
              </a:rPr>
              <a:t>có chữ ký xác nhận của Cố vấn học tập. </a:t>
            </a:r>
            <a:r>
              <a:rPr lang="vi-VN" sz="3200" b="1" dirty="0">
                <a:solidFill>
                  <a:schemeClr val="bg1"/>
                </a:solidFill>
              </a:rPr>
              <a:t>Gửi 01 bản Danh sách có chữ ký và 01 bản gửi qua email Thầy </a:t>
            </a:r>
            <a:r>
              <a:rPr lang="en-US" sz="3200" b="1" dirty="0" err="1">
                <a:solidFill>
                  <a:schemeClr val="bg1"/>
                </a:solidFill>
              </a:rPr>
              <a:t>Thiện</a:t>
            </a:r>
            <a:r>
              <a:rPr lang="vi-VN" sz="3200" b="1" dirty="0">
                <a:solidFill>
                  <a:schemeClr val="bg1"/>
                </a:solidFill>
              </a:rPr>
              <a:t> (</a:t>
            </a:r>
            <a:r>
              <a:rPr lang="en-US" sz="3200" b="1" dirty="0" err="1">
                <a:solidFill>
                  <a:schemeClr val="bg1"/>
                </a:solidFill>
                <a:hlinkClick r:id="rId2">
                  <a:extLst>
                    <a:ext uri="{A12FA001-AC4F-418D-AE19-62706E023703}">
                      <ahyp:hlinkClr xmlns:ahyp="http://schemas.microsoft.com/office/drawing/2018/hyperlinkcolor" val="tx"/>
                    </a:ext>
                  </a:extLst>
                </a:hlinkClick>
              </a:rPr>
              <a:t>tranthien</a:t>
            </a:r>
            <a:r>
              <a:rPr lang="vi-VN" sz="3200" b="1" dirty="0">
                <a:solidFill>
                  <a:schemeClr val="bg1"/>
                </a:solidFill>
                <a:hlinkClick r:id="rId2">
                  <a:extLst>
                    <a:ext uri="{A12FA001-AC4F-418D-AE19-62706E023703}">
                      <ahyp:hlinkClr xmlns:ahyp="http://schemas.microsoft.com/office/drawing/2018/hyperlinkcolor" val="tx"/>
                    </a:ext>
                  </a:extLst>
                </a:hlinkClick>
              </a:rPr>
              <a:t>@agu.edu.vn</a:t>
            </a:r>
            <a:r>
              <a:rPr lang="vi-VN" sz="3200" b="1" dirty="0">
                <a:solidFill>
                  <a:schemeClr val="bg1"/>
                </a:solidFill>
              </a:rPr>
              <a:t>), h</a:t>
            </a:r>
            <a:r>
              <a:rPr lang="vi-VN" sz="3200" dirty="0">
                <a:solidFill>
                  <a:schemeClr val="bg1"/>
                </a:solidFill>
              </a:rPr>
              <a:t>ạn chót </a:t>
            </a:r>
            <a:r>
              <a:rPr lang="en-US" sz="3200" b="1" dirty="0">
                <a:solidFill>
                  <a:srgbClr val="FFFF00"/>
                </a:solidFill>
                <a:latin typeface="+mj-lt"/>
              </a:rPr>
              <a:t>10</a:t>
            </a:r>
            <a:r>
              <a:rPr lang="vi-VN" sz="3200" b="1" dirty="0">
                <a:solidFill>
                  <a:srgbClr val="FFFF00"/>
                </a:solidFill>
                <a:latin typeface="+mj-lt"/>
              </a:rPr>
              <a:t>/1</a:t>
            </a:r>
            <a:r>
              <a:rPr lang="en-US" sz="3200" b="1" dirty="0">
                <a:solidFill>
                  <a:srgbClr val="FFFF00"/>
                </a:solidFill>
                <a:latin typeface="+mj-lt"/>
              </a:rPr>
              <a:t>0</a:t>
            </a:r>
            <a:r>
              <a:rPr lang="vi-VN" sz="3200" b="1" dirty="0">
                <a:solidFill>
                  <a:srgbClr val="FFFF00"/>
                </a:solidFill>
                <a:latin typeface="+mj-lt"/>
              </a:rPr>
              <a:t>/202</a:t>
            </a:r>
            <a:r>
              <a:rPr lang="en-US" sz="3200" b="1" dirty="0">
                <a:solidFill>
                  <a:srgbClr val="FFFF00"/>
                </a:solidFill>
                <a:latin typeface="+mj-lt"/>
              </a:rPr>
              <a:t>4</a:t>
            </a:r>
            <a:r>
              <a:rPr lang="vi-VN" sz="3200" dirty="0">
                <a:solidFill>
                  <a:schemeClr val="bg1"/>
                </a:solidFill>
              </a:rPr>
              <a:t>.</a:t>
            </a:r>
            <a:endParaRPr lang="vi-VN" sz="4400" u="sng" dirty="0">
              <a:solidFill>
                <a:schemeClr val="bg1"/>
              </a:solidFill>
            </a:endParaRPr>
          </a:p>
          <a:p>
            <a:pPr algn="just"/>
            <a:endParaRPr lang="vi-VN" sz="3200" dirty="0"/>
          </a:p>
          <a:p>
            <a:pPr algn="just"/>
            <a:endParaRPr lang="vi-VN" sz="3200" dirty="0"/>
          </a:p>
          <a:p>
            <a:pPr algn="just"/>
            <a:endParaRPr lang="vi-VN" sz="3200" dirty="0"/>
          </a:p>
          <a:p>
            <a:pPr algn="just"/>
            <a:endParaRPr lang="vi-VN" sz="3200" dirty="0"/>
          </a:p>
          <a:p>
            <a:pPr algn="just"/>
            <a:endParaRPr lang="vi-VN" sz="3200" dirty="0"/>
          </a:p>
          <a:p>
            <a:pPr algn="just"/>
            <a:endParaRPr lang="vi-VN" sz="3200" dirty="0"/>
          </a:p>
          <a:p>
            <a:pPr algn="just"/>
            <a:endParaRPr lang="vi-VN" sz="1400" dirty="0"/>
          </a:p>
          <a:p>
            <a:pPr algn="just"/>
            <a:endParaRPr lang="vi-VN" sz="1400" dirty="0"/>
          </a:p>
          <a:p>
            <a:pPr algn="just"/>
            <a:endParaRPr lang="vi-VN" sz="1400" dirty="0"/>
          </a:p>
          <a:p>
            <a:pPr algn="just"/>
            <a:endParaRPr lang="vi-VN" sz="800" dirty="0"/>
          </a:p>
          <a:p>
            <a:pPr algn="just"/>
            <a:endParaRPr lang="vi-VN" sz="800" dirty="0"/>
          </a:p>
        </p:txBody>
      </p:sp>
      <p:pic>
        <p:nvPicPr>
          <p:cNvPr id="6" name="Picture 4" descr="HÃ¬nh áº£nh cÃ³ liÃªn quan">
            <a:extLst>
              <a:ext uri="{FF2B5EF4-FFF2-40B4-BE49-F238E27FC236}">
                <a16:creationId xmlns:a16="http://schemas.microsoft.com/office/drawing/2014/main" id="{A8D060BE-B1FD-4BB3-AB3C-490816CDA6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0" b="92333" l="667" r="98667"/>
                    </a14:imgEffect>
                  </a14:imgLayer>
                </a14:imgProps>
              </a:ext>
              <a:ext uri="{28A0092B-C50C-407E-A947-70E740481C1C}">
                <a14:useLocalDpi xmlns:a14="http://schemas.microsoft.com/office/drawing/2010/main" val="0"/>
              </a:ext>
            </a:extLst>
          </a:blip>
          <a:srcRect/>
          <a:stretch>
            <a:fillRect/>
          </a:stretch>
        </p:blipFill>
        <p:spPr bwMode="auto">
          <a:xfrm>
            <a:off x="3031004" y="4221088"/>
            <a:ext cx="2765132" cy="276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79512" y="273968"/>
            <a:ext cx="8820472" cy="1714872"/>
          </a:xfrm>
          <a:prstGeom prst="round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Hướng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dẫn</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s</a:t>
            </a: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inh</a:t>
            </a:r>
            <a:r>
              <a:rPr kumimoji="0" lang="en-US" sz="3200" b="0" i="0" u="none" strike="noStrike" cap="none" normalizeH="0" baseline="0" dirty="0">
                <a:ln>
                  <a:noFill/>
                </a:ln>
                <a:solidFill>
                  <a:schemeClr val="bg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viên</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n</a:t>
            </a: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ộp</a:t>
            </a:r>
            <a:r>
              <a:rPr kumimoji="0" lang="en-US" sz="3200" b="0" i="0" u="none" strike="noStrike" cap="none" normalizeH="0" dirty="0">
                <a:ln>
                  <a:noFill/>
                </a:ln>
                <a:solidFill>
                  <a:schemeClr val="bg1"/>
                </a:solidFill>
                <a:effectLst/>
                <a:latin typeface="Times New Roman" pitchFamily="18" charset="0"/>
                <a:cs typeface="Times New Roman" pitchFamily="18" charset="0"/>
              </a:rPr>
              <a:t> hồ </a:t>
            </a:r>
            <a:r>
              <a:rPr kumimoji="0" lang="en-US" sz="3200" b="0" i="0" u="none" strike="noStrike" cap="none" normalizeH="0" dirty="0" err="1">
                <a:ln>
                  <a:noFill/>
                </a:ln>
                <a:solidFill>
                  <a:schemeClr val="bg1"/>
                </a:solidFill>
                <a:effectLst/>
                <a:latin typeface="Times New Roman" pitchFamily="18" charset="0"/>
                <a:cs typeface="Times New Roman" pitchFamily="18" charset="0"/>
              </a:rPr>
              <a:t>sơ</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Miễn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giảm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phí</a:t>
            </a:r>
            <a:r>
              <a:rPr lang="en-US" sz="3200" dirty="0">
                <a:solidFill>
                  <a:schemeClr val="bg1"/>
                </a:solidFill>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Trợ</a:t>
            </a:r>
            <a:r>
              <a:rPr kumimoji="0" lang="en-US" sz="3200" b="0" i="0" u="none" strike="noStrike" cap="none" normalizeH="0" dirty="0">
                <a:ln>
                  <a:noFill/>
                </a:ln>
                <a:solidFill>
                  <a:schemeClr val="bg1"/>
                </a:solidFill>
                <a:effectLst/>
                <a:latin typeface="Times New Roman" pitchFamily="18" charset="0"/>
                <a:cs typeface="Times New Roman" pitchFamily="18" charset="0"/>
              </a:rPr>
              <a:t> cấp </a:t>
            </a:r>
            <a:r>
              <a:rPr kumimoji="0" lang="en-US" sz="3200" b="0" i="0" u="none" strike="noStrike" cap="none" normalizeH="0" dirty="0" err="1">
                <a:ln>
                  <a:noFill/>
                </a:ln>
                <a:solidFill>
                  <a:schemeClr val="bg1"/>
                </a:solidFill>
                <a:effectLst/>
                <a:latin typeface="Times New Roman" pitchFamily="18" charset="0"/>
                <a:cs typeface="Times New Roman" pitchFamily="18" charset="0"/>
              </a:rPr>
              <a:t>xã</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hội</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Hỗ</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trợ</a:t>
            </a:r>
            <a:r>
              <a:rPr kumimoji="0" lang="en-US" sz="3200" b="0" i="0" u="none" strike="noStrike" cap="none" normalizeH="0" dirty="0">
                <a:ln>
                  <a:noFill/>
                </a:ln>
                <a:solidFill>
                  <a:schemeClr val="bg1"/>
                </a:solidFill>
                <a:effectLst/>
                <a:latin typeface="Times New Roman" pitchFamily="18" charset="0"/>
                <a:cs typeface="Times New Roman" pitchFamily="18" charset="0"/>
              </a:rPr>
              <a:t> chi </a:t>
            </a:r>
            <a:r>
              <a:rPr kumimoji="0" lang="en-US" sz="3200" b="0" i="0" u="none" strike="noStrike" cap="none" normalizeH="0" dirty="0" err="1">
                <a:ln>
                  <a:noFill/>
                </a:ln>
                <a:solidFill>
                  <a:schemeClr val="bg1"/>
                </a:solidFill>
                <a:effectLst/>
                <a:latin typeface="Times New Roman" pitchFamily="18" charset="0"/>
                <a:cs typeface="Times New Roman" pitchFamily="18" charset="0"/>
              </a:rPr>
              <a:t>phí</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học</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tập</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dirty="0" err="1">
                <a:ln>
                  <a:noFill/>
                </a:ln>
                <a:solidFill>
                  <a:schemeClr val="bg1"/>
                </a:solidFill>
                <a:effectLst/>
                <a:latin typeface="Times New Roman" pitchFamily="18" charset="0"/>
                <a:cs typeface="Times New Roman" pitchFamily="18" charset="0"/>
              </a:rPr>
              <a:t>năm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học</a:t>
            </a:r>
            <a:r>
              <a:rPr kumimoji="0" lang="en-US" sz="3200" b="0" i="0" u="none" strike="noStrike" cap="none" normalizeH="0" dirty="0">
                <a:ln>
                  <a:noFill/>
                </a:ln>
                <a:solidFill>
                  <a:schemeClr val="bg1"/>
                </a:solidFill>
                <a:effectLst/>
                <a:latin typeface="Times New Roman" pitchFamily="18" charset="0"/>
                <a:cs typeface="Times New Roman" pitchFamily="18" charset="0"/>
              </a:rPr>
              <a:t> 2023 - 2024</a:t>
            </a:r>
            <a:endParaRPr kumimoji="0" lang="en-US" sz="3200" b="0" i="0" u="none" strike="noStrike" cap="none" normalizeH="0" baseline="0" dirty="0">
              <a:ln>
                <a:noFill/>
              </a:ln>
              <a:solidFill>
                <a:schemeClr val="bg1"/>
              </a:solidFill>
              <a:effectLst/>
              <a:latin typeface="Times New Roman" pitchFamily="18" charset="0"/>
              <a:cs typeface="Times New Roman" pitchFamily="18" charset="0"/>
            </a:endParaRPr>
          </a:p>
        </p:txBody>
      </p:sp>
      <p:sp>
        <p:nvSpPr>
          <p:cNvPr id="3" name="Rectangle 2"/>
          <p:cNvSpPr/>
          <p:nvPr/>
        </p:nvSpPr>
        <p:spPr>
          <a:xfrm>
            <a:off x="165621" y="2159565"/>
            <a:ext cx="6258597" cy="45550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3000" b="0" dirty="0" err="1">
                <a:latin typeface="Times New Roman" panose="02020603050405020304" pitchFamily="18" charset="0"/>
                <a:cs typeface="Times New Roman" panose="02020603050405020304" pitchFamily="18" charset="0"/>
              </a:rPr>
              <a:t>Sinh</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viên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thuộc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các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đối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tượng</a:t>
            </a:r>
            <a:r>
              <a:rPr lang="en-US" sz="3000" b="0" dirty="0">
                <a:latin typeface="Times New Roman" panose="02020603050405020304" pitchFamily="18" charset="0"/>
                <a:cs typeface="Times New Roman" panose="02020603050405020304" pitchFamily="18" charset="0"/>
              </a:rPr>
              <a:t>:</a:t>
            </a:r>
          </a:p>
          <a:p>
            <a:pPr algn="just"/>
            <a:r>
              <a:rPr lang="en-US" sz="3000" b="0" dirty="0">
                <a:latin typeface="Times New Roman" panose="02020603050405020304" pitchFamily="18" charset="0"/>
                <a:cs typeface="Times New Roman" panose="02020603050405020304" pitchFamily="18" charset="0"/>
              </a:rPr>
              <a:t> =&gt; </a:t>
            </a:r>
            <a:r>
              <a:rPr lang="en-US" sz="3000" b="0" dirty="0" err="1">
                <a:latin typeface="Times New Roman" panose="02020603050405020304" pitchFamily="18" charset="0"/>
                <a:cs typeface="Times New Roman" panose="02020603050405020304" pitchFamily="18" charset="0"/>
              </a:rPr>
              <a:t>Xem</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thông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báo</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tải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các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biểu</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mẫu</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tại</a:t>
            </a:r>
            <a:r>
              <a:rPr lang="en-US" sz="3000" b="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Fanpage AGU-Phòng CTSV </a:t>
            </a:r>
            <a:r>
              <a:rPr lang="en-US" sz="3000" b="0" dirty="0" err="1">
                <a:latin typeface="Times New Roman" panose="02020603050405020304" pitchFamily="18" charset="0"/>
                <a:cs typeface="Times New Roman" panose="02020603050405020304" pitchFamily="18" charset="0"/>
              </a:rPr>
              <a:t>và</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chuẩn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bị</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hồ</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sơ</a:t>
            </a:r>
            <a:r>
              <a:rPr lang="en-US" sz="3000" b="0" dirty="0">
                <a:latin typeface="Times New Roman" panose="02020603050405020304" pitchFamily="18" charset="0"/>
                <a:cs typeface="Times New Roman" panose="02020603050405020304" pitchFamily="18" charset="0"/>
              </a:rPr>
              <a:t>. </a:t>
            </a:r>
          </a:p>
          <a:p>
            <a:pPr algn="just"/>
            <a:r>
              <a:rPr lang="en-US" sz="3000" b="0" dirty="0">
                <a:latin typeface="Times New Roman" panose="02020603050405020304" pitchFamily="18" charset="0"/>
                <a:cs typeface="Times New Roman" panose="02020603050405020304" pitchFamily="18" charset="0"/>
              </a:rPr>
              <a:t> =&gt; </a:t>
            </a:r>
            <a:r>
              <a:rPr lang="vi-VN" sz="2200" dirty="0">
                <a:latin typeface="Times New Roman" panose="02020603050405020304" pitchFamily="18" charset="0"/>
                <a:cs typeface="Times New Roman" panose="02020603050405020304" pitchFamily="18" charset="0"/>
              </a:rPr>
              <a:t>Sinh viên nộp hồ sơ trực tiếp tại Phòng Công tác sinh viên (SV3) hoặc gửi Bưu điện ghi: </a:t>
            </a:r>
            <a:r>
              <a:rPr lang="vi-VN" sz="2200" b="1" dirty="0">
                <a:solidFill>
                  <a:schemeClr val="tx1"/>
                </a:solidFill>
                <a:latin typeface="Times New Roman" panose="02020603050405020304" pitchFamily="18" charset="0"/>
                <a:cs typeface="Times New Roman" panose="02020603050405020304" pitchFamily="18" charset="0"/>
              </a:rPr>
              <a:t>Cô Thái Thị Thùy Dương – Phòng Công tác Sinh viên, Trường Đại học An Giang (Số 18 Ung Văn Khiêm, P. Đông Xuyên, TP. Long Xuyên, An Giang, Số điện thoại 0981 699 476</a:t>
            </a:r>
            <a:r>
              <a:rPr lang="vi-VN" sz="2200" dirty="0">
                <a:solidFill>
                  <a:schemeClr val="tx1"/>
                </a:solidFill>
                <a:latin typeface="Times New Roman" panose="02020603050405020304" pitchFamily="18" charset="0"/>
                <a:cs typeface="Times New Roman" panose="02020603050405020304" pitchFamily="18" charset="0"/>
              </a:rPr>
              <a:t>)</a:t>
            </a:r>
            <a:r>
              <a:rPr lang="en-US" sz="2200" dirty="0">
                <a:solidFill>
                  <a:schemeClr val="tx1"/>
                </a:solidFill>
                <a:latin typeface="Times New Roman" panose="02020603050405020304" pitchFamily="18" charset="0"/>
                <a:cs typeface="Times New Roman" panose="02020603050405020304" pitchFamily="18" charset="0"/>
              </a:rPr>
              <a:t>.</a:t>
            </a:r>
          </a:p>
          <a:p>
            <a:pPr algn="just"/>
            <a:r>
              <a:rPr lang="en-US" sz="3000" b="0" dirty="0">
                <a:latin typeface="Times New Roman" panose="02020603050405020304" pitchFamily="18" charset="0"/>
                <a:cs typeface="Times New Roman" panose="02020603050405020304" pitchFamily="18" charset="0"/>
              </a:rPr>
              <a:t> =&gt; </a:t>
            </a:r>
            <a:r>
              <a:rPr lang="en-US" sz="3000" b="0" dirty="0" err="1">
                <a:latin typeface="Times New Roman" panose="02020603050405020304" pitchFamily="18" charset="0"/>
                <a:cs typeface="Times New Roman" panose="02020603050405020304" pitchFamily="18" charset="0"/>
              </a:rPr>
              <a:t>Thời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gian</a:t>
            </a:r>
            <a:r>
              <a:rPr lang="en-US" sz="3000" b="0" dirty="0">
                <a:latin typeface="Times New Roman" panose="02020603050405020304" pitchFamily="18" charset="0"/>
                <a:cs typeface="Times New Roman" panose="02020603050405020304" pitchFamily="18" charset="0"/>
              </a:rPr>
              <a:t>: </a:t>
            </a:r>
            <a:r>
              <a:rPr lang="en-US" sz="3000" b="0" dirty="0" err="1">
                <a:solidFill>
                  <a:srgbClr val="FFFF00"/>
                </a:solidFill>
                <a:latin typeface="Times New Roman" panose="02020603050405020304" pitchFamily="18" charset="0"/>
                <a:cs typeface="Times New Roman" panose="02020603050405020304" pitchFamily="18" charset="0"/>
              </a:rPr>
              <a:t>đến</a:t>
            </a:r>
            <a:r>
              <a:rPr lang="en-US" sz="3000" b="0" dirty="0">
                <a:solidFill>
                  <a:srgbClr val="FFFF00"/>
                </a:solidFill>
                <a:latin typeface="Times New Roman" panose="02020603050405020304" pitchFamily="18" charset="0"/>
                <a:cs typeface="Times New Roman" panose="02020603050405020304" pitchFamily="18" charset="0"/>
              </a:rPr>
              <a:t> </a:t>
            </a:r>
            <a:r>
              <a:rPr lang="en-US" sz="3000" b="0" dirty="0" err="1">
                <a:solidFill>
                  <a:srgbClr val="FFFF00"/>
                </a:solidFill>
                <a:latin typeface="Times New Roman" panose="02020603050405020304" pitchFamily="18" charset="0"/>
                <a:cs typeface="Times New Roman" panose="02020603050405020304" pitchFamily="18" charset="0"/>
              </a:rPr>
              <a:t>ngày</a:t>
            </a:r>
            <a:r>
              <a:rPr lang="en-US" sz="3000" b="0" dirty="0">
                <a:solidFill>
                  <a:srgbClr val="FFFF00"/>
                </a:solidFill>
                <a:latin typeface="Times New Roman" panose="02020603050405020304" pitchFamily="18" charset="0"/>
                <a:cs typeface="Times New Roman" panose="02020603050405020304" pitchFamily="18" charset="0"/>
              </a:rPr>
              <a:t> 22/10/2024.</a:t>
            </a:r>
          </a:p>
        </p:txBody>
      </p:sp>
      <p:pic>
        <p:nvPicPr>
          <p:cNvPr id="1034" name="Picture 10"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a:off x="6438109" y="2636912"/>
            <a:ext cx="2736304"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87524" y="271598"/>
            <a:ext cx="8568951" cy="586365"/>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latin typeface="Times New Roman" panose="02020603050405020304" pitchFamily="18" charset="0"/>
                <a:cs typeface="Times New Roman" panose="02020603050405020304" pitchFamily="18" charset="0"/>
              </a:rPr>
              <a:t>NỘI DUNG CHÍNH</a:t>
            </a:r>
          </a:p>
        </p:txBody>
      </p:sp>
      <p:sp>
        <p:nvSpPr>
          <p:cNvPr id="61" name="TextBox 60"/>
          <p:cNvSpPr txBox="1"/>
          <p:nvPr/>
        </p:nvSpPr>
        <p:spPr>
          <a:xfrm>
            <a:off x="3066812" y="4583447"/>
            <a:ext cx="5593954" cy="477054"/>
          </a:xfrm>
          <a:prstGeom prst="rect">
            <a:avLst/>
          </a:prstGeom>
          <a:noFill/>
        </p:spPr>
        <p:txBody>
          <a:bodyPr wrap="square" lIns="0" rtlCol="0" anchor="ctr">
            <a:spAutoFit/>
          </a:bodyPr>
          <a:lstStyle/>
          <a:p>
            <a:r>
              <a:rPr lang="en-US" sz="2500" b="1" dirty="0" err="1">
                <a:latin typeface="Times New Roman" panose="02020603050405020304" pitchFamily="18" charset="0"/>
                <a:cs typeface="Times New Roman" panose="02020603050405020304" pitchFamily="18" charset="0"/>
              </a:rPr>
              <a:t>Thông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lưu</a:t>
            </a:r>
            <a:r>
              <a:rPr lang="en-US" sz="2500" b="1" dirty="0">
                <a:latin typeface="Times New Roman" panose="02020603050405020304" pitchFamily="18" charset="0"/>
                <a:cs typeface="Times New Roman" panose="02020603050405020304" pitchFamily="18" charset="0"/>
              </a:rPr>
              <a:t> ý</a:t>
            </a:r>
          </a:p>
        </p:txBody>
      </p:sp>
      <p:sp>
        <p:nvSpPr>
          <p:cNvPr id="66" name="TextBox 65"/>
          <p:cNvSpPr txBox="1"/>
          <p:nvPr/>
        </p:nvSpPr>
        <p:spPr>
          <a:xfrm>
            <a:off x="3066812" y="5402192"/>
            <a:ext cx="6106223" cy="477054"/>
          </a:xfrm>
          <a:prstGeom prst="rect">
            <a:avLst/>
          </a:prstGeom>
          <a:noFill/>
        </p:spPr>
        <p:txBody>
          <a:bodyPr wrap="square" lIns="0" rtlCol="0" anchor="ctr">
            <a:spAutoFit/>
          </a:bodyPr>
          <a:lstStyle/>
          <a:p>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năm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lưu</a:t>
            </a:r>
            <a:r>
              <a:rPr lang="en-US" sz="2500" b="1" dirty="0">
                <a:latin typeface="Times New Roman" panose="02020603050405020304" pitchFamily="18" charset="0"/>
                <a:cs typeface="Times New Roman" panose="02020603050405020304" pitchFamily="18" charset="0"/>
              </a:rPr>
              <a:t> ý</a:t>
            </a:r>
          </a:p>
        </p:txBody>
      </p:sp>
      <p:cxnSp>
        <p:nvCxnSpPr>
          <p:cNvPr id="57" name="Straight Arrow Connector 56">
            <a:extLst>
              <a:ext uri="{FF2B5EF4-FFF2-40B4-BE49-F238E27FC236}">
                <a16:creationId xmlns:a16="http://schemas.microsoft.com/office/drawing/2014/main" id="{2503D99E-A022-4475-AF9A-E7AD4CCF5D95}"/>
              </a:ext>
            </a:extLst>
          </p:cNvPr>
          <p:cNvCxnSpPr>
            <a:cxnSpLocks/>
          </p:cNvCxnSpPr>
          <p:nvPr/>
        </p:nvCxnSpPr>
        <p:spPr>
          <a:xfrm flipH="1" flipV="1">
            <a:off x="2260864" y="1659480"/>
            <a:ext cx="26040" cy="4029503"/>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14914D7F-C073-4313-98ED-7840CA8CFF0D}"/>
              </a:ext>
            </a:extLst>
          </p:cNvPr>
          <p:cNvSpPr/>
          <p:nvPr/>
        </p:nvSpPr>
        <p:spPr>
          <a:xfrm>
            <a:off x="1995652" y="2174278"/>
            <a:ext cx="560218" cy="558194"/>
          </a:xfrm>
          <a:prstGeom prst="ellipse">
            <a:avLst/>
          </a:prstGeom>
          <a:solidFill>
            <a:srgbClr val="7A03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effectLst>
                  <a:outerShdw blurRad="38100" dist="38100" dir="2700000" algn="tl">
                    <a:srgbClr val="000000">
                      <a:alpha val="43137"/>
                    </a:srgbClr>
                  </a:outerShdw>
                </a:effectLst>
              </a:rPr>
              <a:t>I</a:t>
            </a:r>
          </a:p>
        </p:txBody>
      </p:sp>
      <p:sp>
        <p:nvSpPr>
          <p:cNvPr id="62" name="Oval 61">
            <a:extLst>
              <a:ext uri="{FF2B5EF4-FFF2-40B4-BE49-F238E27FC236}">
                <a16:creationId xmlns:a16="http://schemas.microsoft.com/office/drawing/2014/main" id="{675AB27B-173B-42A6-A305-4D81FCA17D99}"/>
              </a:ext>
            </a:extLst>
          </p:cNvPr>
          <p:cNvSpPr/>
          <p:nvPr/>
        </p:nvSpPr>
        <p:spPr>
          <a:xfrm>
            <a:off x="2006795" y="3828819"/>
            <a:ext cx="560218" cy="558194"/>
          </a:xfrm>
          <a:prstGeom prst="ellipse">
            <a:avLst/>
          </a:prstGeom>
          <a:solidFill>
            <a:srgbClr val="FA790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III</a:t>
            </a:r>
          </a:p>
        </p:txBody>
      </p:sp>
      <p:sp>
        <p:nvSpPr>
          <p:cNvPr id="65" name="Oval 64">
            <a:extLst>
              <a:ext uri="{FF2B5EF4-FFF2-40B4-BE49-F238E27FC236}">
                <a16:creationId xmlns:a16="http://schemas.microsoft.com/office/drawing/2014/main" id="{1BFD3571-DF0B-4393-989E-DBAF3D8345E1}"/>
              </a:ext>
            </a:extLst>
          </p:cNvPr>
          <p:cNvSpPr/>
          <p:nvPr/>
        </p:nvSpPr>
        <p:spPr>
          <a:xfrm>
            <a:off x="2006795" y="5409886"/>
            <a:ext cx="560218" cy="558194"/>
          </a:xfrm>
          <a:prstGeom prst="ellipse">
            <a:avLst/>
          </a:prstGeom>
          <a:solidFill>
            <a:srgbClr val="0B43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V</a:t>
            </a:r>
          </a:p>
        </p:txBody>
      </p:sp>
      <p:sp>
        <p:nvSpPr>
          <p:cNvPr id="67" name="Oval 66">
            <a:extLst>
              <a:ext uri="{FF2B5EF4-FFF2-40B4-BE49-F238E27FC236}">
                <a16:creationId xmlns:a16="http://schemas.microsoft.com/office/drawing/2014/main" id="{761004D4-9D53-4ADF-A6D5-44FDF465AD6C}"/>
              </a:ext>
            </a:extLst>
          </p:cNvPr>
          <p:cNvSpPr/>
          <p:nvPr/>
        </p:nvSpPr>
        <p:spPr>
          <a:xfrm>
            <a:off x="2006795" y="4572595"/>
            <a:ext cx="560218" cy="558194"/>
          </a:xfrm>
          <a:prstGeom prst="ellipse">
            <a:avLst/>
          </a:prstGeom>
          <a:solidFill>
            <a:srgbClr val="0499D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IV</a:t>
            </a:r>
          </a:p>
        </p:txBody>
      </p:sp>
      <p:sp>
        <p:nvSpPr>
          <p:cNvPr id="77" name="Oval 76">
            <a:extLst>
              <a:ext uri="{FF2B5EF4-FFF2-40B4-BE49-F238E27FC236}">
                <a16:creationId xmlns:a16="http://schemas.microsoft.com/office/drawing/2014/main" id="{4B203D92-4AD4-4B9A-B379-BD2A83664FA3}"/>
              </a:ext>
            </a:extLst>
          </p:cNvPr>
          <p:cNvSpPr/>
          <p:nvPr/>
        </p:nvSpPr>
        <p:spPr>
          <a:xfrm>
            <a:off x="1995652" y="3072280"/>
            <a:ext cx="560218" cy="558194"/>
          </a:xfrm>
          <a:prstGeom prst="ellipse">
            <a:avLst/>
          </a:prstGeom>
          <a:solidFill>
            <a:srgbClr val="CB233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effectLst>
                  <a:outerShdw blurRad="38100" dist="38100" dir="2700000" algn="tl">
                    <a:srgbClr val="000000">
                      <a:alpha val="43137"/>
                    </a:srgbClr>
                  </a:outerShdw>
                </a:effectLst>
              </a:rPr>
              <a:t>II</a:t>
            </a:r>
          </a:p>
        </p:txBody>
      </p:sp>
      <p:sp>
        <p:nvSpPr>
          <p:cNvPr id="78" name="TextBox 77">
            <a:extLst>
              <a:ext uri="{FF2B5EF4-FFF2-40B4-BE49-F238E27FC236}">
                <a16:creationId xmlns:a16="http://schemas.microsoft.com/office/drawing/2014/main" id="{BF9E395E-A1A7-40F0-88D4-DB4817E9C1BF}"/>
              </a:ext>
            </a:extLst>
          </p:cNvPr>
          <p:cNvSpPr txBox="1"/>
          <p:nvPr/>
        </p:nvSpPr>
        <p:spPr>
          <a:xfrm>
            <a:off x="3047199" y="2152285"/>
            <a:ext cx="6012160" cy="492443"/>
          </a:xfrm>
          <a:prstGeom prst="rect">
            <a:avLst/>
          </a:prstGeom>
          <a:noFill/>
        </p:spPr>
        <p:txBody>
          <a:bodyPr wrap="square" lIns="0" rtlCol="0" anchor="ctr">
            <a:spAutoFit/>
          </a:bodyPr>
          <a:lstStyle/>
          <a:p>
            <a:pPr lvl="0"/>
            <a:r>
              <a:rPr lang="en-US" sz="2500" b="1" dirty="0" err="1">
                <a:latin typeface="Times New Roman" panose="02020603050405020304" pitchFamily="18" charset="0"/>
                <a:cs typeface="Times New Roman" panose="02020603050405020304" pitchFamily="18" charset="0"/>
              </a:rPr>
              <a:t>Chức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nhiệm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Phòng</a:t>
            </a:r>
            <a:r>
              <a:rPr lang="en-US" sz="2500" b="1" dirty="0">
                <a:latin typeface="Times New Roman" panose="02020603050405020304" pitchFamily="18" charset="0"/>
                <a:cs typeface="Times New Roman" panose="02020603050405020304" pitchFamily="18" charset="0"/>
              </a:rPr>
              <a:t> CTSV</a:t>
            </a:r>
            <a:endParaRPr lang="vi-VN" sz="2500" b="1" dirty="0"/>
          </a:p>
        </p:txBody>
      </p:sp>
      <p:sp>
        <p:nvSpPr>
          <p:cNvPr id="79" name="TextBox 78">
            <a:extLst>
              <a:ext uri="{FF2B5EF4-FFF2-40B4-BE49-F238E27FC236}">
                <a16:creationId xmlns:a16="http://schemas.microsoft.com/office/drawing/2014/main" id="{D5FB4777-B118-43C7-81D7-1D9C517862DD}"/>
              </a:ext>
            </a:extLst>
          </p:cNvPr>
          <p:cNvSpPr txBox="1"/>
          <p:nvPr/>
        </p:nvSpPr>
        <p:spPr>
          <a:xfrm>
            <a:off x="3043656" y="2985427"/>
            <a:ext cx="5533300" cy="492443"/>
          </a:xfrm>
          <a:prstGeom prst="rect">
            <a:avLst/>
          </a:prstGeom>
          <a:noFill/>
        </p:spPr>
        <p:txBody>
          <a:bodyPr wrap="square" lIns="0" rtlCol="0" anchor="ctr">
            <a:spAutoFit/>
          </a:bodyPr>
          <a:lstStyle/>
          <a:p>
            <a:r>
              <a:rPr lang="en-US" sz="2500" b="1" dirty="0" err="1">
                <a:latin typeface="Times New Roman" panose="02020603050405020304" pitchFamily="18" charset="0"/>
                <a:cs typeface="Times New Roman" panose="02020603050405020304" pitchFamily="18" charset="0"/>
              </a:rPr>
              <a:t>Chế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viên</a:t>
            </a:r>
            <a:endParaRPr lang="en-US" sz="2500" b="1" dirty="0">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98C477CD-5EC7-4371-BB33-D0CCBFD7853C}"/>
              </a:ext>
            </a:extLst>
          </p:cNvPr>
          <p:cNvSpPr txBox="1"/>
          <p:nvPr/>
        </p:nvSpPr>
        <p:spPr>
          <a:xfrm>
            <a:off x="3038299" y="3813378"/>
            <a:ext cx="6474608" cy="477054"/>
          </a:xfrm>
          <a:prstGeom prst="rect">
            <a:avLst/>
          </a:prstGeom>
          <a:noFill/>
        </p:spPr>
        <p:txBody>
          <a:bodyPr wrap="square" lIns="0" rtlCol="0" anchor="ctr">
            <a:spAutoFit/>
          </a:bodyPr>
          <a:lstStyle/>
          <a:p>
            <a:r>
              <a:rPr lang="en-US" sz="2500" b="1" dirty="0" err="1">
                <a:latin typeface="Times New Roman" panose="02020603050405020304" pitchFamily="18" charset="0"/>
                <a:cs typeface="Times New Roman" panose="02020603050405020304" pitchFamily="18" charset="0"/>
              </a:rPr>
              <a:t>Chế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khen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thưởng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học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bổng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SV</a:t>
            </a:r>
          </a:p>
        </p:txBody>
      </p:sp>
      <p:grpSp>
        <p:nvGrpSpPr>
          <p:cNvPr id="81" name="Group 80">
            <a:extLst>
              <a:ext uri="{FF2B5EF4-FFF2-40B4-BE49-F238E27FC236}">
                <a16:creationId xmlns:a16="http://schemas.microsoft.com/office/drawing/2014/main" id="{339B6C9B-048A-4EF1-85B9-F73A239F5C8B}"/>
              </a:ext>
            </a:extLst>
          </p:cNvPr>
          <p:cNvGrpSpPr/>
          <p:nvPr/>
        </p:nvGrpSpPr>
        <p:grpSpPr>
          <a:xfrm>
            <a:off x="595044" y="1173310"/>
            <a:ext cx="980121" cy="4852967"/>
            <a:chOff x="4077608" y="1455398"/>
            <a:chExt cx="980121" cy="3696247"/>
          </a:xfrm>
        </p:grpSpPr>
        <p:sp>
          <p:nvSpPr>
            <p:cNvPr id="82" name="Freeform 85">
              <a:extLst>
                <a:ext uri="{FF2B5EF4-FFF2-40B4-BE49-F238E27FC236}">
                  <a16:creationId xmlns:a16="http://schemas.microsoft.com/office/drawing/2014/main" id="{7802224E-9CC2-4684-B72A-77EA41EF4C2E}"/>
                </a:ext>
              </a:extLst>
            </p:cNvPr>
            <p:cNvSpPr/>
            <p:nvPr/>
          </p:nvSpPr>
          <p:spPr>
            <a:xfrm>
              <a:off x="4359926" y="3985369"/>
              <a:ext cx="415486" cy="585216"/>
            </a:xfrm>
            <a:custGeom>
              <a:avLst/>
              <a:gdLst>
                <a:gd name="connsiteX0" fmla="*/ 0 w 415486"/>
                <a:gd name="connsiteY0" fmla="*/ 0 h 585216"/>
                <a:gd name="connsiteX1" fmla="*/ 415486 w 415486"/>
                <a:gd name="connsiteY1" fmla="*/ 0 h 585216"/>
                <a:gd name="connsiteX2" fmla="*/ 415486 w 415486"/>
                <a:gd name="connsiteY2" fmla="*/ 585216 h 585216"/>
                <a:gd name="connsiteX3" fmla="*/ 0 w 415486"/>
                <a:gd name="connsiteY3" fmla="*/ 585216 h 585216"/>
                <a:gd name="connsiteX4" fmla="*/ 0 w 41548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6" h="585216">
                  <a:moveTo>
                    <a:pt x="0" y="0"/>
                  </a:moveTo>
                  <a:lnTo>
                    <a:pt x="415486" y="0"/>
                  </a:lnTo>
                  <a:lnTo>
                    <a:pt x="415486" y="585216"/>
                  </a:lnTo>
                  <a:lnTo>
                    <a:pt x="0" y="585216"/>
                  </a:lnTo>
                  <a:lnTo>
                    <a:pt x="0" y="0"/>
                  </a:lnTo>
                  <a:close/>
                </a:path>
              </a:pathLst>
            </a:custGeom>
            <a:solidFill>
              <a:srgbClr val="019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128">
              <a:extLst>
                <a:ext uri="{FF2B5EF4-FFF2-40B4-BE49-F238E27FC236}">
                  <a16:creationId xmlns:a16="http://schemas.microsoft.com/office/drawing/2014/main" id="{69390501-C085-4889-BB98-A648C5F16EC1}"/>
                </a:ext>
              </a:extLst>
            </p:cNvPr>
            <p:cNvSpPr/>
            <p:nvPr/>
          </p:nvSpPr>
          <p:spPr>
            <a:xfrm>
              <a:off x="4775413" y="3985369"/>
              <a:ext cx="282316" cy="585216"/>
            </a:xfrm>
            <a:custGeom>
              <a:avLst/>
              <a:gdLst>
                <a:gd name="connsiteX0" fmla="*/ 0 w 282316"/>
                <a:gd name="connsiteY0" fmla="*/ 0 h 585216"/>
                <a:gd name="connsiteX1" fmla="*/ 282316 w 282316"/>
                <a:gd name="connsiteY1" fmla="*/ 0 h 585216"/>
                <a:gd name="connsiteX2" fmla="*/ 282316 w 282316"/>
                <a:gd name="connsiteY2" fmla="*/ 585216 h 585216"/>
                <a:gd name="connsiteX3" fmla="*/ 0 w 282316"/>
                <a:gd name="connsiteY3" fmla="*/ 585216 h 585216"/>
                <a:gd name="connsiteX4" fmla="*/ 0 w 28231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6" h="585216">
                  <a:moveTo>
                    <a:pt x="0" y="0"/>
                  </a:moveTo>
                  <a:lnTo>
                    <a:pt x="282316" y="0"/>
                  </a:lnTo>
                  <a:lnTo>
                    <a:pt x="282316" y="585216"/>
                  </a:lnTo>
                  <a:lnTo>
                    <a:pt x="0" y="585216"/>
                  </a:lnTo>
                  <a:lnTo>
                    <a:pt x="0" y="0"/>
                  </a:lnTo>
                  <a:close/>
                </a:path>
              </a:pathLst>
            </a:custGeom>
            <a:solidFill>
              <a:srgbClr val="017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90">
              <a:extLst>
                <a:ext uri="{FF2B5EF4-FFF2-40B4-BE49-F238E27FC236}">
                  <a16:creationId xmlns:a16="http://schemas.microsoft.com/office/drawing/2014/main" id="{D229BA0F-5333-4231-A37F-A259DE8849E2}"/>
                </a:ext>
              </a:extLst>
            </p:cNvPr>
            <p:cNvSpPr/>
            <p:nvPr/>
          </p:nvSpPr>
          <p:spPr>
            <a:xfrm>
              <a:off x="4359926" y="3404309"/>
              <a:ext cx="415486" cy="585216"/>
            </a:xfrm>
            <a:custGeom>
              <a:avLst/>
              <a:gdLst>
                <a:gd name="connsiteX0" fmla="*/ 0 w 415486"/>
                <a:gd name="connsiteY0" fmla="*/ 0 h 585216"/>
                <a:gd name="connsiteX1" fmla="*/ 415486 w 415486"/>
                <a:gd name="connsiteY1" fmla="*/ 0 h 585216"/>
                <a:gd name="connsiteX2" fmla="*/ 415486 w 415486"/>
                <a:gd name="connsiteY2" fmla="*/ 585216 h 585216"/>
                <a:gd name="connsiteX3" fmla="*/ 0 w 415486"/>
                <a:gd name="connsiteY3" fmla="*/ 585216 h 585216"/>
                <a:gd name="connsiteX4" fmla="*/ 0 w 41548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6" h="585216">
                  <a:moveTo>
                    <a:pt x="0" y="0"/>
                  </a:moveTo>
                  <a:lnTo>
                    <a:pt x="415486" y="0"/>
                  </a:lnTo>
                  <a:lnTo>
                    <a:pt x="415486" y="585216"/>
                  </a:lnTo>
                  <a:lnTo>
                    <a:pt x="0" y="585216"/>
                  </a:lnTo>
                  <a:lnTo>
                    <a:pt x="0" y="0"/>
                  </a:lnTo>
                  <a:close/>
                </a:path>
              </a:pathLst>
            </a:custGeom>
            <a:solidFill>
              <a:srgbClr val="97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124">
              <a:extLst>
                <a:ext uri="{FF2B5EF4-FFF2-40B4-BE49-F238E27FC236}">
                  <a16:creationId xmlns:a16="http://schemas.microsoft.com/office/drawing/2014/main" id="{2C86D32D-40A0-4BF4-BBF7-BEFF55E846F9}"/>
                </a:ext>
              </a:extLst>
            </p:cNvPr>
            <p:cNvSpPr/>
            <p:nvPr/>
          </p:nvSpPr>
          <p:spPr>
            <a:xfrm>
              <a:off x="4775413" y="3404309"/>
              <a:ext cx="282316" cy="585216"/>
            </a:xfrm>
            <a:custGeom>
              <a:avLst/>
              <a:gdLst>
                <a:gd name="connsiteX0" fmla="*/ 0 w 282316"/>
                <a:gd name="connsiteY0" fmla="*/ 0 h 585216"/>
                <a:gd name="connsiteX1" fmla="*/ 282316 w 282316"/>
                <a:gd name="connsiteY1" fmla="*/ 0 h 585216"/>
                <a:gd name="connsiteX2" fmla="*/ 282316 w 282316"/>
                <a:gd name="connsiteY2" fmla="*/ 585216 h 585216"/>
                <a:gd name="connsiteX3" fmla="*/ 0 w 282316"/>
                <a:gd name="connsiteY3" fmla="*/ 585216 h 585216"/>
                <a:gd name="connsiteX4" fmla="*/ 0 w 28231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6" h="585216">
                  <a:moveTo>
                    <a:pt x="0" y="0"/>
                  </a:moveTo>
                  <a:lnTo>
                    <a:pt x="282316" y="0"/>
                  </a:lnTo>
                  <a:lnTo>
                    <a:pt x="282316" y="585216"/>
                  </a:lnTo>
                  <a:lnTo>
                    <a:pt x="0" y="585216"/>
                  </a:lnTo>
                  <a:lnTo>
                    <a:pt x="0" y="0"/>
                  </a:lnTo>
                  <a:close/>
                </a:path>
              </a:pathLst>
            </a:custGeom>
            <a:solidFill>
              <a:srgbClr val="73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33878E4D-F418-42BF-80DC-00ED9C0D0F6C}"/>
                </a:ext>
              </a:extLst>
            </p:cNvPr>
            <p:cNvGrpSpPr/>
            <p:nvPr/>
          </p:nvGrpSpPr>
          <p:grpSpPr>
            <a:xfrm>
              <a:off x="4077608" y="1455398"/>
              <a:ext cx="980121" cy="867233"/>
              <a:chOff x="4077608" y="1455398"/>
              <a:chExt cx="980121" cy="867233"/>
            </a:xfrm>
          </p:grpSpPr>
          <p:sp>
            <p:nvSpPr>
              <p:cNvPr id="104" name="Freeform 106">
                <a:extLst>
                  <a:ext uri="{FF2B5EF4-FFF2-40B4-BE49-F238E27FC236}">
                    <a16:creationId xmlns:a16="http://schemas.microsoft.com/office/drawing/2014/main" id="{2E5028E9-E14C-42C2-A70F-01F8409EB557}"/>
                  </a:ext>
                </a:extLst>
              </p:cNvPr>
              <p:cNvSpPr>
                <a:spLocks/>
              </p:cNvSpPr>
              <p:nvPr/>
            </p:nvSpPr>
            <p:spPr bwMode="auto">
              <a:xfrm rot="10800000">
                <a:off x="4077608" y="1455400"/>
                <a:ext cx="980121" cy="867231"/>
              </a:xfrm>
              <a:custGeom>
                <a:avLst/>
                <a:gdLst>
                  <a:gd name="connsiteX0" fmla="*/ 149225 w 584200"/>
                  <a:gd name="connsiteY0" fmla="*/ 93899 h 516912"/>
                  <a:gd name="connsiteX1" fmla="*/ 158221 w 584200"/>
                  <a:gd name="connsiteY1" fmla="*/ 73797 h 516912"/>
                  <a:gd name="connsiteX2" fmla="*/ 164571 w 584200"/>
                  <a:gd name="connsiteY2" fmla="*/ 51578 h 516912"/>
                  <a:gd name="connsiteX3" fmla="*/ 158221 w 584200"/>
                  <a:gd name="connsiteY3" fmla="*/ 73796 h 516912"/>
                  <a:gd name="connsiteX4" fmla="*/ 83609 w 584200"/>
                  <a:gd name="connsiteY4" fmla="*/ 139394 h 516912"/>
                  <a:gd name="connsiteX5" fmla="*/ 75671 w 584200"/>
                  <a:gd name="connsiteY5" fmla="*/ 138865 h 516912"/>
                  <a:gd name="connsiteX6" fmla="*/ 59267 w 584200"/>
                  <a:gd name="connsiteY6" fmla="*/ 133575 h 516912"/>
                  <a:gd name="connsiteX7" fmla="*/ 53533 w 584200"/>
                  <a:gd name="connsiteY7" fmla="*/ 130017 h 516912"/>
                  <a:gd name="connsiteX8" fmla="*/ 59266 w 584200"/>
                  <a:gd name="connsiteY8" fmla="*/ 133575 h 516912"/>
                  <a:gd name="connsiteX9" fmla="*/ 75671 w 584200"/>
                  <a:gd name="connsiteY9" fmla="*/ 138865 h 516912"/>
                  <a:gd name="connsiteX10" fmla="*/ 83608 w 584200"/>
                  <a:gd name="connsiteY10" fmla="*/ 139394 h 516912"/>
                  <a:gd name="connsiteX11" fmla="*/ 298979 w 584200"/>
                  <a:gd name="connsiteY11" fmla="*/ 516912 h 516912"/>
                  <a:gd name="connsiteX12" fmla="*/ 286808 w 584200"/>
                  <a:gd name="connsiteY12" fmla="*/ 516912 h 516912"/>
                  <a:gd name="connsiteX13" fmla="*/ 274638 w 584200"/>
                  <a:gd name="connsiteY13" fmla="*/ 512679 h 516912"/>
                  <a:gd name="connsiteX14" fmla="*/ 262996 w 584200"/>
                  <a:gd name="connsiteY14" fmla="*/ 504212 h 516912"/>
                  <a:gd name="connsiteX15" fmla="*/ 251883 w 584200"/>
                  <a:gd name="connsiteY15" fmla="*/ 492041 h 516912"/>
                  <a:gd name="connsiteX16" fmla="*/ 247650 w 584200"/>
                  <a:gd name="connsiteY16" fmla="*/ 484633 h 516912"/>
                  <a:gd name="connsiteX17" fmla="*/ 192088 w 584200"/>
                  <a:gd name="connsiteY17" fmla="*/ 389383 h 516912"/>
                  <a:gd name="connsiteX18" fmla="*/ 146579 w 584200"/>
                  <a:gd name="connsiteY18" fmla="*/ 310008 h 516912"/>
                  <a:gd name="connsiteX19" fmla="*/ 101071 w 584200"/>
                  <a:gd name="connsiteY19" fmla="*/ 231162 h 516912"/>
                  <a:gd name="connsiteX20" fmla="*/ 46037 w 584200"/>
                  <a:gd name="connsiteY20" fmla="*/ 135912 h 516912"/>
                  <a:gd name="connsiteX21" fmla="*/ 33279 w 584200"/>
                  <a:gd name="connsiteY21" fmla="*/ 113823 h 516912"/>
                  <a:gd name="connsiteX22" fmla="*/ 33936 w 584200"/>
                  <a:gd name="connsiteY22" fmla="*/ 114454 h 516912"/>
                  <a:gd name="connsiteX23" fmla="*/ 30162 w 584200"/>
                  <a:gd name="connsiteY23" fmla="*/ 110827 h 516912"/>
                  <a:gd name="connsiteX24" fmla="*/ 19050 w 584200"/>
                  <a:gd name="connsiteY24" fmla="*/ 93899 h 516912"/>
                  <a:gd name="connsiteX25" fmla="*/ 10054 w 584200"/>
                  <a:gd name="connsiteY25" fmla="*/ 73797 h 516912"/>
                  <a:gd name="connsiteX26" fmla="*/ 3175 w 584200"/>
                  <a:gd name="connsiteY26" fmla="*/ 51578 h 516912"/>
                  <a:gd name="connsiteX27" fmla="*/ 0 w 584200"/>
                  <a:gd name="connsiteY27" fmla="*/ 26714 h 516912"/>
                  <a:gd name="connsiteX28" fmla="*/ 0 w 584200"/>
                  <a:gd name="connsiteY28" fmla="*/ 14547 h 516912"/>
                  <a:gd name="connsiteX29" fmla="*/ 0 w 584200"/>
                  <a:gd name="connsiteY29" fmla="*/ 0 h 516912"/>
                  <a:gd name="connsiteX30" fmla="*/ 584200 w 584200"/>
                  <a:gd name="connsiteY30" fmla="*/ 0 h 516912"/>
                  <a:gd name="connsiteX31" fmla="*/ 584200 w 584200"/>
                  <a:gd name="connsiteY31" fmla="*/ 14547 h 516912"/>
                  <a:gd name="connsiteX32" fmla="*/ 584200 w 584200"/>
                  <a:gd name="connsiteY32" fmla="*/ 26714 h 516912"/>
                  <a:gd name="connsiteX33" fmla="*/ 581025 w 584200"/>
                  <a:gd name="connsiteY33" fmla="*/ 51578 h 516912"/>
                  <a:gd name="connsiteX34" fmla="*/ 574146 w 584200"/>
                  <a:gd name="connsiteY34" fmla="*/ 73796 h 516912"/>
                  <a:gd name="connsiteX35" fmla="*/ 569048 w 584200"/>
                  <a:gd name="connsiteY35" fmla="*/ 85190 h 516912"/>
                  <a:gd name="connsiteX36" fmla="*/ 558074 w 584200"/>
                  <a:gd name="connsiteY36" fmla="*/ 104188 h 516912"/>
                  <a:gd name="connsiteX37" fmla="*/ 539750 w 584200"/>
                  <a:gd name="connsiteY37" fmla="*/ 135912 h 516912"/>
                  <a:gd name="connsiteX38" fmla="*/ 484717 w 584200"/>
                  <a:gd name="connsiteY38" fmla="*/ 231162 h 516912"/>
                  <a:gd name="connsiteX39" fmla="*/ 439209 w 584200"/>
                  <a:gd name="connsiteY39" fmla="*/ 310008 h 516912"/>
                  <a:gd name="connsiteX40" fmla="*/ 393700 w 584200"/>
                  <a:gd name="connsiteY40" fmla="*/ 389383 h 516912"/>
                  <a:gd name="connsiteX41" fmla="*/ 338667 w 584200"/>
                  <a:gd name="connsiteY41" fmla="*/ 484633 h 516912"/>
                  <a:gd name="connsiteX42" fmla="*/ 333375 w 584200"/>
                  <a:gd name="connsiteY42" fmla="*/ 492041 h 516912"/>
                  <a:gd name="connsiteX43" fmla="*/ 323321 w 584200"/>
                  <a:gd name="connsiteY43" fmla="*/ 504212 h 516912"/>
                  <a:gd name="connsiteX44" fmla="*/ 311679 w 584200"/>
                  <a:gd name="connsiteY44" fmla="*/ 512679 h 51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4200" h="516912">
                    <a:moveTo>
                      <a:pt x="149225" y="93899"/>
                    </a:moveTo>
                    <a:lnTo>
                      <a:pt x="158221" y="73797"/>
                    </a:lnTo>
                    <a:lnTo>
                      <a:pt x="164571" y="51578"/>
                    </a:lnTo>
                    <a:lnTo>
                      <a:pt x="158221" y="73796"/>
                    </a:lnTo>
                    <a:close/>
                    <a:moveTo>
                      <a:pt x="83609" y="139394"/>
                    </a:moveTo>
                    <a:lnTo>
                      <a:pt x="75671" y="138865"/>
                    </a:lnTo>
                    <a:lnTo>
                      <a:pt x="59267" y="133575"/>
                    </a:lnTo>
                    <a:lnTo>
                      <a:pt x="53533" y="130017"/>
                    </a:lnTo>
                    <a:lnTo>
                      <a:pt x="59266" y="133575"/>
                    </a:lnTo>
                    <a:lnTo>
                      <a:pt x="75671" y="138865"/>
                    </a:lnTo>
                    <a:lnTo>
                      <a:pt x="83608" y="139394"/>
                    </a:lnTo>
                    <a:close/>
                    <a:moveTo>
                      <a:pt x="298979" y="516912"/>
                    </a:moveTo>
                    <a:lnTo>
                      <a:pt x="286808" y="516912"/>
                    </a:lnTo>
                    <a:lnTo>
                      <a:pt x="274638" y="512679"/>
                    </a:lnTo>
                    <a:lnTo>
                      <a:pt x="262996" y="504212"/>
                    </a:lnTo>
                    <a:lnTo>
                      <a:pt x="251883" y="492041"/>
                    </a:lnTo>
                    <a:lnTo>
                      <a:pt x="247650" y="484633"/>
                    </a:lnTo>
                    <a:lnTo>
                      <a:pt x="192088" y="389383"/>
                    </a:lnTo>
                    <a:lnTo>
                      <a:pt x="146579" y="310008"/>
                    </a:lnTo>
                    <a:lnTo>
                      <a:pt x="101071" y="231162"/>
                    </a:lnTo>
                    <a:lnTo>
                      <a:pt x="46037" y="135912"/>
                    </a:lnTo>
                    <a:lnTo>
                      <a:pt x="33279" y="113823"/>
                    </a:lnTo>
                    <a:lnTo>
                      <a:pt x="33936" y="114454"/>
                    </a:lnTo>
                    <a:lnTo>
                      <a:pt x="30162" y="110827"/>
                    </a:lnTo>
                    <a:lnTo>
                      <a:pt x="19050" y="93899"/>
                    </a:lnTo>
                    <a:lnTo>
                      <a:pt x="10054" y="73797"/>
                    </a:lnTo>
                    <a:lnTo>
                      <a:pt x="3175" y="51578"/>
                    </a:lnTo>
                    <a:lnTo>
                      <a:pt x="0" y="26714"/>
                    </a:lnTo>
                    <a:lnTo>
                      <a:pt x="0" y="14547"/>
                    </a:lnTo>
                    <a:lnTo>
                      <a:pt x="0" y="0"/>
                    </a:lnTo>
                    <a:lnTo>
                      <a:pt x="584200" y="0"/>
                    </a:lnTo>
                    <a:lnTo>
                      <a:pt x="584200" y="14547"/>
                    </a:lnTo>
                    <a:lnTo>
                      <a:pt x="584200" y="26714"/>
                    </a:lnTo>
                    <a:lnTo>
                      <a:pt x="581025" y="51578"/>
                    </a:lnTo>
                    <a:lnTo>
                      <a:pt x="574146" y="73796"/>
                    </a:lnTo>
                    <a:lnTo>
                      <a:pt x="569048" y="85190"/>
                    </a:lnTo>
                    <a:lnTo>
                      <a:pt x="558074" y="104188"/>
                    </a:lnTo>
                    <a:lnTo>
                      <a:pt x="539750" y="135912"/>
                    </a:lnTo>
                    <a:lnTo>
                      <a:pt x="484717" y="231162"/>
                    </a:lnTo>
                    <a:lnTo>
                      <a:pt x="439209" y="310008"/>
                    </a:lnTo>
                    <a:lnTo>
                      <a:pt x="393700" y="389383"/>
                    </a:lnTo>
                    <a:lnTo>
                      <a:pt x="338667" y="484633"/>
                    </a:lnTo>
                    <a:lnTo>
                      <a:pt x="333375" y="492041"/>
                    </a:lnTo>
                    <a:lnTo>
                      <a:pt x="323321" y="504212"/>
                    </a:lnTo>
                    <a:lnTo>
                      <a:pt x="311679" y="512679"/>
                    </a:lnTo>
                    <a:close/>
                  </a:path>
                </a:pathLst>
              </a:custGeom>
              <a:solidFill>
                <a:srgbClr val="ECAE7D"/>
              </a:solidFill>
              <a:ln w="12700" cap="flat">
                <a:noFill/>
                <a:miter lim="400000"/>
              </a:ln>
              <a:effectLst/>
            </p:spPr>
            <p:txBody>
              <a:bodyPr wrap="square" lIns="34289" tIns="34289" rIns="34289" bIns="34289" numCol="1" anchor="t">
                <a:noAutofit/>
              </a:bodyPr>
              <a:lstStyle/>
              <a:p>
                <a:pPr hangingPunct="0"/>
                <a:endParaRPr lang="en-US" sz="1350">
                  <a:solidFill>
                    <a:srgbClr val="000000"/>
                  </a:solidFill>
                </a:endParaRPr>
              </a:p>
            </p:txBody>
          </p:sp>
          <p:sp>
            <p:nvSpPr>
              <p:cNvPr id="105" name="Freeform 105">
                <a:extLst>
                  <a:ext uri="{FF2B5EF4-FFF2-40B4-BE49-F238E27FC236}">
                    <a16:creationId xmlns:a16="http://schemas.microsoft.com/office/drawing/2014/main" id="{BDBF387D-95E8-4C6C-B9AA-2CADA8040CEB}"/>
                  </a:ext>
                </a:extLst>
              </p:cNvPr>
              <p:cNvSpPr>
                <a:spLocks/>
              </p:cNvSpPr>
              <p:nvPr/>
            </p:nvSpPr>
            <p:spPr bwMode="auto">
              <a:xfrm rot="10800000">
                <a:off x="4379691" y="1455398"/>
                <a:ext cx="358152" cy="244517"/>
              </a:xfrm>
              <a:custGeom>
                <a:avLst/>
                <a:gdLst>
                  <a:gd name="connsiteX0" fmla="*/ 108311 w 213476"/>
                  <a:gd name="connsiteY0" fmla="*/ 145744 h 145744"/>
                  <a:gd name="connsiteX1" fmla="*/ 96140 w 213476"/>
                  <a:gd name="connsiteY1" fmla="*/ 145744 h 145744"/>
                  <a:gd name="connsiteX2" fmla="*/ 83970 w 213476"/>
                  <a:gd name="connsiteY2" fmla="*/ 141511 h 145744"/>
                  <a:gd name="connsiteX3" fmla="*/ 72328 w 213476"/>
                  <a:gd name="connsiteY3" fmla="*/ 133044 h 145744"/>
                  <a:gd name="connsiteX4" fmla="*/ 61215 w 213476"/>
                  <a:gd name="connsiteY4" fmla="*/ 120873 h 145744"/>
                  <a:gd name="connsiteX5" fmla="*/ 56982 w 213476"/>
                  <a:gd name="connsiteY5" fmla="*/ 113465 h 145744"/>
                  <a:gd name="connsiteX6" fmla="*/ 1420 w 213476"/>
                  <a:gd name="connsiteY6" fmla="*/ 18215 h 145744"/>
                  <a:gd name="connsiteX7" fmla="*/ 0 w 213476"/>
                  <a:gd name="connsiteY7" fmla="*/ 15738 h 145744"/>
                  <a:gd name="connsiteX8" fmla="*/ 5653 w 213476"/>
                  <a:gd name="connsiteY8" fmla="*/ 19636 h 145744"/>
                  <a:gd name="connsiteX9" fmla="*/ 15178 w 213476"/>
                  <a:gd name="connsiteY9" fmla="*/ 23351 h 145744"/>
                  <a:gd name="connsiteX10" fmla="*/ 20999 w 213476"/>
                  <a:gd name="connsiteY10" fmla="*/ 23882 h 145744"/>
                  <a:gd name="connsiteX11" fmla="*/ 26819 w 213476"/>
                  <a:gd name="connsiteY11" fmla="*/ 23882 h 145744"/>
                  <a:gd name="connsiteX12" fmla="*/ 32111 w 213476"/>
                  <a:gd name="connsiteY12" fmla="*/ 23351 h 145744"/>
                  <a:gd name="connsiteX13" fmla="*/ 42165 w 213476"/>
                  <a:gd name="connsiteY13" fmla="*/ 19636 h 145744"/>
                  <a:gd name="connsiteX14" fmla="*/ 49574 w 213476"/>
                  <a:gd name="connsiteY14" fmla="*/ 13798 h 145744"/>
                  <a:gd name="connsiteX15" fmla="*/ 55924 w 213476"/>
                  <a:gd name="connsiteY15" fmla="*/ 5307 h 145744"/>
                  <a:gd name="connsiteX16" fmla="*/ 57511 w 213476"/>
                  <a:gd name="connsiteY16" fmla="*/ 0 h 145744"/>
                  <a:gd name="connsiteX17" fmla="*/ 63332 w 213476"/>
                  <a:gd name="connsiteY17" fmla="*/ 0 h 145744"/>
                  <a:gd name="connsiteX18" fmla="*/ 64919 w 213476"/>
                  <a:gd name="connsiteY18" fmla="*/ 5307 h 145744"/>
                  <a:gd name="connsiteX19" fmla="*/ 70740 w 213476"/>
                  <a:gd name="connsiteY19" fmla="*/ 13798 h 145744"/>
                  <a:gd name="connsiteX20" fmla="*/ 78678 w 213476"/>
                  <a:gd name="connsiteY20" fmla="*/ 19636 h 145744"/>
                  <a:gd name="connsiteX21" fmla="*/ 88732 w 213476"/>
                  <a:gd name="connsiteY21" fmla="*/ 23351 h 145744"/>
                  <a:gd name="connsiteX22" fmla="*/ 94024 w 213476"/>
                  <a:gd name="connsiteY22" fmla="*/ 23882 h 145744"/>
                  <a:gd name="connsiteX23" fmla="*/ 99844 w 213476"/>
                  <a:gd name="connsiteY23" fmla="*/ 23882 h 145744"/>
                  <a:gd name="connsiteX24" fmla="*/ 105136 w 213476"/>
                  <a:gd name="connsiteY24" fmla="*/ 23351 h 145744"/>
                  <a:gd name="connsiteX25" fmla="*/ 115190 w 213476"/>
                  <a:gd name="connsiteY25" fmla="*/ 19636 h 145744"/>
                  <a:gd name="connsiteX26" fmla="*/ 123128 w 213476"/>
                  <a:gd name="connsiteY26" fmla="*/ 13798 h 145744"/>
                  <a:gd name="connsiteX27" fmla="*/ 128419 w 213476"/>
                  <a:gd name="connsiteY27" fmla="*/ 5307 h 145744"/>
                  <a:gd name="connsiteX28" fmla="*/ 130007 w 213476"/>
                  <a:gd name="connsiteY28" fmla="*/ 0 h 145744"/>
                  <a:gd name="connsiteX29" fmla="*/ 137415 w 213476"/>
                  <a:gd name="connsiteY29" fmla="*/ 0 h 145744"/>
                  <a:gd name="connsiteX30" fmla="*/ 139003 w 213476"/>
                  <a:gd name="connsiteY30" fmla="*/ 5307 h 145744"/>
                  <a:gd name="connsiteX31" fmla="*/ 144294 w 213476"/>
                  <a:gd name="connsiteY31" fmla="*/ 13798 h 145744"/>
                  <a:gd name="connsiteX32" fmla="*/ 152761 w 213476"/>
                  <a:gd name="connsiteY32" fmla="*/ 19636 h 145744"/>
                  <a:gd name="connsiteX33" fmla="*/ 162815 w 213476"/>
                  <a:gd name="connsiteY33" fmla="*/ 23351 h 145744"/>
                  <a:gd name="connsiteX34" fmla="*/ 168107 w 213476"/>
                  <a:gd name="connsiteY34" fmla="*/ 23882 h 145744"/>
                  <a:gd name="connsiteX35" fmla="*/ 173399 w 213476"/>
                  <a:gd name="connsiteY35" fmla="*/ 23882 h 145744"/>
                  <a:gd name="connsiteX36" fmla="*/ 179219 w 213476"/>
                  <a:gd name="connsiteY36" fmla="*/ 23351 h 145744"/>
                  <a:gd name="connsiteX37" fmla="*/ 188744 w 213476"/>
                  <a:gd name="connsiteY37" fmla="*/ 19636 h 145744"/>
                  <a:gd name="connsiteX38" fmla="*/ 197211 w 213476"/>
                  <a:gd name="connsiteY38" fmla="*/ 13798 h 145744"/>
                  <a:gd name="connsiteX39" fmla="*/ 202503 w 213476"/>
                  <a:gd name="connsiteY39" fmla="*/ 5307 h 145744"/>
                  <a:gd name="connsiteX40" fmla="*/ 204090 w 213476"/>
                  <a:gd name="connsiteY40" fmla="*/ 0 h 145744"/>
                  <a:gd name="connsiteX41" fmla="*/ 213476 w 213476"/>
                  <a:gd name="connsiteY41" fmla="*/ 0 h 145744"/>
                  <a:gd name="connsiteX42" fmla="*/ 203032 w 213476"/>
                  <a:gd name="connsiteY42" fmla="*/ 18215 h 145744"/>
                  <a:gd name="connsiteX43" fmla="*/ 147999 w 213476"/>
                  <a:gd name="connsiteY43" fmla="*/ 113465 h 145744"/>
                  <a:gd name="connsiteX44" fmla="*/ 142707 w 213476"/>
                  <a:gd name="connsiteY44" fmla="*/ 120873 h 145744"/>
                  <a:gd name="connsiteX45" fmla="*/ 132653 w 213476"/>
                  <a:gd name="connsiteY45" fmla="*/ 133044 h 145744"/>
                  <a:gd name="connsiteX46" fmla="*/ 121011 w 213476"/>
                  <a:gd name="connsiteY46" fmla="*/ 141511 h 145744"/>
                  <a:gd name="connsiteX47" fmla="*/ 108311 w 213476"/>
                  <a:gd name="connsiteY47" fmla="*/ 145744 h 1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3476" h="145744">
                    <a:moveTo>
                      <a:pt x="108311" y="145744"/>
                    </a:moveTo>
                    <a:lnTo>
                      <a:pt x="96140" y="145744"/>
                    </a:lnTo>
                    <a:lnTo>
                      <a:pt x="83970" y="141511"/>
                    </a:lnTo>
                    <a:lnTo>
                      <a:pt x="72328" y="133044"/>
                    </a:lnTo>
                    <a:lnTo>
                      <a:pt x="61215" y="120873"/>
                    </a:lnTo>
                    <a:lnTo>
                      <a:pt x="56982" y="113465"/>
                    </a:lnTo>
                    <a:lnTo>
                      <a:pt x="1420" y="18215"/>
                    </a:lnTo>
                    <a:lnTo>
                      <a:pt x="0" y="15738"/>
                    </a:lnTo>
                    <a:lnTo>
                      <a:pt x="5653" y="19636"/>
                    </a:lnTo>
                    <a:lnTo>
                      <a:pt x="15178" y="23351"/>
                    </a:lnTo>
                    <a:lnTo>
                      <a:pt x="20999" y="23882"/>
                    </a:lnTo>
                    <a:lnTo>
                      <a:pt x="26819" y="23882"/>
                    </a:lnTo>
                    <a:lnTo>
                      <a:pt x="32111" y="23351"/>
                    </a:lnTo>
                    <a:lnTo>
                      <a:pt x="42165" y="19636"/>
                    </a:lnTo>
                    <a:lnTo>
                      <a:pt x="49574" y="13798"/>
                    </a:lnTo>
                    <a:lnTo>
                      <a:pt x="55924" y="5307"/>
                    </a:lnTo>
                    <a:lnTo>
                      <a:pt x="57511" y="0"/>
                    </a:lnTo>
                    <a:lnTo>
                      <a:pt x="63332" y="0"/>
                    </a:lnTo>
                    <a:lnTo>
                      <a:pt x="64919" y="5307"/>
                    </a:lnTo>
                    <a:lnTo>
                      <a:pt x="70740" y="13798"/>
                    </a:lnTo>
                    <a:lnTo>
                      <a:pt x="78678" y="19636"/>
                    </a:lnTo>
                    <a:lnTo>
                      <a:pt x="88732" y="23351"/>
                    </a:lnTo>
                    <a:lnTo>
                      <a:pt x="94024" y="23882"/>
                    </a:lnTo>
                    <a:lnTo>
                      <a:pt x="99844" y="23882"/>
                    </a:lnTo>
                    <a:lnTo>
                      <a:pt x="105136" y="23351"/>
                    </a:lnTo>
                    <a:lnTo>
                      <a:pt x="115190" y="19636"/>
                    </a:lnTo>
                    <a:lnTo>
                      <a:pt x="123128" y="13798"/>
                    </a:lnTo>
                    <a:lnTo>
                      <a:pt x="128419" y="5307"/>
                    </a:lnTo>
                    <a:lnTo>
                      <a:pt x="130007" y="0"/>
                    </a:lnTo>
                    <a:lnTo>
                      <a:pt x="137415" y="0"/>
                    </a:lnTo>
                    <a:lnTo>
                      <a:pt x="139003" y="5307"/>
                    </a:lnTo>
                    <a:lnTo>
                      <a:pt x="144294" y="13798"/>
                    </a:lnTo>
                    <a:lnTo>
                      <a:pt x="152761" y="19636"/>
                    </a:lnTo>
                    <a:lnTo>
                      <a:pt x="162815" y="23351"/>
                    </a:lnTo>
                    <a:lnTo>
                      <a:pt x="168107" y="23882"/>
                    </a:lnTo>
                    <a:lnTo>
                      <a:pt x="173399" y="23882"/>
                    </a:lnTo>
                    <a:lnTo>
                      <a:pt x="179219" y="23351"/>
                    </a:lnTo>
                    <a:lnTo>
                      <a:pt x="188744" y="19636"/>
                    </a:lnTo>
                    <a:lnTo>
                      <a:pt x="197211" y="13798"/>
                    </a:lnTo>
                    <a:lnTo>
                      <a:pt x="202503" y="5307"/>
                    </a:lnTo>
                    <a:lnTo>
                      <a:pt x="204090" y="0"/>
                    </a:lnTo>
                    <a:lnTo>
                      <a:pt x="213476" y="0"/>
                    </a:lnTo>
                    <a:lnTo>
                      <a:pt x="203032" y="18215"/>
                    </a:lnTo>
                    <a:lnTo>
                      <a:pt x="147999" y="113465"/>
                    </a:lnTo>
                    <a:lnTo>
                      <a:pt x="142707" y="120873"/>
                    </a:lnTo>
                    <a:lnTo>
                      <a:pt x="132653" y="133044"/>
                    </a:lnTo>
                    <a:lnTo>
                      <a:pt x="121011" y="141511"/>
                    </a:lnTo>
                    <a:lnTo>
                      <a:pt x="108311" y="145744"/>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7" name="Freeform 104">
              <a:extLst>
                <a:ext uri="{FF2B5EF4-FFF2-40B4-BE49-F238E27FC236}">
                  <a16:creationId xmlns:a16="http://schemas.microsoft.com/office/drawing/2014/main" id="{2934A324-D88B-46EA-BEA4-435BE892D02B}"/>
                </a:ext>
              </a:extLst>
            </p:cNvPr>
            <p:cNvSpPr>
              <a:spLocks/>
            </p:cNvSpPr>
            <p:nvPr/>
          </p:nvSpPr>
          <p:spPr bwMode="auto">
            <a:xfrm rot="10800000">
              <a:off x="4917457" y="2088767"/>
              <a:ext cx="13318" cy="888"/>
            </a:xfrm>
            <a:custGeom>
              <a:avLst/>
              <a:gdLst>
                <a:gd name="connsiteX0" fmla="*/ 7938 w 7938"/>
                <a:gd name="connsiteY0" fmla="*/ 529 h 529"/>
                <a:gd name="connsiteX1" fmla="*/ 7937 w 7938"/>
                <a:gd name="connsiteY1" fmla="*/ 529 h 529"/>
                <a:gd name="connsiteX2" fmla="*/ 0 w 7938"/>
                <a:gd name="connsiteY2" fmla="*/ 0 h 529"/>
                <a:gd name="connsiteX3" fmla="*/ 7938 w 7938"/>
                <a:gd name="connsiteY3" fmla="*/ 529 h 529"/>
              </a:gdLst>
              <a:ahLst/>
              <a:cxnLst>
                <a:cxn ang="0">
                  <a:pos x="connsiteX0" y="connsiteY0"/>
                </a:cxn>
                <a:cxn ang="0">
                  <a:pos x="connsiteX1" y="connsiteY1"/>
                </a:cxn>
                <a:cxn ang="0">
                  <a:pos x="connsiteX2" y="connsiteY2"/>
                </a:cxn>
                <a:cxn ang="0">
                  <a:pos x="connsiteX3" y="connsiteY3"/>
                </a:cxn>
              </a:cxnLst>
              <a:rect l="l" t="t" r="r" b="b"/>
              <a:pathLst>
                <a:path w="7938" h="529">
                  <a:moveTo>
                    <a:pt x="7938" y="529"/>
                  </a:moveTo>
                  <a:lnTo>
                    <a:pt x="7937" y="529"/>
                  </a:lnTo>
                  <a:lnTo>
                    <a:pt x="0" y="0"/>
                  </a:lnTo>
                  <a:lnTo>
                    <a:pt x="7938" y="529"/>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8" name="Freeform 103">
              <a:extLst>
                <a:ext uri="{FF2B5EF4-FFF2-40B4-BE49-F238E27FC236}">
                  <a16:creationId xmlns:a16="http://schemas.microsoft.com/office/drawing/2014/main" id="{BF495254-69A7-4C5E-B3AD-EF7F76BEC077}"/>
                </a:ext>
              </a:extLst>
            </p:cNvPr>
            <p:cNvSpPr>
              <a:spLocks/>
            </p:cNvSpPr>
            <p:nvPr/>
          </p:nvSpPr>
          <p:spPr bwMode="auto">
            <a:xfrm rot="10800000">
              <a:off x="4930775" y="2089653"/>
              <a:ext cx="37141" cy="14844"/>
            </a:xfrm>
            <a:custGeom>
              <a:avLst/>
              <a:gdLst>
                <a:gd name="connsiteX0" fmla="*/ 22138 w 22138"/>
                <a:gd name="connsiteY0" fmla="*/ 8848 h 8848"/>
                <a:gd name="connsiteX1" fmla="*/ 5733 w 22138"/>
                <a:gd name="connsiteY1" fmla="*/ 3558 h 8848"/>
                <a:gd name="connsiteX2" fmla="*/ 0 w 22138"/>
                <a:gd name="connsiteY2" fmla="*/ 0 h 8848"/>
                <a:gd name="connsiteX3" fmla="*/ 5734 w 22138"/>
                <a:gd name="connsiteY3" fmla="*/ 3558 h 8848"/>
                <a:gd name="connsiteX4" fmla="*/ 22138 w 22138"/>
                <a:gd name="connsiteY4" fmla="*/ 8848 h 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8" h="8848">
                  <a:moveTo>
                    <a:pt x="22138" y="8848"/>
                  </a:moveTo>
                  <a:lnTo>
                    <a:pt x="5733" y="3558"/>
                  </a:lnTo>
                  <a:lnTo>
                    <a:pt x="0" y="0"/>
                  </a:lnTo>
                  <a:lnTo>
                    <a:pt x="5734" y="3558"/>
                  </a:lnTo>
                  <a:lnTo>
                    <a:pt x="22138" y="8848"/>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02">
              <a:extLst>
                <a:ext uri="{FF2B5EF4-FFF2-40B4-BE49-F238E27FC236}">
                  <a16:creationId xmlns:a16="http://schemas.microsoft.com/office/drawing/2014/main" id="{881FD08D-5181-4E1F-A259-371AC4501B0F}"/>
                </a:ext>
              </a:extLst>
            </p:cNvPr>
            <p:cNvSpPr>
              <a:spLocks/>
            </p:cNvSpPr>
            <p:nvPr/>
          </p:nvSpPr>
          <p:spPr bwMode="auto">
            <a:xfrm rot="10800000">
              <a:off x="4781626" y="2165095"/>
              <a:ext cx="25746" cy="71003"/>
            </a:xfrm>
            <a:custGeom>
              <a:avLst/>
              <a:gdLst>
                <a:gd name="connsiteX0" fmla="*/ 0 w 15346"/>
                <a:gd name="connsiteY0" fmla="*/ 42321 h 42321"/>
                <a:gd name="connsiteX1" fmla="*/ 8996 w 15346"/>
                <a:gd name="connsiteY1" fmla="*/ 22218 h 42321"/>
                <a:gd name="connsiteX2" fmla="*/ 15346 w 15346"/>
                <a:gd name="connsiteY2" fmla="*/ 0 h 42321"/>
                <a:gd name="connsiteX3" fmla="*/ 8996 w 15346"/>
                <a:gd name="connsiteY3" fmla="*/ 22219 h 42321"/>
                <a:gd name="connsiteX4" fmla="*/ 0 w 15346"/>
                <a:gd name="connsiteY4" fmla="*/ 42321 h 42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 h="42321">
                  <a:moveTo>
                    <a:pt x="0" y="42321"/>
                  </a:moveTo>
                  <a:lnTo>
                    <a:pt x="8996" y="22218"/>
                  </a:lnTo>
                  <a:lnTo>
                    <a:pt x="15346" y="0"/>
                  </a:lnTo>
                  <a:lnTo>
                    <a:pt x="8996" y="22219"/>
                  </a:lnTo>
                  <a:lnTo>
                    <a:pt x="0" y="42321"/>
                  </a:lnTo>
                  <a:close/>
                </a:path>
              </a:pathLst>
            </a:custGeom>
            <a:solidFill>
              <a:srgbClr val="100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0" name="Freeform 112">
              <a:extLst>
                <a:ext uri="{FF2B5EF4-FFF2-40B4-BE49-F238E27FC236}">
                  <a16:creationId xmlns:a16="http://schemas.microsoft.com/office/drawing/2014/main" id="{782899A2-6685-460C-82F7-CB1C2C9A8BAD}"/>
                </a:ext>
              </a:extLst>
            </p:cNvPr>
            <p:cNvSpPr>
              <a:spLocks/>
            </p:cNvSpPr>
            <p:nvPr/>
          </p:nvSpPr>
          <p:spPr bwMode="auto">
            <a:xfrm rot="10800000">
              <a:off x="4769731" y="2242188"/>
              <a:ext cx="10989" cy="46247"/>
            </a:xfrm>
            <a:custGeom>
              <a:avLst/>
              <a:gdLst>
                <a:gd name="connsiteX0" fmla="*/ 10989 w 10989"/>
                <a:gd name="connsiteY0" fmla="*/ 46247 h 46247"/>
                <a:gd name="connsiteX1" fmla="*/ 0 w 10989"/>
                <a:gd name="connsiteY1" fmla="*/ 46247 h 46247"/>
                <a:gd name="connsiteX2" fmla="*/ 5308 w 10989"/>
                <a:gd name="connsiteY2" fmla="*/ 10621 h 46247"/>
                <a:gd name="connsiteX3" fmla="*/ 5308 w 10989"/>
                <a:gd name="connsiteY3" fmla="*/ 0 h 46247"/>
                <a:gd name="connsiteX4" fmla="*/ 6191 w 10989"/>
                <a:gd name="connsiteY4" fmla="*/ 22164 h 46247"/>
                <a:gd name="connsiteX5" fmla="*/ 10989 w 10989"/>
                <a:gd name="connsiteY5" fmla="*/ 46247 h 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9" h="46247">
                  <a:moveTo>
                    <a:pt x="10989" y="46247"/>
                  </a:moveTo>
                  <a:lnTo>
                    <a:pt x="0" y="46247"/>
                  </a:lnTo>
                  <a:lnTo>
                    <a:pt x="5308" y="10621"/>
                  </a:lnTo>
                  <a:lnTo>
                    <a:pt x="5308" y="0"/>
                  </a:lnTo>
                  <a:lnTo>
                    <a:pt x="6191" y="22164"/>
                  </a:lnTo>
                  <a:lnTo>
                    <a:pt x="10989" y="46247"/>
                  </a:lnTo>
                  <a:close/>
                </a:path>
              </a:pathLst>
            </a:custGeom>
            <a:solidFill>
              <a:srgbClr val="B1B1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1" name="Freeform 76">
              <a:extLst>
                <a:ext uri="{FF2B5EF4-FFF2-40B4-BE49-F238E27FC236}">
                  <a16:creationId xmlns:a16="http://schemas.microsoft.com/office/drawing/2014/main" id="{EE58D775-AAED-4696-A412-5E13D2CDA8E6}"/>
                </a:ext>
              </a:extLst>
            </p:cNvPr>
            <p:cNvSpPr/>
            <p:nvPr/>
          </p:nvSpPr>
          <p:spPr>
            <a:xfrm>
              <a:off x="4077608" y="3985369"/>
              <a:ext cx="282317" cy="585216"/>
            </a:xfrm>
            <a:custGeom>
              <a:avLst/>
              <a:gdLst>
                <a:gd name="connsiteX0" fmla="*/ 0 w 282317"/>
                <a:gd name="connsiteY0" fmla="*/ 0 h 585216"/>
                <a:gd name="connsiteX1" fmla="*/ 282317 w 282317"/>
                <a:gd name="connsiteY1" fmla="*/ 0 h 585216"/>
                <a:gd name="connsiteX2" fmla="*/ 282317 w 282317"/>
                <a:gd name="connsiteY2" fmla="*/ 585216 h 585216"/>
                <a:gd name="connsiteX3" fmla="*/ 0 w 282317"/>
                <a:gd name="connsiteY3" fmla="*/ 585216 h 585216"/>
                <a:gd name="connsiteX4" fmla="*/ 0 w 282317"/>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7" h="585216">
                  <a:moveTo>
                    <a:pt x="0" y="0"/>
                  </a:moveTo>
                  <a:lnTo>
                    <a:pt x="282317" y="0"/>
                  </a:lnTo>
                  <a:lnTo>
                    <a:pt x="282317" y="585216"/>
                  </a:lnTo>
                  <a:lnTo>
                    <a:pt x="0" y="585216"/>
                  </a:lnTo>
                  <a:lnTo>
                    <a:pt x="0" y="0"/>
                  </a:lnTo>
                  <a:close/>
                </a:path>
              </a:pathLst>
            </a:custGeom>
            <a:solidFill>
              <a:srgbClr val="1AA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77">
              <a:extLst>
                <a:ext uri="{FF2B5EF4-FFF2-40B4-BE49-F238E27FC236}">
                  <a16:creationId xmlns:a16="http://schemas.microsoft.com/office/drawing/2014/main" id="{BD131F00-4444-4528-97A2-2857A6E5258A}"/>
                </a:ext>
              </a:extLst>
            </p:cNvPr>
            <p:cNvSpPr/>
            <p:nvPr/>
          </p:nvSpPr>
          <p:spPr>
            <a:xfrm>
              <a:off x="4077608" y="3404309"/>
              <a:ext cx="282317" cy="585216"/>
            </a:xfrm>
            <a:custGeom>
              <a:avLst/>
              <a:gdLst>
                <a:gd name="connsiteX0" fmla="*/ 0 w 282317"/>
                <a:gd name="connsiteY0" fmla="*/ 0 h 585216"/>
                <a:gd name="connsiteX1" fmla="*/ 282317 w 282317"/>
                <a:gd name="connsiteY1" fmla="*/ 0 h 585216"/>
                <a:gd name="connsiteX2" fmla="*/ 282317 w 282317"/>
                <a:gd name="connsiteY2" fmla="*/ 585216 h 585216"/>
                <a:gd name="connsiteX3" fmla="*/ 0 w 282317"/>
                <a:gd name="connsiteY3" fmla="*/ 585216 h 585216"/>
                <a:gd name="connsiteX4" fmla="*/ 0 w 282317"/>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7" h="585216">
                  <a:moveTo>
                    <a:pt x="0" y="0"/>
                  </a:moveTo>
                  <a:lnTo>
                    <a:pt x="282317" y="0"/>
                  </a:lnTo>
                  <a:lnTo>
                    <a:pt x="282317" y="585216"/>
                  </a:lnTo>
                  <a:lnTo>
                    <a:pt x="0" y="585216"/>
                  </a:lnTo>
                  <a:lnTo>
                    <a:pt x="0" y="0"/>
                  </a:lnTo>
                  <a:close/>
                </a:path>
              </a:pathLst>
            </a:custGeom>
            <a:solidFill>
              <a:srgbClr val="A9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1B9D1976-9F02-422C-A12F-E5B289B82EE2}"/>
                </a:ext>
              </a:extLst>
            </p:cNvPr>
            <p:cNvGrpSpPr/>
            <p:nvPr/>
          </p:nvGrpSpPr>
          <p:grpSpPr>
            <a:xfrm>
              <a:off x="4077608" y="2823249"/>
              <a:ext cx="980121" cy="585216"/>
              <a:chOff x="4083272" y="2823249"/>
              <a:chExt cx="980121" cy="585216"/>
            </a:xfrm>
          </p:grpSpPr>
          <p:sp>
            <p:nvSpPr>
              <p:cNvPr id="101" name="Freeform 96">
                <a:extLst>
                  <a:ext uri="{FF2B5EF4-FFF2-40B4-BE49-F238E27FC236}">
                    <a16:creationId xmlns:a16="http://schemas.microsoft.com/office/drawing/2014/main" id="{93870042-4ABC-4674-A25C-9CB15D30DEB7}"/>
                  </a:ext>
                </a:extLst>
              </p:cNvPr>
              <p:cNvSpPr/>
              <p:nvPr/>
            </p:nvSpPr>
            <p:spPr>
              <a:xfrm>
                <a:off x="4365590" y="2823249"/>
                <a:ext cx="415486" cy="585216"/>
              </a:xfrm>
              <a:custGeom>
                <a:avLst/>
                <a:gdLst>
                  <a:gd name="connsiteX0" fmla="*/ 0 w 415486"/>
                  <a:gd name="connsiteY0" fmla="*/ 0 h 585216"/>
                  <a:gd name="connsiteX1" fmla="*/ 415486 w 415486"/>
                  <a:gd name="connsiteY1" fmla="*/ 0 h 585216"/>
                  <a:gd name="connsiteX2" fmla="*/ 415486 w 415486"/>
                  <a:gd name="connsiteY2" fmla="*/ 585216 h 585216"/>
                  <a:gd name="connsiteX3" fmla="*/ 0 w 415486"/>
                  <a:gd name="connsiteY3" fmla="*/ 585216 h 585216"/>
                  <a:gd name="connsiteX4" fmla="*/ 0 w 41548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6" h="585216">
                    <a:moveTo>
                      <a:pt x="0" y="0"/>
                    </a:moveTo>
                    <a:lnTo>
                      <a:pt x="415486" y="0"/>
                    </a:lnTo>
                    <a:lnTo>
                      <a:pt x="415486" y="585216"/>
                    </a:lnTo>
                    <a:lnTo>
                      <a:pt x="0" y="585216"/>
                    </a:lnTo>
                    <a:lnTo>
                      <a:pt x="0" y="0"/>
                    </a:lnTo>
                    <a:close/>
                  </a:path>
                </a:pathLst>
              </a:cu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20">
                <a:extLst>
                  <a:ext uri="{FF2B5EF4-FFF2-40B4-BE49-F238E27FC236}">
                    <a16:creationId xmlns:a16="http://schemas.microsoft.com/office/drawing/2014/main" id="{AD597859-9E0B-4372-A2B0-F69420772FA4}"/>
                  </a:ext>
                </a:extLst>
              </p:cNvPr>
              <p:cNvSpPr/>
              <p:nvPr/>
            </p:nvSpPr>
            <p:spPr>
              <a:xfrm>
                <a:off x="4781077" y="2823249"/>
                <a:ext cx="282316" cy="585216"/>
              </a:xfrm>
              <a:custGeom>
                <a:avLst/>
                <a:gdLst>
                  <a:gd name="connsiteX0" fmla="*/ 0 w 282316"/>
                  <a:gd name="connsiteY0" fmla="*/ 0 h 585216"/>
                  <a:gd name="connsiteX1" fmla="*/ 282316 w 282316"/>
                  <a:gd name="connsiteY1" fmla="*/ 0 h 585216"/>
                  <a:gd name="connsiteX2" fmla="*/ 282316 w 282316"/>
                  <a:gd name="connsiteY2" fmla="*/ 585216 h 585216"/>
                  <a:gd name="connsiteX3" fmla="*/ 0 w 282316"/>
                  <a:gd name="connsiteY3" fmla="*/ 585216 h 585216"/>
                  <a:gd name="connsiteX4" fmla="*/ 0 w 282316"/>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6" h="585216">
                    <a:moveTo>
                      <a:pt x="0" y="0"/>
                    </a:moveTo>
                    <a:lnTo>
                      <a:pt x="282316" y="0"/>
                    </a:lnTo>
                    <a:lnTo>
                      <a:pt x="282316" y="585216"/>
                    </a:lnTo>
                    <a:lnTo>
                      <a:pt x="0" y="585216"/>
                    </a:lnTo>
                    <a:lnTo>
                      <a:pt x="0" y="0"/>
                    </a:lnTo>
                    <a:close/>
                  </a:path>
                </a:pathLst>
              </a:custGeom>
              <a:solidFill>
                <a:srgbClr val="AC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78">
                <a:extLst>
                  <a:ext uri="{FF2B5EF4-FFF2-40B4-BE49-F238E27FC236}">
                    <a16:creationId xmlns:a16="http://schemas.microsoft.com/office/drawing/2014/main" id="{2764FBC8-24D8-4808-A802-953B05C215F9}"/>
                  </a:ext>
                </a:extLst>
              </p:cNvPr>
              <p:cNvSpPr/>
              <p:nvPr/>
            </p:nvSpPr>
            <p:spPr>
              <a:xfrm>
                <a:off x="4083272" y="2823249"/>
                <a:ext cx="282317" cy="585216"/>
              </a:xfrm>
              <a:custGeom>
                <a:avLst/>
                <a:gdLst>
                  <a:gd name="connsiteX0" fmla="*/ 0 w 282317"/>
                  <a:gd name="connsiteY0" fmla="*/ 0 h 585216"/>
                  <a:gd name="connsiteX1" fmla="*/ 282317 w 282317"/>
                  <a:gd name="connsiteY1" fmla="*/ 0 h 585216"/>
                  <a:gd name="connsiteX2" fmla="*/ 282317 w 282317"/>
                  <a:gd name="connsiteY2" fmla="*/ 585216 h 585216"/>
                  <a:gd name="connsiteX3" fmla="*/ 0 w 282317"/>
                  <a:gd name="connsiteY3" fmla="*/ 585216 h 585216"/>
                  <a:gd name="connsiteX4" fmla="*/ 0 w 282317"/>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7" h="585216">
                    <a:moveTo>
                      <a:pt x="0" y="0"/>
                    </a:moveTo>
                    <a:lnTo>
                      <a:pt x="282317" y="0"/>
                    </a:lnTo>
                    <a:lnTo>
                      <a:pt x="282317" y="585216"/>
                    </a:lnTo>
                    <a:lnTo>
                      <a:pt x="0" y="58521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Freeform 101">
              <a:extLst>
                <a:ext uri="{FF2B5EF4-FFF2-40B4-BE49-F238E27FC236}">
                  <a16:creationId xmlns:a16="http://schemas.microsoft.com/office/drawing/2014/main" id="{C41ED1D1-58E2-40FD-A572-28CCB5981B5B}"/>
                </a:ext>
              </a:extLst>
            </p:cNvPr>
            <p:cNvSpPr>
              <a:spLocks/>
            </p:cNvSpPr>
            <p:nvPr/>
          </p:nvSpPr>
          <p:spPr bwMode="auto">
            <a:xfrm rot="10800000">
              <a:off x="4354618" y="2242188"/>
              <a:ext cx="10989" cy="585216"/>
            </a:xfrm>
            <a:custGeom>
              <a:avLst/>
              <a:gdLst>
                <a:gd name="connsiteX0" fmla="*/ 10989 w 10989"/>
                <a:gd name="connsiteY0" fmla="*/ 585216 h 585216"/>
                <a:gd name="connsiteX1" fmla="*/ 0 w 10989"/>
                <a:gd name="connsiteY1" fmla="*/ 585216 h 585216"/>
                <a:gd name="connsiteX2" fmla="*/ 4797 w 10989"/>
                <a:gd name="connsiteY2" fmla="*/ 561133 h 585216"/>
                <a:gd name="connsiteX3" fmla="*/ 5681 w 10989"/>
                <a:gd name="connsiteY3" fmla="*/ 538944 h 585216"/>
                <a:gd name="connsiteX4" fmla="*/ 5681 w 10989"/>
                <a:gd name="connsiteY4" fmla="*/ 0 h 585216"/>
                <a:gd name="connsiteX5" fmla="*/ 5682 w 10989"/>
                <a:gd name="connsiteY5" fmla="*/ 0 h 585216"/>
                <a:gd name="connsiteX6" fmla="*/ 5682 w 10989"/>
                <a:gd name="connsiteY6" fmla="*/ 529178 h 585216"/>
                <a:gd name="connsiteX7" fmla="*/ 5682 w 10989"/>
                <a:gd name="connsiteY7" fmla="*/ 549591 h 585216"/>
                <a:gd name="connsiteX8" fmla="*/ 10989 w 10989"/>
                <a:gd name="connsiteY8" fmla="*/ 585216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 h="585216">
                  <a:moveTo>
                    <a:pt x="10989" y="585216"/>
                  </a:moveTo>
                  <a:lnTo>
                    <a:pt x="0" y="585216"/>
                  </a:lnTo>
                  <a:lnTo>
                    <a:pt x="4797" y="561133"/>
                  </a:lnTo>
                  <a:lnTo>
                    <a:pt x="5681" y="538944"/>
                  </a:lnTo>
                  <a:lnTo>
                    <a:pt x="5681" y="0"/>
                  </a:lnTo>
                  <a:lnTo>
                    <a:pt x="5682" y="0"/>
                  </a:lnTo>
                  <a:lnTo>
                    <a:pt x="5682" y="529178"/>
                  </a:lnTo>
                  <a:lnTo>
                    <a:pt x="5682" y="549591"/>
                  </a:lnTo>
                  <a:lnTo>
                    <a:pt x="10989" y="585216"/>
                  </a:lnTo>
                  <a:close/>
                </a:path>
              </a:pathLst>
            </a:custGeom>
            <a:solidFill>
              <a:srgbClr val="CDC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49">
              <a:extLst>
                <a:ext uri="{FF2B5EF4-FFF2-40B4-BE49-F238E27FC236}">
                  <a16:creationId xmlns:a16="http://schemas.microsoft.com/office/drawing/2014/main" id="{B46D3404-B8FC-4DD2-B46D-D92A3BAD0E29}"/>
                </a:ext>
              </a:extLst>
            </p:cNvPr>
            <p:cNvSpPr>
              <a:spLocks/>
            </p:cNvSpPr>
            <p:nvPr/>
          </p:nvSpPr>
          <p:spPr bwMode="auto">
            <a:xfrm rot="10800000">
              <a:off x="4775412" y="2088770"/>
              <a:ext cx="282317" cy="738635"/>
            </a:xfrm>
            <a:custGeom>
              <a:avLst/>
              <a:gdLst>
                <a:gd name="connsiteX0" fmla="*/ 140271 w 282317"/>
                <a:gd name="connsiteY0" fmla="*/ 738635 h 738635"/>
                <a:gd name="connsiteX1" fmla="*/ 126955 w 282317"/>
                <a:gd name="connsiteY1" fmla="*/ 737747 h 738635"/>
                <a:gd name="connsiteX2" fmla="*/ 99433 w 282317"/>
                <a:gd name="connsiteY2" fmla="*/ 728872 h 738635"/>
                <a:gd name="connsiteX3" fmla="*/ 73687 w 282317"/>
                <a:gd name="connsiteY3" fmla="*/ 712896 h 738635"/>
                <a:gd name="connsiteX4" fmla="*/ 50605 w 282317"/>
                <a:gd name="connsiteY4" fmla="*/ 690708 h 738635"/>
                <a:gd name="connsiteX5" fmla="*/ 31961 w 282317"/>
                <a:gd name="connsiteY5" fmla="*/ 662307 h 738635"/>
                <a:gd name="connsiteX6" fmla="*/ 16869 w 282317"/>
                <a:gd name="connsiteY6" fmla="*/ 628581 h 738635"/>
                <a:gd name="connsiteX7" fmla="*/ 5327 w 282317"/>
                <a:gd name="connsiteY7" fmla="*/ 591304 h 738635"/>
                <a:gd name="connsiteX8" fmla="*/ 4550 w 282317"/>
                <a:gd name="connsiteY8" fmla="*/ 585216 h 738635"/>
                <a:gd name="connsiteX9" fmla="*/ 4549 w 282317"/>
                <a:gd name="connsiteY9" fmla="*/ 585216 h 738635"/>
                <a:gd name="connsiteX10" fmla="*/ 0 w 282317"/>
                <a:gd name="connsiteY10" fmla="*/ 549590 h 738635"/>
                <a:gd name="connsiteX11" fmla="*/ 0 w 282317"/>
                <a:gd name="connsiteY11" fmla="*/ 529177 h 738635"/>
                <a:gd name="connsiteX12" fmla="*/ 0 w 282317"/>
                <a:gd name="connsiteY12" fmla="*/ 0 h 738635"/>
                <a:gd name="connsiteX13" fmla="*/ 282316 w 282317"/>
                <a:gd name="connsiteY13" fmla="*/ 0 h 738635"/>
                <a:gd name="connsiteX14" fmla="*/ 282316 w 282317"/>
                <a:gd name="connsiteY14" fmla="*/ 538944 h 738635"/>
                <a:gd name="connsiteX15" fmla="*/ 282317 w 282317"/>
                <a:gd name="connsiteY15" fmla="*/ 538969 h 738635"/>
                <a:gd name="connsiteX16" fmla="*/ 282317 w 282317"/>
                <a:gd name="connsiteY16" fmla="*/ 549590 h 738635"/>
                <a:gd name="connsiteX17" fmla="*/ 277009 w 282317"/>
                <a:gd name="connsiteY17" fmla="*/ 585216 h 738635"/>
                <a:gd name="connsiteX18" fmla="*/ 277010 w 282317"/>
                <a:gd name="connsiteY18" fmla="*/ 585216 h 738635"/>
                <a:gd name="connsiteX19" fmla="*/ 276103 w 282317"/>
                <a:gd name="connsiteY19" fmla="*/ 591304 h 738635"/>
                <a:gd name="connsiteX20" fmla="*/ 265450 w 282317"/>
                <a:gd name="connsiteY20" fmla="*/ 628581 h 738635"/>
                <a:gd name="connsiteX21" fmla="*/ 250357 w 282317"/>
                <a:gd name="connsiteY21" fmla="*/ 662307 h 738635"/>
                <a:gd name="connsiteX22" fmla="*/ 230826 w 282317"/>
                <a:gd name="connsiteY22" fmla="*/ 690708 h 738635"/>
                <a:gd name="connsiteX23" fmla="*/ 208631 w 282317"/>
                <a:gd name="connsiteY23" fmla="*/ 712896 h 738635"/>
                <a:gd name="connsiteX24" fmla="*/ 182885 w 282317"/>
                <a:gd name="connsiteY24" fmla="*/ 728872 h 738635"/>
                <a:gd name="connsiteX25" fmla="*/ 155364 w 282317"/>
                <a:gd name="connsiteY25" fmla="*/ 737747 h 73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317" h="738635">
                  <a:moveTo>
                    <a:pt x="140271" y="738635"/>
                  </a:moveTo>
                  <a:lnTo>
                    <a:pt x="126955" y="737747"/>
                  </a:lnTo>
                  <a:lnTo>
                    <a:pt x="99433" y="728872"/>
                  </a:lnTo>
                  <a:lnTo>
                    <a:pt x="73687" y="712896"/>
                  </a:lnTo>
                  <a:lnTo>
                    <a:pt x="50605" y="690708"/>
                  </a:lnTo>
                  <a:lnTo>
                    <a:pt x="31961" y="662307"/>
                  </a:lnTo>
                  <a:lnTo>
                    <a:pt x="16869" y="628581"/>
                  </a:lnTo>
                  <a:lnTo>
                    <a:pt x="5327" y="591304"/>
                  </a:lnTo>
                  <a:lnTo>
                    <a:pt x="4550" y="585216"/>
                  </a:lnTo>
                  <a:lnTo>
                    <a:pt x="4549" y="585216"/>
                  </a:lnTo>
                  <a:lnTo>
                    <a:pt x="0" y="549590"/>
                  </a:lnTo>
                  <a:lnTo>
                    <a:pt x="0" y="529177"/>
                  </a:lnTo>
                  <a:lnTo>
                    <a:pt x="0" y="0"/>
                  </a:lnTo>
                  <a:lnTo>
                    <a:pt x="282316" y="0"/>
                  </a:lnTo>
                  <a:lnTo>
                    <a:pt x="282316" y="538944"/>
                  </a:lnTo>
                  <a:lnTo>
                    <a:pt x="282317" y="538969"/>
                  </a:lnTo>
                  <a:lnTo>
                    <a:pt x="282317" y="549590"/>
                  </a:lnTo>
                  <a:lnTo>
                    <a:pt x="277009" y="585216"/>
                  </a:lnTo>
                  <a:lnTo>
                    <a:pt x="277010" y="585216"/>
                  </a:lnTo>
                  <a:lnTo>
                    <a:pt x="276103" y="591304"/>
                  </a:lnTo>
                  <a:lnTo>
                    <a:pt x="265450" y="628581"/>
                  </a:lnTo>
                  <a:lnTo>
                    <a:pt x="250357" y="662307"/>
                  </a:lnTo>
                  <a:lnTo>
                    <a:pt x="230826" y="690708"/>
                  </a:lnTo>
                  <a:lnTo>
                    <a:pt x="208631" y="712896"/>
                  </a:lnTo>
                  <a:lnTo>
                    <a:pt x="182885" y="728872"/>
                  </a:lnTo>
                  <a:lnTo>
                    <a:pt x="155364" y="737747"/>
                  </a:lnTo>
                  <a:close/>
                </a:path>
              </a:pathLst>
            </a:custGeom>
            <a:solidFill>
              <a:srgbClr val="29323F"/>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6" name="Freeform 150">
              <a:extLst>
                <a:ext uri="{FF2B5EF4-FFF2-40B4-BE49-F238E27FC236}">
                  <a16:creationId xmlns:a16="http://schemas.microsoft.com/office/drawing/2014/main" id="{AC58E710-D151-49FD-A0ED-6FDDA4072D70}"/>
                </a:ext>
              </a:extLst>
            </p:cNvPr>
            <p:cNvSpPr>
              <a:spLocks/>
            </p:cNvSpPr>
            <p:nvPr/>
          </p:nvSpPr>
          <p:spPr bwMode="auto">
            <a:xfrm rot="10800000">
              <a:off x="4077608" y="2088769"/>
              <a:ext cx="282317" cy="738636"/>
            </a:xfrm>
            <a:custGeom>
              <a:avLst/>
              <a:gdLst>
                <a:gd name="connsiteX0" fmla="*/ 141158 w 282317"/>
                <a:gd name="connsiteY0" fmla="*/ 738636 h 738636"/>
                <a:gd name="connsiteX1" fmla="*/ 126954 w 282317"/>
                <a:gd name="connsiteY1" fmla="*/ 737748 h 738636"/>
                <a:gd name="connsiteX2" fmla="*/ 99432 w 282317"/>
                <a:gd name="connsiteY2" fmla="*/ 728873 h 738636"/>
                <a:gd name="connsiteX3" fmla="*/ 73686 w 282317"/>
                <a:gd name="connsiteY3" fmla="*/ 712897 h 738636"/>
                <a:gd name="connsiteX4" fmla="*/ 50604 w 282317"/>
                <a:gd name="connsiteY4" fmla="*/ 690709 h 738636"/>
                <a:gd name="connsiteX5" fmla="*/ 32848 w 282317"/>
                <a:gd name="connsiteY5" fmla="*/ 662308 h 738636"/>
                <a:gd name="connsiteX6" fmla="*/ 16868 w 282317"/>
                <a:gd name="connsiteY6" fmla="*/ 628582 h 738636"/>
                <a:gd name="connsiteX7" fmla="*/ 6214 w 282317"/>
                <a:gd name="connsiteY7" fmla="*/ 591305 h 738636"/>
                <a:gd name="connsiteX8" fmla="*/ 5307 w 282317"/>
                <a:gd name="connsiteY8" fmla="*/ 585216 h 738636"/>
                <a:gd name="connsiteX9" fmla="*/ 0 w 282317"/>
                <a:gd name="connsiteY9" fmla="*/ 549591 h 738636"/>
                <a:gd name="connsiteX10" fmla="*/ 0 w 282317"/>
                <a:gd name="connsiteY10" fmla="*/ 529178 h 738636"/>
                <a:gd name="connsiteX11" fmla="*/ 0 w 282317"/>
                <a:gd name="connsiteY11" fmla="*/ 0 h 738636"/>
                <a:gd name="connsiteX12" fmla="*/ 282317 w 282317"/>
                <a:gd name="connsiteY12" fmla="*/ 0 h 738636"/>
                <a:gd name="connsiteX13" fmla="*/ 282317 w 282317"/>
                <a:gd name="connsiteY13" fmla="*/ 529178 h 738636"/>
                <a:gd name="connsiteX14" fmla="*/ 282317 w 282317"/>
                <a:gd name="connsiteY14" fmla="*/ 549591 h 738636"/>
                <a:gd name="connsiteX15" fmla="*/ 277768 w 282317"/>
                <a:gd name="connsiteY15" fmla="*/ 585216 h 738636"/>
                <a:gd name="connsiteX16" fmla="*/ 276990 w 282317"/>
                <a:gd name="connsiteY16" fmla="*/ 591305 h 738636"/>
                <a:gd name="connsiteX17" fmla="*/ 265449 w 282317"/>
                <a:gd name="connsiteY17" fmla="*/ 628582 h 738636"/>
                <a:gd name="connsiteX18" fmla="*/ 250356 w 282317"/>
                <a:gd name="connsiteY18" fmla="*/ 662308 h 738636"/>
                <a:gd name="connsiteX19" fmla="*/ 230825 w 282317"/>
                <a:gd name="connsiteY19" fmla="*/ 690709 h 738636"/>
                <a:gd name="connsiteX20" fmla="*/ 208630 w 282317"/>
                <a:gd name="connsiteY20" fmla="*/ 712897 h 738636"/>
                <a:gd name="connsiteX21" fmla="*/ 182884 w 282317"/>
                <a:gd name="connsiteY21" fmla="*/ 728873 h 738636"/>
                <a:gd name="connsiteX22" fmla="*/ 155363 w 282317"/>
                <a:gd name="connsiteY22" fmla="*/ 737748 h 7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2317" h="738636">
                  <a:moveTo>
                    <a:pt x="141158" y="738636"/>
                  </a:moveTo>
                  <a:lnTo>
                    <a:pt x="126954" y="737748"/>
                  </a:lnTo>
                  <a:lnTo>
                    <a:pt x="99432" y="728873"/>
                  </a:lnTo>
                  <a:lnTo>
                    <a:pt x="73686" y="712897"/>
                  </a:lnTo>
                  <a:lnTo>
                    <a:pt x="50604" y="690709"/>
                  </a:lnTo>
                  <a:lnTo>
                    <a:pt x="32848" y="662308"/>
                  </a:lnTo>
                  <a:lnTo>
                    <a:pt x="16868" y="628582"/>
                  </a:lnTo>
                  <a:lnTo>
                    <a:pt x="6214" y="591305"/>
                  </a:lnTo>
                  <a:lnTo>
                    <a:pt x="5307" y="585216"/>
                  </a:lnTo>
                  <a:lnTo>
                    <a:pt x="0" y="549591"/>
                  </a:lnTo>
                  <a:lnTo>
                    <a:pt x="0" y="529178"/>
                  </a:lnTo>
                  <a:lnTo>
                    <a:pt x="0" y="0"/>
                  </a:lnTo>
                  <a:lnTo>
                    <a:pt x="282317" y="0"/>
                  </a:lnTo>
                  <a:lnTo>
                    <a:pt x="282317" y="529178"/>
                  </a:lnTo>
                  <a:lnTo>
                    <a:pt x="282317" y="549591"/>
                  </a:lnTo>
                  <a:lnTo>
                    <a:pt x="277768" y="585216"/>
                  </a:lnTo>
                  <a:lnTo>
                    <a:pt x="276990" y="591305"/>
                  </a:lnTo>
                  <a:lnTo>
                    <a:pt x="265449" y="628582"/>
                  </a:lnTo>
                  <a:lnTo>
                    <a:pt x="250356" y="662308"/>
                  </a:lnTo>
                  <a:lnTo>
                    <a:pt x="230825" y="690709"/>
                  </a:lnTo>
                  <a:lnTo>
                    <a:pt x="208630" y="712897"/>
                  </a:lnTo>
                  <a:lnTo>
                    <a:pt x="182884" y="728873"/>
                  </a:lnTo>
                  <a:lnTo>
                    <a:pt x="155363" y="737748"/>
                  </a:lnTo>
                  <a:close/>
                </a:path>
              </a:pathLst>
            </a:custGeom>
            <a:solidFill>
              <a:srgbClr val="44546A"/>
            </a:solidFill>
            <a:ln w="12700" cap="flat">
              <a:noFill/>
              <a:miter lim="400000"/>
            </a:ln>
            <a:effectLst/>
          </p:spPr>
          <p:txBody>
            <a:bodyPr wrap="square" lIns="34289" tIns="34289" rIns="34289" bIns="34289" numCol="1" anchor="ctr">
              <a:noAutofit/>
            </a:bodyPr>
            <a:lstStyle/>
            <a:p>
              <a:pPr algn="ctr" hangingPunct="0"/>
              <a:endParaRPr lang="en-US" sz="1350">
                <a:solidFill>
                  <a:srgbClr val="FFFFFF"/>
                </a:solidFill>
                <a:latin typeface="+mj-lt"/>
                <a:ea typeface="+mj-ea"/>
                <a:cs typeface="+mj-cs"/>
              </a:endParaRPr>
            </a:p>
          </p:txBody>
        </p:sp>
        <p:sp>
          <p:nvSpPr>
            <p:cNvPr id="97" name="Freeform 151">
              <a:extLst>
                <a:ext uri="{FF2B5EF4-FFF2-40B4-BE49-F238E27FC236}">
                  <a16:creationId xmlns:a16="http://schemas.microsoft.com/office/drawing/2014/main" id="{ADDB95A4-9A25-4F76-BF04-2DA92F5D8EB2}"/>
                </a:ext>
              </a:extLst>
            </p:cNvPr>
            <p:cNvSpPr>
              <a:spLocks/>
            </p:cNvSpPr>
            <p:nvPr/>
          </p:nvSpPr>
          <p:spPr bwMode="auto">
            <a:xfrm rot="10800000">
              <a:off x="4359926" y="2078114"/>
              <a:ext cx="415486" cy="749290"/>
            </a:xfrm>
            <a:custGeom>
              <a:avLst/>
              <a:gdLst>
                <a:gd name="connsiteX0" fmla="*/ 207743 w 415486"/>
                <a:gd name="connsiteY0" fmla="*/ 749290 h 749290"/>
                <a:gd name="connsiteX1" fmla="*/ 186526 w 415486"/>
                <a:gd name="connsiteY1" fmla="*/ 748402 h 749290"/>
                <a:gd name="connsiteX2" fmla="*/ 145862 w 415486"/>
                <a:gd name="connsiteY2" fmla="*/ 740415 h 749290"/>
                <a:gd name="connsiteX3" fmla="*/ 108733 w 415486"/>
                <a:gd name="connsiteY3" fmla="*/ 723551 h 749290"/>
                <a:gd name="connsiteX4" fmla="*/ 76025 w 415486"/>
                <a:gd name="connsiteY4" fmla="*/ 701363 h 749290"/>
                <a:gd name="connsiteX5" fmla="*/ 47736 w 415486"/>
                <a:gd name="connsiteY5" fmla="*/ 672962 h 749290"/>
                <a:gd name="connsiteX6" fmla="*/ 24752 w 415486"/>
                <a:gd name="connsiteY6" fmla="*/ 639236 h 749290"/>
                <a:gd name="connsiteX7" fmla="*/ 8840 w 415486"/>
                <a:gd name="connsiteY7" fmla="*/ 601072 h 749290"/>
                <a:gd name="connsiteX8" fmla="*/ 5682 w 415486"/>
                <a:gd name="connsiteY8" fmla="*/ 585216 h 749290"/>
                <a:gd name="connsiteX9" fmla="*/ 884 w 415486"/>
                <a:gd name="connsiteY9" fmla="*/ 561133 h 749290"/>
                <a:gd name="connsiteX10" fmla="*/ 0 w 415486"/>
                <a:gd name="connsiteY10" fmla="*/ 538944 h 749290"/>
                <a:gd name="connsiteX11" fmla="*/ 0 w 415486"/>
                <a:gd name="connsiteY11" fmla="*/ 0 h 749290"/>
                <a:gd name="connsiteX12" fmla="*/ 415486 w 415486"/>
                <a:gd name="connsiteY12" fmla="*/ 0 h 749290"/>
                <a:gd name="connsiteX13" fmla="*/ 415486 w 415486"/>
                <a:gd name="connsiteY13" fmla="*/ 538944 h 749290"/>
                <a:gd name="connsiteX14" fmla="*/ 414602 w 415486"/>
                <a:gd name="connsiteY14" fmla="*/ 561133 h 749290"/>
                <a:gd name="connsiteX15" fmla="*/ 409805 w 415486"/>
                <a:gd name="connsiteY15" fmla="*/ 585216 h 749290"/>
                <a:gd name="connsiteX16" fmla="*/ 406646 w 415486"/>
                <a:gd name="connsiteY16" fmla="*/ 601072 h 749290"/>
                <a:gd name="connsiteX17" fmla="*/ 391617 w 415486"/>
                <a:gd name="connsiteY17" fmla="*/ 639236 h 749290"/>
                <a:gd name="connsiteX18" fmla="*/ 368633 w 415486"/>
                <a:gd name="connsiteY18" fmla="*/ 672962 h 749290"/>
                <a:gd name="connsiteX19" fmla="*/ 340345 w 415486"/>
                <a:gd name="connsiteY19" fmla="*/ 701363 h 749290"/>
                <a:gd name="connsiteX20" fmla="*/ 306752 w 415486"/>
                <a:gd name="connsiteY20" fmla="*/ 723551 h 749290"/>
                <a:gd name="connsiteX21" fmla="*/ 269624 w 415486"/>
                <a:gd name="connsiteY21" fmla="*/ 740415 h 749290"/>
                <a:gd name="connsiteX22" fmla="*/ 228959 w 415486"/>
                <a:gd name="connsiteY22" fmla="*/ 748402 h 74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5486" h="749290">
                  <a:moveTo>
                    <a:pt x="207743" y="749290"/>
                  </a:moveTo>
                  <a:lnTo>
                    <a:pt x="186526" y="748402"/>
                  </a:lnTo>
                  <a:lnTo>
                    <a:pt x="145862" y="740415"/>
                  </a:lnTo>
                  <a:lnTo>
                    <a:pt x="108733" y="723551"/>
                  </a:lnTo>
                  <a:lnTo>
                    <a:pt x="76025" y="701363"/>
                  </a:lnTo>
                  <a:lnTo>
                    <a:pt x="47736" y="672962"/>
                  </a:lnTo>
                  <a:lnTo>
                    <a:pt x="24752" y="639236"/>
                  </a:lnTo>
                  <a:lnTo>
                    <a:pt x="8840" y="601072"/>
                  </a:lnTo>
                  <a:lnTo>
                    <a:pt x="5682" y="585216"/>
                  </a:lnTo>
                  <a:lnTo>
                    <a:pt x="884" y="561133"/>
                  </a:lnTo>
                  <a:lnTo>
                    <a:pt x="0" y="538944"/>
                  </a:lnTo>
                  <a:lnTo>
                    <a:pt x="0" y="0"/>
                  </a:lnTo>
                  <a:lnTo>
                    <a:pt x="415486" y="0"/>
                  </a:lnTo>
                  <a:lnTo>
                    <a:pt x="415486" y="538944"/>
                  </a:lnTo>
                  <a:lnTo>
                    <a:pt x="414602" y="561133"/>
                  </a:lnTo>
                  <a:lnTo>
                    <a:pt x="409805" y="585216"/>
                  </a:lnTo>
                  <a:lnTo>
                    <a:pt x="406646" y="601072"/>
                  </a:lnTo>
                  <a:lnTo>
                    <a:pt x="391617" y="639236"/>
                  </a:lnTo>
                  <a:lnTo>
                    <a:pt x="368633" y="672962"/>
                  </a:lnTo>
                  <a:lnTo>
                    <a:pt x="340345" y="701363"/>
                  </a:lnTo>
                  <a:lnTo>
                    <a:pt x="306752" y="723551"/>
                  </a:lnTo>
                  <a:lnTo>
                    <a:pt x="269624" y="740415"/>
                  </a:lnTo>
                  <a:lnTo>
                    <a:pt x="228959" y="748402"/>
                  </a:lnTo>
                  <a:close/>
                </a:path>
              </a:pathLst>
            </a:custGeom>
            <a:solidFill>
              <a:srgbClr val="36435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8" name="Freeform 152">
              <a:extLst>
                <a:ext uri="{FF2B5EF4-FFF2-40B4-BE49-F238E27FC236}">
                  <a16:creationId xmlns:a16="http://schemas.microsoft.com/office/drawing/2014/main" id="{C4024C34-5AFF-49D6-9CC0-17BE160589B1}"/>
                </a:ext>
              </a:extLst>
            </p:cNvPr>
            <p:cNvSpPr>
              <a:spLocks/>
            </p:cNvSpPr>
            <p:nvPr/>
          </p:nvSpPr>
          <p:spPr bwMode="auto">
            <a:xfrm rot="10800000">
              <a:off x="4359926" y="4566428"/>
              <a:ext cx="415486" cy="585216"/>
            </a:xfrm>
            <a:custGeom>
              <a:avLst/>
              <a:gdLst>
                <a:gd name="connsiteX0" fmla="*/ 415486 w 415486"/>
                <a:gd name="connsiteY0" fmla="*/ 585216 h 585216"/>
                <a:gd name="connsiteX1" fmla="*/ 0 w 415486"/>
                <a:gd name="connsiteY1" fmla="*/ 585216 h 585216"/>
                <a:gd name="connsiteX2" fmla="*/ 0 w 415486"/>
                <a:gd name="connsiteY2" fmla="*/ 0 h 585216"/>
                <a:gd name="connsiteX3" fmla="*/ 415486 w 415486"/>
                <a:gd name="connsiteY3" fmla="*/ 0 h 585216"/>
                <a:gd name="connsiteX4" fmla="*/ 415486 w 415486"/>
                <a:gd name="connsiteY4" fmla="*/ 585216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86" h="585216">
                  <a:moveTo>
                    <a:pt x="415486" y="585216"/>
                  </a:moveTo>
                  <a:lnTo>
                    <a:pt x="0" y="585216"/>
                  </a:lnTo>
                  <a:lnTo>
                    <a:pt x="0" y="0"/>
                  </a:lnTo>
                  <a:lnTo>
                    <a:pt x="415486" y="0"/>
                  </a:lnTo>
                  <a:lnTo>
                    <a:pt x="415486" y="585216"/>
                  </a:lnTo>
                  <a:close/>
                </a:path>
              </a:pathLst>
            </a:custGeom>
            <a:solidFill>
              <a:srgbClr val="E6450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9" name="Freeform 153">
              <a:extLst>
                <a:ext uri="{FF2B5EF4-FFF2-40B4-BE49-F238E27FC236}">
                  <a16:creationId xmlns:a16="http://schemas.microsoft.com/office/drawing/2014/main" id="{473D5BA4-D210-46A7-8748-61B7E1ADEA44}"/>
                </a:ext>
              </a:extLst>
            </p:cNvPr>
            <p:cNvSpPr>
              <a:spLocks/>
            </p:cNvSpPr>
            <p:nvPr/>
          </p:nvSpPr>
          <p:spPr bwMode="auto">
            <a:xfrm rot="10800000">
              <a:off x="4775412" y="4566428"/>
              <a:ext cx="282316" cy="585216"/>
            </a:xfrm>
            <a:custGeom>
              <a:avLst/>
              <a:gdLst>
                <a:gd name="connsiteX0" fmla="*/ 282316 w 282316"/>
                <a:gd name="connsiteY0" fmla="*/ 585216 h 585216"/>
                <a:gd name="connsiteX1" fmla="*/ 0 w 282316"/>
                <a:gd name="connsiteY1" fmla="*/ 585216 h 585216"/>
                <a:gd name="connsiteX2" fmla="*/ 0 w 282316"/>
                <a:gd name="connsiteY2" fmla="*/ 0 h 585216"/>
                <a:gd name="connsiteX3" fmla="*/ 282316 w 282316"/>
                <a:gd name="connsiteY3" fmla="*/ 0 h 585216"/>
                <a:gd name="connsiteX4" fmla="*/ 282316 w 282316"/>
                <a:gd name="connsiteY4" fmla="*/ 585216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6" h="585216">
                  <a:moveTo>
                    <a:pt x="282316" y="585216"/>
                  </a:moveTo>
                  <a:lnTo>
                    <a:pt x="0" y="585216"/>
                  </a:lnTo>
                  <a:lnTo>
                    <a:pt x="0" y="0"/>
                  </a:lnTo>
                  <a:lnTo>
                    <a:pt x="282316" y="0"/>
                  </a:lnTo>
                  <a:lnTo>
                    <a:pt x="282316" y="585216"/>
                  </a:lnTo>
                  <a:close/>
                </a:path>
              </a:pathLst>
            </a:custGeom>
            <a:solidFill>
              <a:srgbClr val="C73C0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0" name="Freeform 154">
              <a:extLst>
                <a:ext uri="{FF2B5EF4-FFF2-40B4-BE49-F238E27FC236}">
                  <a16:creationId xmlns:a16="http://schemas.microsoft.com/office/drawing/2014/main" id="{27557AB7-6259-42AA-9599-2923D4E35CB6}"/>
                </a:ext>
              </a:extLst>
            </p:cNvPr>
            <p:cNvSpPr/>
            <p:nvPr/>
          </p:nvSpPr>
          <p:spPr>
            <a:xfrm>
              <a:off x="4077608" y="4566429"/>
              <a:ext cx="282317" cy="585216"/>
            </a:xfrm>
            <a:custGeom>
              <a:avLst/>
              <a:gdLst>
                <a:gd name="connsiteX0" fmla="*/ 0 w 282317"/>
                <a:gd name="connsiteY0" fmla="*/ 0 h 585216"/>
                <a:gd name="connsiteX1" fmla="*/ 282317 w 282317"/>
                <a:gd name="connsiteY1" fmla="*/ 0 h 585216"/>
                <a:gd name="connsiteX2" fmla="*/ 282317 w 282317"/>
                <a:gd name="connsiteY2" fmla="*/ 585216 h 585216"/>
                <a:gd name="connsiteX3" fmla="*/ 0 w 282317"/>
                <a:gd name="connsiteY3" fmla="*/ 585216 h 585216"/>
                <a:gd name="connsiteX4" fmla="*/ 0 w 282317"/>
                <a:gd name="connsiteY4" fmla="*/ 0 h 58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17" h="585216">
                  <a:moveTo>
                    <a:pt x="0" y="0"/>
                  </a:moveTo>
                  <a:lnTo>
                    <a:pt x="282317" y="0"/>
                  </a:lnTo>
                  <a:lnTo>
                    <a:pt x="282317" y="585216"/>
                  </a:lnTo>
                  <a:lnTo>
                    <a:pt x="0" y="585216"/>
                  </a:lnTo>
                  <a:lnTo>
                    <a:pt x="0" y="0"/>
                  </a:lnTo>
                  <a:close/>
                </a:path>
              </a:pathLst>
            </a:custGeom>
            <a:solidFill>
              <a:srgbClr val="F35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49E14424-193F-430C-B82B-63422CAEE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390" y="252998"/>
            <a:ext cx="584776" cy="584776"/>
          </a:xfrm>
          <a:prstGeom prst="rect">
            <a:avLst/>
          </a:prstGeom>
        </p:spPr>
      </p:pic>
    </p:spTree>
    <p:extLst>
      <p:ext uri="{BB962C8B-B14F-4D97-AF65-F5344CB8AC3E}">
        <p14:creationId xmlns:p14="http://schemas.microsoft.com/office/powerpoint/2010/main" val="25233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0-#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0-#ppt_w/2"/>
                                          </p:val>
                                        </p:tav>
                                        <p:tav tm="100000">
                                          <p:val>
                                            <p:strVal val="#ppt_x"/>
                                          </p:val>
                                        </p:tav>
                                      </p:tavLst>
                                    </p:anim>
                                    <p:anim calcmode="lin" valueType="num">
                                      <p:cBhvr additive="base">
                                        <p:cTn id="14"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0-#ppt_w/2"/>
                                          </p:val>
                                        </p:tav>
                                        <p:tav tm="100000">
                                          <p:val>
                                            <p:strVal val="#ppt_x"/>
                                          </p:val>
                                        </p:tav>
                                      </p:tavLst>
                                    </p:anim>
                                    <p:anim calcmode="lin" valueType="num">
                                      <p:cBhvr additive="base">
                                        <p:cTn id="20"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0-#ppt_w/2"/>
                                          </p:val>
                                        </p:tav>
                                        <p:tav tm="100000">
                                          <p:val>
                                            <p:strVal val="#ppt_x"/>
                                          </p:val>
                                        </p:tav>
                                      </p:tavLst>
                                    </p:anim>
                                    <p:anim calcmode="lin" valueType="num">
                                      <p:cBhvr additive="base">
                                        <p:cTn id="26"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0-#ppt_w/2"/>
                                          </p:val>
                                        </p:tav>
                                        <p:tav tm="100000">
                                          <p:val>
                                            <p:strVal val="#ppt_x"/>
                                          </p:val>
                                        </p:tav>
                                      </p:tavLst>
                                    </p:anim>
                                    <p:anim calcmode="lin" valueType="num">
                                      <p:cBhvr additive="base">
                                        <p:cTn id="32"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78" grpId="0"/>
      <p:bldP spid="79" grpId="0"/>
      <p:bldP spid="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5. GIA HẠN HỌC PHÍ</a:t>
            </a:r>
          </a:p>
        </p:txBody>
      </p:sp>
      <p:sp>
        <p:nvSpPr>
          <p:cNvPr id="5" name="Rectangle 4"/>
          <p:cNvSpPr/>
          <p:nvPr/>
        </p:nvSpPr>
        <p:spPr>
          <a:xfrm>
            <a:off x="107504" y="1124744"/>
            <a:ext cx="8891274" cy="541686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vi-VN" sz="3000" b="1" dirty="0">
                <a:solidFill>
                  <a:srgbClr val="FFFF00"/>
                </a:solidFill>
              </a:rPr>
              <a:t>Đối tượng được xét gia hạn học phí: </a:t>
            </a:r>
            <a:r>
              <a:rPr lang="vi-VN" sz="3000" dirty="0"/>
              <a:t>Sinh viên có hoàn cảnh gia đình khó khăn hoặc thuộc diện hộ (cận) nghèo,... không thể đóng học phí học kỳ đúng thời hạn quy định của Nhà trường.</a:t>
            </a:r>
          </a:p>
          <a:p>
            <a:pPr algn="just"/>
            <a:r>
              <a:rPr lang="en-US" sz="3000" b="1" dirty="0">
                <a:solidFill>
                  <a:srgbClr val="FF0000"/>
                </a:solidFill>
              </a:rPr>
              <a:t>LƯU Ý</a:t>
            </a:r>
            <a:r>
              <a:rPr lang="vi-VN" sz="3000" b="1" dirty="0">
                <a:solidFill>
                  <a:srgbClr val="FF0000"/>
                </a:solidFill>
              </a:rPr>
              <a:t>:</a:t>
            </a:r>
            <a:r>
              <a:rPr lang="vi-VN" sz="3000" dirty="0">
                <a:solidFill>
                  <a:srgbClr val="FF0000"/>
                </a:solidFill>
              </a:rPr>
              <a:t> </a:t>
            </a:r>
            <a:endParaRPr lang="en-US" sz="3000" dirty="0">
              <a:solidFill>
                <a:srgbClr val="FF0000"/>
              </a:solidFill>
            </a:endParaRPr>
          </a:p>
          <a:p>
            <a:pPr algn="just"/>
            <a:r>
              <a:rPr lang="en-US" sz="2800" b="1" dirty="0">
                <a:solidFill>
                  <a:srgbClr val="FFFF00"/>
                </a:solidFill>
              </a:rPr>
              <a:t>- </a:t>
            </a:r>
            <a:r>
              <a:rPr lang="en-US" sz="2800" b="1" dirty="0" err="1">
                <a:solidFill>
                  <a:srgbClr val="FFFF00"/>
                </a:solidFill>
              </a:rPr>
              <a:t>Sinh</a:t>
            </a:r>
            <a:r>
              <a:rPr lang="en-US" sz="2800" b="1" dirty="0">
                <a:solidFill>
                  <a:srgbClr val="FFFF00"/>
                </a:solidFill>
              </a:rPr>
              <a:t> </a:t>
            </a:r>
            <a:r>
              <a:rPr lang="en-US" sz="2800" b="1" dirty="0" err="1">
                <a:solidFill>
                  <a:srgbClr val="FFFF00"/>
                </a:solidFill>
              </a:rPr>
              <a:t>viên</a:t>
            </a:r>
            <a:r>
              <a:rPr lang="en-US" sz="2800" b="1" dirty="0">
                <a:solidFill>
                  <a:srgbClr val="FFFF00"/>
                </a:solidFill>
              </a:rPr>
              <a:t> </a:t>
            </a:r>
            <a:r>
              <a:rPr lang="en-US" sz="2800" b="1" dirty="0" err="1">
                <a:solidFill>
                  <a:srgbClr val="FFFF00"/>
                </a:solidFill>
              </a:rPr>
              <a:t>cầm</a:t>
            </a:r>
            <a:r>
              <a:rPr lang="en-US" sz="2800" b="1" dirty="0">
                <a:solidFill>
                  <a:srgbClr val="FFFF00"/>
                </a:solidFill>
              </a:rPr>
              <a:t> </a:t>
            </a:r>
            <a:r>
              <a:rPr lang="en-US" sz="2800" b="1" dirty="0" err="1">
                <a:solidFill>
                  <a:srgbClr val="FFFF00"/>
                </a:solidFill>
              </a:rPr>
              <a:t>Giấy</a:t>
            </a:r>
            <a:r>
              <a:rPr lang="en-US" sz="2800" b="1" dirty="0">
                <a:solidFill>
                  <a:srgbClr val="FFFF00"/>
                </a:solidFill>
              </a:rPr>
              <a:t> </a:t>
            </a:r>
            <a:r>
              <a:rPr lang="en-US" sz="2800" b="1" dirty="0" err="1">
                <a:solidFill>
                  <a:srgbClr val="FFFF00"/>
                </a:solidFill>
              </a:rPr>
              <a:t>xác</a:t>
            </a:r>
            <a:r>
              <a:rPr lang="en-US" sz="2800" b="1" dirty="0">
                <a:solidFill>
                  <a:srgbClr val="FFFF00"/>
                </a:solidFill>
              </a:rPr>
              <a:t> </a:t>
            </a:r>
            <a:r>
              <a:rPr lang="en-US" sz="2800" b="1" dirty="0" err="1">
                <a:solidFill>
                  <a:srgbClr val="FFFF00"/>
                </a:solidFill>
              </a:rPr>
              <a:t>nhận</a:t>
            </a:r>
            <a:r>
              <a:rPr lang="en-US" sz="2800" b="1" dirty="0">
                <a:solidFill>
                  <a:srgbClr val="FFFF00"/>
                </a:solidFill>
              </a:rPr>
              <a:t> </a:t>
            </a:r>
            <a:r>
              <a:rPr lang="en-US" sz="2800" b="1" dirty="0" err="1">
                <a:solidFill>
                  <a:srgbClr val="FFFF00"/>
                </a:solidFill>
              </a:rPr>
              <a:t>hoàn</a:t>
            </a:r>
            <a:r>
              <a:rPr lang="en-US" sz="2800" b="1" dirty="0">
                <a:solidFill>
                  <a:srgbClr val="FFFF00"/>
                </a:solidFill>
              </a:rPr>
              <a:t> </a:t>
            </a:r>
            <a:r>
              <a:rPr lang="en-US" sz="2800" b="1" dirty="0" err="1">
                <a:solidFill>
                  <a:srgbClr val="FFFF00"/>
                </a:solidFill>
              </a:rPr>
              <a:t>cảnh</a:t>
            </a:r>
            <a:r>
              <a:rPr lang="en-US" sz="2800" b="1" dirty="0">
                <a:solidFill>
                  <a:srgbClr val="FFFF00"/>
                </a:solidFill>
              </a:rPr>
              <a:t> </a:t>
            </a:r>
            <a:r>
              <a:rPr lang="en-US" sz="2800" b="1" dirty="0" err="1">
                <a:solidFill>
                  <a:srgbClr val="FFFF00"/>
                </a:solidFill>
              </a:rPr>
              <a:t>gia</a:t>
            </a:r>
            <a:r>
              <a:rPr lang="en-US" sz="2800" b="1" dirty="0">
                <a:solidFill>
                  <a:srgbClr val="FFFF00"/>
                </a:solidFill>
              </a:rPr>
              <a:t> </a:t>
            </a:r>
            <a:r>
              <a:rPr lang="en-US" sz="2800" b="1" dirty="0" err="1">
                <a:solidFill>
                  <a:srgbClr val="FFFF00"/>
                </a:solidFill>
              </a:rPr>
              <a:t>đình</a:t>
            </a:r>
            <a:r>
              <a:rPr lang="en-US" sz="2800" b="1" dirty="0">
                <a:solidFill>
                  <a:srgbClr val="FFFF00"/>
                </a:solidFill>
              </a:rPr>
              <a:t> </a:t>
            </a:r>
            <a:r>
              <a:rPr lang="en-US" sz="2800" b="1" dirty="0" err="1">
                <a:solidFill>
                  <a:srgbClr val="FFFF00"/>
                </a:solidFill>
              </a:rPr>
              <a:t>khó</a:t>
            </a:r>
            <a:r>
              <a:rPr lang="en-US" sz="2800" b="1" dirty="0">
                <a:solidFill>
                  <a:srgbClr val="FFFF00"/>
                </a:solidFill>
              </a:rPr>
              <a:t> </a:t>
            </a:r>
            <a:r>
              <a:rPr lang="en-US" sz="2800" b="1" dirty="0" err="1">
                <a:solidFill>
                  <a:srgbClr val="FFFF00"/>
                </a:solidFill>
              </a:rPr>
              <a:t>khăn</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mộc</a:t>
            </a:r>
            <a:r>
              <a:rPr lang="en-US" sz="2800" b="1" dirty="0">
                <a:solidFill>
                  <a:srgbClr val="FFFF00"/>
                </a:solidFill>
              </a:rPr>
              <a:t> </a:t>
            </a:r>
            <a:r>
              <a:rPr lang="en-US" sz="2800" b="1" dirty="0" err="1">
                <a:solidFill>
                  <a:srgbClr val="FFFF00"/>
                </a:solidFill>
              </a:rPr>
              <a:t>đỏ</a:t>
            </a:r>
            <a:r>
              <a:rPr lang="en-US" sz="2800" b="1" dirty="0">
                <a:solidFill>
                  <a:srgbClr val="FFFF00"/>
                </a:solidFill>
              </a:rPr>
              <a:t>) </a:t>
            </a:r>
            <a:r>
              <a:rPr lang="en-US" sz="2800" b="1" dirty="0" err="1">
                <a:solidFill>
                  <a:srgbClr val="FFFF00"/>
                </a:solidFill>
              </a:rPr>
              <a:t>hoặc</a:t>
            </a:r>
            <a:r>
              <a:rPr lang="en-US" sz="2800" b="1" dirty="0">
                <a:solidFill>
                  <a:srgbClr val="FFFF00"/>
                </a:solidFill>
              </a:rPr>
              <a:t> photo </a:t>
            </a:r>
            <a:r>
              <a:rPr lang="en-US" sz="2800" b="1" dirty="0" err="1">
                <a:solidFill>
                  <a:srgbClr val="FFFF00"/>
                </a:solidFill>
              </a:rPr>
              <a:t>Sổ</a:t>
            </a:r>
            <a:r>
              <a:rPr lang="en-US" sz="2800" b="1" dirty="0">
                <a:solidFill>
                  <a:srgbClr val="FFFF00"/>
                </a:solidFill>
              </a:rPr>
              <a:t> (</a:t>
            </a:r>
            <a:r>
              <a:rPr lang="en-US" sz="2800" b="1" dirty="0" err="1">
                <a:solidFill>
                  <a:srgbClr val="FFFF00"/>
                </a:solidFill>
              </a:rPr>
              <a:t>cận</a:t>
            </a:r>
            <a:r>
              <a:rPr lang="en-US" sz="2800" b="1" dirty="0">
                <a:solidFill>
                  <a:srgbClr val="FFFF00"/>
                </a:solidFill>
              </a:rPr>
              <a:t>) </a:t>
            </a:r>
            <a:r>
              <a:rPr lang="en-US" sz="2800" b="1" dirty="0" err="1">
                <a:solidFill>
                  <a:srgbClr val="FFFF00"/>
                </a:solidFill>
              </a:rPr>
              <a:t>nghèo</a:t>
            </a:r>
            <a:r>
              <a:rPr lang="en-US" sz="2800" b="1" dirty="0">
                <a:solidFill>
                  <a:srgbClr val="FFFF00"/>
                </a:solidFill>
              </a:rPr>
              <a:t> </a:t>
            </a:r>
            <a:r>
              <a:rPr lang="en-US" sz="2800" dirty="0" err="1">
                <a:solidFill>
                  <a:srgbClr val="FFFF00"/>
                </a:solidFill>
              </a:rPr>
              <a:t>liên</a:t>
            </a:r>
            <a:r>
              <a:rPr lang="en-US" sz="2800" dirty="0">
                <a:solidFill>
                  <a:srgbClr val="FFFF00"/>
                </a:solidFill>
              </a:rPr>
              <a:t> </a:t>
            </a:r>
            <a:r>
              <a:rPr lang="en-US" sz="2800" dirty="0" err="1">
                <a:solidFill>
                  <a:srgbClr val="FFFF00"/>
                </a:solidFill>
              </a:rPr>
              <a:t>hệ</a:t>
            </a:r>
            <a:r>
              <a:rPr lang="en-US" sz="2800" dirty="0">
                <a:solidFill>
                  <a:srgbClr val="FFFF00"/>
                </a:solidFill>
              </a:rPr>
              <a:t> </a:t>
            </a:r>
            <a:r>
              <a:rPr lang="en-US" sz="2800" dirty="0" err="1">
                <a:solidFill>
                  <a:srgbClr val="FFFF00"/>
                </a:solidFill>
              </a:rPr>
              <a:t>Cô</a:t>
            </a:r>
            <a:r>
              <a:rPr lang="en-US" sz="2800" dirty="0">
                <a:solidFill>
                  <a:srgbClr val="FFFF00"/>
                </a:solidFill>
              </a:rPr>
              <a:t> D</a:t>
            </a:r>
            <a:r>
              <a:rPr lang="vi-VN" sz="2800" dirty="0">
                <a:solidFill>
                  <a:srgbClr val="FFFF00"/>
                </a:solidFill>
              </a:rPr>
              <a:t>ư</a:t>
            </a:r>
            <a:r>
              <a:rPr lang="en-US" sz="2800" dirty="0" err="1">
                <a:solidFill>
                  <a:srgbClr val="FFFF00"/>
                </a:solidFill>
              </a:rPr>
              <a:t>ơng</a:t>
            </a:r>
            <a:r>
              <a:rPr lang="en-US" sz="2800" dirty="0">
                <a:solidFill>
                  <a:srgbClr val="FFFF00"/>
                </a:solidFill>
              </a:rPr>
              <a:t> 0981699476, </a:t>
            </a:r>
            <a:r>
              <a:rPr lang="en-US" sz="2800" dirty="0" err="1">
                <a:solidFill>
                  <a:srgbClr val="FFFF00"/>
                </a:solidFill>
              </a:rPr>
              <a:t>làm</a:t>
            </a:r>
            <a:r>
              <a:rPr lang="en-US" sz="2800" dirty="0">
                <a:solidFill>
                  <a:srgbClr val="FFFF00"/>
                </a:solidFill>
              </a:rPr>
              <a:t> </a:t>
            </a:r>
            <a:r>
              <a:rPr lang="en-US" sz="2800" dirty="0" err="1">
                <a:solidFill>
                  <a:srgbClr val="FFFF00"/>
                </a:solidFill>
              </a:rPr>
              <a:t>đơn</a:t>
            </a:r>
            <a:r>
              <a:rPr lang="en-US" sz="2800" dirty="0">
                <a:solidFill>
                  <a:srgbClr val="FFFF00"/>
                </a:solidFill>
              </a:rPr>
              <a:t> GIA HẠN HỌC PHÍ </a:t>
            </a:r>
            <a:r>
              <a:rPr lang="en-US" sz="2800" dirty="0" err="1">
                <a:solidFill>
                  <a:srgbClr val="FFFF00"/>
                </a:solidFill>
              </a:rPr>
              <a:t>tr</a:t>
            </a:r>
            <a:r>
              <a:rPr lang="vi-VN" sz="2800" dirty="0">
                <a:solidFill>
                  <a:srgbClr val="FFFF00"/>
                </a:solidFill>
              </a:rPr>
              <a:t>ư</a:t>
            </a:r>
            <a:r>
              <a:rPr lang="en-US" sz="2800" dirty="0" err="1">
                <a:solidFill>
                  <a:srgbClr val="FFFF00"/>
                </a:solidFill>
              </a:rPr>
              <a:t>ớc</a:t>
            </a:r>
            <a:r>
              <a:rPr lang="en-US" sz="2800" dirty="0">
                <a:solidFill>
                  <a:srgbClr val="FFFF00"/>
                </a:solidFill>
              </a:rPr>
              <a:t> </a:t>
            </a:r>
            <a:r>
              <a:rPr lang="en-US" sz="2800" dirty="0" err="1">
                <a:solidFill>
                  <a:srgbClr val="FFFF00"/>
                </a:solidFill>
              </a:rPr>
              <a:t>khi</a:t>
            </a:r>
            <a:r>
              <a:rPr lang="en-US" sz="2800" dirty="0">
                <a:solidFill>
                  <a:srgbClr val="FFFF00"/>
                </a:solidFill>
              </a:rPr>
              <a:t> </a:t>
            </a:r>
            <a:r>
              <a:rPr lang="en-US" sz="2800" dirty="0" err="1">
                <a:solidFill>
                  <a:srgbClr val="FFFF00"/>
                </a:solidFill>
              </a:rPr>
              <a:t>hết</a:t>
            </a:r>
            <a:r>
              <a:rPr lang="en-US" sz="2800" dirty="0">
                <a:solidFill>
                  <a:srgbClr val="FFFF00"/>
                </a:solidFill>
              </a:rPr>
              <a:t> </a:t>
            </a:r>
            <a:r>
              <a:rPr lang="en-US" sz="2800" dirty="0" err="1">
                <a:solidFill>
                  <a:srgbClr val="FFFF00"/>
                </a:solidFill>
              </a:rPr>
              <a:t>hạn</a:t>
            </a:r>
            <a:r>
              <a:rPr lang="en-US" sz="2800" dirty="0">
                <a:solidFill>
                  <a:srgbClr val="FFFF00"/>
                </a:solidFill>
              </a:rPr>
              <a:t> </a:t>
            </a:r>
            <a:r>
              <a:rPr lang="en-US" sz="2800" dirty="0" err="1">
                <a:solidFill>
                  <a:srgbClr val="FFFF00"/>
                </a:solidFill>
              </a:rPr>
              <a:t>đóng</a:t>
            </a:r>
            <a:r>
              <a:rPr lang="en-US" sz="2800" dirty="0">
                <a:solidFill>
                  <a:srgbClr val="FFFF00"/>
                </a:solidFill>
              </a:rPr>
              <a:t> </a:t>
            </a:r>
            <a:r>
              <a:rPr lang="en-US" sz="2800" dirty="0" err="1">
                <a:solidFill>
                  <a:srgbClr val="FFFF00"/>
                </a:solidFill>
              </a:rPr>
              <a:t>học</a:t>
            </a:r>
            <a:r>
              <a:rPr lang="en-US" sz="2800" dirty="0">
                <a:solidFill>
                  <a:srgbClr val="FFFF00"/>
                </a:solidFill>
              </a:rPr>
              <a:t> </a:t>
            </a:r>
            <a:r>
              <a:rPr lang="en-US" sz="2800" dirty="0" err="1">
                <a:solidFill>
                  <a:srgbClr val="FFFF00"/>
                </a:solidFill>
              </a:rPr>
              <a:t>phí</a:t>
            </a:r>
            <a:r>
              <a:rPr lang="en-US" sz="2800" dirty="0">
                <a:solidFill>
                  <a:srgbClr val="FFFF00"/>
                </a:solidFill>
              </a:rPr>
              <a:t> </a:t>
            </a:r>
            <a:r>
              <a:rPr lang="en-US" sz="2800" dirty="0" err="1">
                <a:solidFill>
                  <a:srgbClr val="FFFF00"/>
                </a:solidFill>
              </a:rPr>
              <a:t>học</a:t>
            </a:r>
            <a:r>
              <a:rPr lang="en-US" sz="2800" dirty="0">
                <a:solidFill>
                  <a:srgbClr val="FFFF00"/>
                </a:solidFill>
              </a:rPr>
              <a:t> </a:t>
            </a:r>
            <a:r>
              <a:rPr lang="en-US" sz="2800" dirty="0" err="1">
                <a:solidFill>
                  <a:srgbClr val="FFFF00"/>
                </a:solidFill>
              </a:rPr>
              <a:t>kỳ</a:t>
            </a:r>
            <a:r>
              <a:rPr lang="en-US" sz="2800" dirty="0">
                <a:solidFill>
                  <a:srgbClr val="FFFF00"/>
                </a:solidFill>
              </a:rPr>
              <a:t> 1 </a:t>
            </a:r>
            <a:r>
              <a:rPr lang="en-US" sz="2800" dirty="0" err="1">
                <a:solidFill>
                  <a:srgbClr val="FFFF00"/>
                </a:solidFill>
              </a:rPr>
              <a:t>tháng</a:t>
            </a:r>
            <a:r>
              <a:rPr lang="vi-VN" sz="2800" b="1" dirty="0">
                <a:solidFill>
                  <a:srgbClr val="FFFF00"/>
                </a:solidFill>
              </a:rPr>
              <a:t>.</a:t>
            </a:r>
          </a:p>
          <a:p>
            <a:pPr algn="just"/>
            <a:r>
              <a:rPr lang="vi-VN" sz="2800" dirty="0"/>
              <a:t>- Trường chỉ cho phép gia hạn học phí 1 học kỳ. Nếu sinh viên nợ học phí 2 học kỳ liên tiếp, thì đóng học phí học phí học kỳ cũ và gia hạn học phí học kỳ đang học.</a:t>
            </a:r>
          </a:p>
        </p:txBody>
      </p:sp>
      <p:sp>
        <p:nvSpPr>
          <p:cNvPr id="3" name="Oval 2"/>
          <p:cNvSpPr/>
          <p:nvPr/>
        </p:nvSpPr>
        <p:spPr>
          <a:xfrm>
            <a:off x="827584" y="188640"/>
            <a:ext cx="936104" cy="936104"/>
          </a:xfrm>
          <a:prstGeom prst="ellipse">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90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23220"/>
          </a:xfrm>
          <a:prstGeom prst="rect">
            <a:avLst/>
          </a:prstGeom>
          <a:solidFill>
            <a:schemeClr val="accent6"/>
          </a:solidFill>
        </p:spPr>
        <p:txBody>
          <a:bodyPr wrap="square">
            <a:spAutoFit/>
          </a:bodyPr>
          <a:lstStyle/>
          <a:p>
            <a:pPr algn="ctr"/>
            <a:r>
              <a:rPr lang="en-US" sz="2800" dirty="0">
                <a:solidFill>
                  <a:schemeClr val="bg1"/>
                </a:solidFill>
                <a:latin typeface="Times New Roman" pitchFamily="18" charset="0"/>
                <a:cs typeface="Times New Roman" pitchFamily="18" charset="0"/>
              </a:rPr>
              <a:t>5.1 VAY VỐN TÍN DỤNG Ở NGÂN HÀNG CHÍNH SÁCH</a:t>
            </a:r>
          </a:p>
        </p:txBody>
      </p:sp>
      <p:sp>
        <p:nvSpPr>
          <p:cNvPr id="5" name="Rectangle 4"/>
          <p:cNvSpPr/>
          <p:nvPr/>
        </p:nvSpPr>
        <p:spPr>
          <a:xfrm>
            <a:off x="72118" y="1196752"/>
            <a:ext cx="8964378" cy="147732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3000" b="0" dirty="0">
                <a:latin typeface="Times New Roman" pitchFamily="18" charset="0"/>
                <a:cs typeface="Times New Roman" pitchFamily="18" charset="0"/>
              </a:rPr>
              <a:t>Tín dụng đối với sinh viên là việc Nhà nước thực hiện chính sách cho vay hỗ trợ để trang trải một phần chi phí học tập, sinh hoạt của sinh viên </a:t>
            </a:r>
            <a:r>
              <a:rPr lang="en-US" sz="3000" b="0" dirty="0" err="1">
                <a:latin typeface="Times New Roman" pitchFamily="18" charset="0"/>
                <a:cs typeface="Times New Roman" pitchFamily="18" charset="0"/>
              </a:rPr>
              <a:t>đang</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theo</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học</a:t>
            </a:r>
            <a:r>
              <a:rPr lang="en-US" sz="3000" b="0" dirty="0">
                <a:latin typeface="Times New Roman" pitchFamily="18" charset="0"/>
                <a:cs typeface="Times New Roman" pitchFamily="18" charset="0"/>
              </a:rPr>
              <a:t> tại </a:t>
            </a:r>
            <a:r>
              <a:rPr lang="en-US" sz="3000" b="0" dirty="0" err="1">
                <a:latin typeface="Times New Roman" pitchFamily="18" charset="0"/>
                <a:cs typeface="Times New Roman" pitchFamily="18" charset="0"/>
              </a:rPr>
              <a:t>trường</a:t>
            </a:r>
            <a:r>
              <a:rPr lang="en-US" sz="3000" b="0" dirty="0">
                <a:latin typeface="Times New Roman" pitchFamily="18" charset="0"/>
                <a:cs typeface="Times New Roman" pitchFamily="18" charset="0"/>
              </a:rPr>
              <a:t>.</a:t>
            </a:r>
          </a:p>
        </p:txBody>
      </p:sp>
      <p:pic>
        <p:nvPicPr>
          <p:cNvPr id="3078" name="Picture 6"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6615"/>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78862" y="3571799"/>
            <a:ext cx="3817074" cy="32415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03848" y="3068960"/>
            <a:ext cx="4392488"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Mức</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vốn</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cho</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vay</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tối</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đa</a:t>
            </a:r>
            <a:r>
              <a:rPr lang="en-US" sz="3000" dirty="0">
                <a:solidFill>
                  <a:srgbClr val="0033CC"/>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4.000.000 </a:t>
            </a:r>
            <a:r>
              <a:rPr lang="en-US" sz="3000" b="1" dirty="0" err="1">
                <a:solidFill>
                  <a:srgbClr val="FF0000"/>
                </a:solidFill>
                <a:latin typeface="Times New Roman" pitchFamily="18" charset="0"/>
                <a:cs typeface="Times New Roman" pitchFamily="18" charset="0"/>
              </a:rPr>
              <a:t>đồng</a:t>
            </a:r>
            <a:r>
              <a:rPr lang="en-US" sz="3000" b="1" dirty="0">
                <a:solidFill>
                  <a:srgbClr val="FF0000"/>
                </a:solidFill>
                <a:latin typeface="Times New Roman" pitchFamily="18" charset="0"/>
                <a:cs typeface="Times New Roman" pitchFamily="18" charset="0"/>
              </a:rPr>
              <a:t>/</a:t>
            </a:r>
            <a:r>
              <a:rPr lang="en-US" sz="3000" b="1" dirty="0" err="1">
                <a:solidFill>
                  <a:srgbClr val="FF0000"/>
                </a:solidFill>
                <a:latin typeface="Times New Roman" pitchFamily="18" charset="0"/>
                <a:cs typeface="Times New Roman" pitchFamily="18" charset="0"/>
              </a:rPr>
              <a:t>tháng</a:t>
            </a:r>
            <a:r>
              <a:rPr lang="en-US" sz="3000" b="1" dirty="0">
                <a:solidFill>
                  <a:srgbClr val="FF0000"/>
                </a:solidFill>
                <a:latin typeface="Times New Roman" pitchFamily="18" charset="0"/>
                <a:cs typeface="Times New Roman" pitchFamily="18" charset="0"/>
              </a:rPr>
              <a:t>/SV.</a:t>
            </a:r>
          </a:p>
          <a:p>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Lãi</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suất</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cho</a:t>
            </a:r>
            <a:r>
              <a:rPr lang="en-US" sz="3000" b="0" dirty="0">
                <a:solidFill>
                  <a:srgbClr val="0033CC"/>
                </a:solidFill>
                <a:latin typeface="Times New Roman" pitchFamily="18" charset="0"/>
                <a:cs typeface="Times New Roman" pitchFamily="18" charset="0"/>
              </a:rPr>
              <a:t> </a:t>
            </a:r>
            <a:r>
              <a:rPr lang="en-US" sz="3000" b="0" dirty="0" err="1">
                <a:solidFill>
                  <a:srgbClr val="0033CC"/>
                </a:solidFill>
                <a:latin typeface="Times New Roman" pitchFamily="18" charset="0"/>
                <a:cs typeface="Times New Roman" pitchFamily="18" charset="0"/>
              </a:rPr>
              <a:t>vay</a:t>
            </a:r>
            <a:r>
              <a:rPr lang="en-US" sz="3000" b="0" dirty="0">
                <a:solidFill>
                  <a:srgbClr val="0033CC"/>
                </a:solidFill>
                <a:latin typeface="Times New Roman" pitchFamily="18" charset="0"/>
                <a:cs typeface="Times New Roman" pitchFamily="18" charset="0"/>
              </a:rPr>
              <a:t>: </a:t>
            </a:r>
            <a:endParaRPr lang="en-US" sz="3000" dirty="0">
              <a:solidFill>
                <a:srgbClr val="0033CC"/>
              </a:solidFill>
              <a:latin typeface="Times New Roman" pitchFamily="18" charset="0"/>
              <a:cs typeface="Times New Roman" pitchFamily="18" charset="0"/>
            </a:endParaRPr>
          </a:p>
          <a:p>
            <a:r>
              <a:rPr lang="en-US" sz="3000" b="1" dirty="0">
                <a:solidFill>
                  <a:srgbClr val="FF0000"/>
                </a:solidFill>
                <a:latin typeface="Times New Roman" pitchFamily="18" charset="0"/>
                <a:cs typeface="Times New Roman" pitchFamily="18" charset="0"/>
              </a:rPr>
              <a:t>6,6% </a:t>
            </a:r>
            <a:r>
              <a:rPr lang="en-US" sz="3000" b="1" dirty="0" err="1">
                <a:solidFill>
                  <a:srgbClr val="FF0000"/>
                </a:solidFill>
                <a:latin typeface="Times New Roman" pitchFamily="18" charset="0"/>
                <a:cs typeface="Times New Roman" pitchFamily="18" charset="0"/>
              </a:rPr>
              <a:t>năm</a:t>
            </a:r>
            <a:r>
              <a:rPr lang="en-US" sz="3000" b="1" dirty="0">
                <a:solidFill>
                  <a:srgbClr val="FF0000"/>
                </a:solidFill>
                <a:latin typeface="Times New Roman" pitchFamily="18" charset="0"/>
                <a:cs typeface="Times New Roman" pitchFamily="18" charset="0"/>
              </a:rPr>
              <a:t> (0,55%/</a:t>
            </a:r>
            <a:r>
              <a:rPr lang="en-US" sz="3000" b="1" dirty="0" err="1">
                <a:solidFill>
                  <a:srgbClr val="FF0000"/>
                </a:solidFill>
                <a:latin typeface="Times New Roman" pitchFamily="18" charset="0"/>
                <a:cs typeface="Times New Roman" pitchFamily="18" charset="0"/>
              </a:rPr>
              <a:t>tháng</a:t>
            </a:r>
            <a:r>
              <a:rPr lang="en-US" sz="3000" b="1" dirty="0">
                <a:solidFill>
                  <a:srgbClr val="FF0000"/>
                </a:solidFill>
                <a:latin typeface="Times New Roman" pitchFamily="18" charset="0"/>
                <a:cs typeface="Times New Roman" pitchFamily="18" charset="0"/>
              </a:rPr>
              <a:t>).</a:t>
            </a:r>
          </a:p>
        </p:txBody>
      </p:sp>
      <p:sp>
        <p:nvSpPr>
          <p:cNvPr id="7" name="Rounded Rectangle 6"/>
          <p:cNvSpPr/>
          <p:nvPr/>
        </p:nvSpPr>
        <p:spPr>
          <a:xfrm>
            <a:off x="3239852" y="5536065"/>
            <a:ext cx="4824536" cy="1728192"/>
          </a:xfrm>
          <a:prstGeom prst="round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Flowchart: Predefined Process 8"/>
          <p:cNvSpPr/>
          <p:nvPr/>
        </p:nvSpPr>
        <p:spPr>
          <a:xfrm>
            <a:off x="3707904" y="5157192"/>
            <a:ext cx="4104456" cy="1512168"/>
          </a:xfrm>
          <a:prstGeom prst="flowChartPredefinedProcess">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106853" y="1088732"/>
            <a:ext cx="8965701" cy="572464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vi-VN" sz="3000" b="1" dirty="0">
                <a:solidFill>
                  <a:srgbClr val="FFFF00"/>
                </a:solidFill>
              </a:rPr>
              <a:t>Đối tượng được vay vốn:</a:t>
            </a:r>
          </a:p>
          <a:p>
            <a:pPr algn="just"/>
            <a:r>
              <a:rPr lang="vi-VN" sz="2800" dirty="0">
                <a:solidFill>
                  <a:srgbClr val="FF0000"/>
                </a:solidFill>
              </a:rPr>
              <a:t>1. </a:t>
            </a:r>
            <a:r>
              <a:rPr lang="vi-VN" sz="2800" dirty="0"/>
              <a:t>Sinh viên mồ côi cả cha lẫn mẹ hoặc mồ côi cha hoặc mẹ nhưng người còn lại không có khả năng lao động. </a:t>
            </a:r>
          </a:p>
          <a:p>
            <a:pPr algn="just"/>
            <a:r>
              <a:rPr lang="vi-VN" sz="2800" dirty="0">
                <a:solidFill>
                  <a:srgbClr val="FF0000"/>
                </a:solidFill>
              </a:rPr>
              <a:t>2. </a:t>
            </a:r>
            <a:r>
              <a:rPr lang="vi-VN" sz="2800" dirty="0"/>
              <a:t>Sinh viên là thành viên của hộ gia đình thuộc một trong các đối tượng:</a:t>
            </a:r>
          </a:p>
          <a:p>
            <a:pPr algn="just"/>
            <a:r>
              <a:rPr lang="vi-VN" sz="2800" dirty="0"/>
              <a:t>- Hộ nghèo, hộ cận nghèo theo quy định của pháp luật.</a:t>
            </a:r>
          </a:p>
          <a:p>
            <a:pPr algn="just"/>
            <a:r>
              <a:rPr lang="vi-VN" sz="2800" dirty="0"/>
              <a:t>- Hộ có mức sống trung bình theo chuẩn quy định của pháp luật.</a:t>
            </a:r>
          </a:p>
          <a:p>
            <a:pPr algn="just"/>
            <a:r>
              <a:rPr lang="vi-VN" sz="2800" dirty="0">
                <a:solidFill>
                  <a:srgbClr val="FF0000"/>
                </a:solidFill>
              </a:rPr>
              <a:t>3. </a:t>
            </a:r>
            <a:r>
              <a:rPr lang="vi-VN" sz="2800" dirty="0"/>
              <a:t>Sinh viên mà gia đình gặp khó khăn do tai nạn, bệnh tật, thiên tai, hoả hoạn, dịch bệnh trong thời gian theo học có xác nhận của UBND xã, phường, thị trấn nơi cư trú.</a:t>
            </a:r>
            <a:endParaRPr lang="en-US" sz="2800" b="0" dirty="0">
              <a:latin typeface="Times New Roman" pitchFamily="18" charset="0"/>
              <a:cs typeface="Times New Roman" pitchFamily="18" charset="0"/>
            </a:endParaRPr>
          </a:p>
        </p:txBody>
      </p:sp>
      <p:sp>
        <p:nvSpPr>
          <p:cNvPr id="2" name="Oval 1"/>
          <p:cNvSpPr/>
          <p:nvPr/>
        </p:nvSpPr>
        <p:spPr>
          <a:xfrm>
            <a:off x="107504" y="1196752"/>
            <a:ext cx="648072" cy="738664"/>
          </a:xfrm>
          <a:prstGeom prst="ellipse">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Oval 2"/>
          <p:cNvSpPr/>
          <p:nvPr/>
        </p:nvSpPr>
        <p:spPr>
          <a:xfrm>
            <a:off x="431540" y="0"/>
            <a:ext cx="1044116" cy="620688"/>
          </a:xfrm>
          <a:prstGeom prst="ellipse">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a:extLst>
              <a:ext uri="{FF2B5EF4-FFF2-40B4-BE49-F238E27FC236}">
                <a16:creationId xmlns:a16="http://schemas.microsoft.com/office/drawing/2014/main" id="{607570EF-D1EF-4759-AD94-82E02293C59F}"/>
              </a:ext>
            </a:extLst>
          </p:cNvPr>
          <p:cNvSpPr/>
          <p:nvPr/>
        </p:nvSpPr>
        <p:spPr>
          <a:xfrm>
            <a:off x="137726" y="1181065"/>
            <a:ext cx="9036496" cy="563231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4000" b="1" dirty="0" err="1">
                <a:solidFill>
                  <a:srgbClr val="FFFF00"/>
                </a:solidFill>
              </a:rPr>
              <a:t>Sinh</a:t>
            </a:r>
            <a:r>
              <a:rPr lang="en-US" sz="4000" b="1" dirty="0">
                <a:solidFill>
                  <a:srgbClr val="FFFF00"/>
                </a:solidFill>
              </a:rPr>
              <a:t> </a:t>
            </a:r>
            <a:r>
              <a:rPr lang="en-US" sz="4000" b="1" dirty="0" err="1">
                <a:solidFill>
                  <a:srgbClr val="FFFF00"/>
                </a:solidFill>
              </a:rPr>
              <a:t>viên</a:t>
            </a:r>
            <a:r>
              <a:rPr lang="en-US" sz="4000" b="1" dirty="0">
                <a:solidFill>
                  <a:srgbClr val="FFFF00"/>
                </a:solidFill>
              </a:rPr>
              <a:t> </a:t>
            </a:r>
            <a:r>
              <a:rPr lang="en-US" sz="4000" b="1" dirty="0" err="1">
                <a:solidFill>
                  <a:srgbClr val="FFFF00"/>
                </a:solidFill>
              </a:rPr>
              <a:t>quét</a:t>
            </a:r>
            <a:r>
              <a:rPr lang="en-US" sz="4000" b="1" dirty="0">
                <a:solidFill>
                  <a:srgbClr val="FFFF00"/>
                </a:solidFill>
              </a:rPr>
              <a:t> </a:t>
            </a:r>
            <a:r>
              <a:rPr lang="en-US" sz="4000" b="1" dirty="0" err="1">
                <a:solidFill>
                  <a:srgbClr val="FFFF00"/>
                </a:solidFill>
              </a:rPr>
              <a:t>mã</a:t>
            </a:r>
            <a:r>
              <a:rPr lang="en-US" sz="4000" b="1" dirty="0">
                <a:solidFill>
                  <a:srgbClr val="FFFF00"/>
                </a:solidFill>
              </a:rPr>
              <a:t> QR </a:t>
            </a:r>
            <a:r>
              <a:rPr lang="en-US" sz="4000" b="1" dirty="0" err="1">
                <a:solidFill>
                  <a:srgbClr val="FFFF00"/>
                </a:solidFill>
              </a:rPr>
              <a:t>xem</a:t>
            </a:r>
            <a:r>
              <a:rPr lang="en-US" sz="4000" b="1" dirty="0">
                <a:solidFill>
                  <a:srgbClr val="FFFF00"/>
                </a:solidFill>
              </a:rPr>
              <a:t> chi </a:t>
            </a:r>
            <a:r>
              <a:rPr lang="en-US" sz="4000" b="1" dirty="0" err="1">
                <a:solidFill>
                  <a:srgbClr val="FFFF00"/>
                </a:solidFill>
              </a:rPr>
              <a:t>tiết</a:t>
            </a:r>
            <a:r>
              <a:rPr lang="en-US" sz="4000" b="1" dirty="0">
                <a:solidFill>
                  <a:srgbClr val="FFFF00"/>
                </a:solidFill>
              </a:rPr>
              <a:t> </a:t>
            </a:r>
            <a:r>
              <a:rPr lang="en-US" sz="4000" b="1" dirty="0" err="1">
                <a:solidFill>
                  <a:srgbClr val="FFFF00"/>
                </a:solidFill>
              </a:rPr>
              <a:t>Chương</a:t>
            </a:r>
            <a:r>
              <a:rPr lang="en-US" sz="4000" b="1" dirty="0">
                <a:solidFill>
                  <a:srgbClr val="FFFF00"/>
                </a:solidFill>
              </a:rPr>
              <a:t> </a:t>
            </a:r>
            <a:r>
              <a:rPr lang="en-US" sz="4000" b="1" dirty="0" err="1">
                <a:solidFill>
                  <a:srgbClr val="FFFF00"/>
                </a:solidFill>
              </a:rPr>
              <a:t>trình</a:t>
            </a:r>
            <a:r>
              <a:rPr lang="en-US" sz="4000" b="1" dirty="0">
                <a:solidFill>
                  <a:srgbClr val="FFFF00"/>
                </a:solidFill>
              </a:rPr>
              <a:t> </a:t>
            </a:r>
            <a:r>
              <a:rPr lang="en-US" sz="4000" b="1" dirty="0" err="1">
                <a:solidFill>
                  <a:srgbClr val="FFFF00"/>
                </a:solidFill>
              </a:rPr>
              <a:t>vay</a:t>
            </a:r>
            <a:r>
              <a:rPr lang="en-US" sz="4000" b="1" dirty="0">
                <a:solidFill>
                  <a:srgbClr val="FFFF00"/>
                </a:solidFill>
              </a:rPr>
              <a:t> </a:t>
            </a:r>
            <a:r>
              <a:rPr lang="en-US" sz="4000" b="1" dirty="0" err="1">
                <a:solidFill>
                  <a:srgbClr val="FFFF00"/>
                </a:solidFill>
              </a:rPr>
              <a:t>vốn</a:t>
            </a:r>
            <a:r>
              <a:rPr lang="en-US" sz="4000" b="1" dirty="0">
                <a:solidFill>
                  <a:srgbClr val="FFFF00"/>
                </a:solidFill>
              </a:rPr>
              <a:t> </a:t>
            </a:r>
            <a:r>
              <a:rPr lang="en-US" sz="4000" b="1" dirty="0" err="1">
                <a:solidFill>
                  <a:srgbClr val="FFFF00"/>
                </a:solidFill>
              </a:rPr>
              <a:t>sinh</a:t>
            </a:r>
            <a:r>
              <a:rPr lang="en-US" sz="4000" b="1" dirty="0">
                <a:solidFill>
                  <a:srgbClr val="FFFF00"/>
                </a:solidFill>
              </a:rPr>
              <a:t> </a:t>
            </a:r>
            <a:r>
              <a:rPr lang="en-US" sz="4000" b="1" dirty="0" err="1">
                <a:solidFill>
                  <a:srgbClr val="FFFF00"/>
                </a:solidFill>
              </a:rPr>
              <a:t>viên</a:t>
            </a:r>
            <a:r>
              <a:rPr lang="en-US" sz="4000" b="1" dirty="0">
                <a:solidFill>
                  <a:srgbClr val="FFFF00"/>
                </a:solidFill>
              </a:rPr>
              <a:t> </a:t>
            </a:r>
            <a:r>
              <a:rPr lang="en-US" sz="4000" b="1" dirty="0" err="1">
                <a:solidFill>
                  <a:srgbClr val="FFFF00"/>
                </a:solidFill>
              </a:rPr>
              <a:t>của</a:t>
            </a:r>
            <a:r>
              <a:rPr lang="en-US" sz="4000" b="1" dirty="0">
                <a:solidFill>
                  <a:srgbClr val="FFFF00"/>
                </a:solidFill>
              </a:rPr>
              <a:t> </a:t>
            </a:r>
            <a:r>
              <a:rPr lang="en-US" sz="4000" b="1" dirty="0" err="1">
                <a:solidFill>
                  <a:srgbClr val="FFFF00"/>
                </a:solidFill>
              </a:rPr>
              <a:t>Ngân</a:t>
            </a:r>
            <a:r>
              <a:rPr lang="en-US" sz="4000" b="1" dirty="0">
                <a:solidFill>
                  <a:srgbClr val="FFFF00"/>
                </a:solidFill>
              </a:rPr>
              <a:t> </a:t>
            </a:r>
            <a:r>
              <a:rPr lang="en-US" sz="4000" b="1" dirty="0" err="1">
                <a:solidFill>
                  <a:srgbClr val="FFFF00"/>
                </a:solidFill>
              </a:rPr>
              <a:t>hàng</a:t>
            </a:r>
            <a:r>
              <a:rPr lang="en-US" sz="4000" b="1" dirty="0">
                <a:solidFill>
                  <a:srgbClr val="FFFF00"/>
                </a:solidFill>
              </a:rPr>
              <a:t> </a:t>
            </a:r>
            <a:r>
              <a:rPr lang="en-US" sz="4000" b="1" dirty="0" err="1">
                <a:solidFill>
                  <a:srgbClr val="FFFF00"/>
                </a:solidFill>
              </a:rPr>
              <a:t>chính</a:t>
            </a:r>
            <a:r>
              <a:rPr lang="en-US" sz="4000" b="1" dirty="0">
                <a:solidFill>
                  <a:srgbClr val="FFFF00"/>
                </a:solidFill>
              </a:rPr>
              <a:t> </a:t>
            </a:r>
            <a:r>
              <a:rPr lang="en-US" sz="4000" b="1" dirty="0" err="1">
                <a:solidFill>
                  <a:srgbClr val="FFFF00"/>
                </a:solidFill>
              </a:rPr>
              <a:t>sách</a:t>
            </a:r>
            <a:r>
              <a:rPr lang="en-US" sz="4000" b="1" dirty="0">
                <a:solidFill>
                  <a:srgbClr val="FFFF00"/>
                </a:solidFill>
              </a:rPr>
              <a:t> </a:t>
            </a:r>
            <a:r>
              <a:rPr lang="en-US" sz="4000" b="1" dirty="0" err="1">
                <a:solidFill>
                  <a:srgbClr val="FFFF00"/>
                </a:solidFill>
              </a:rPr>
              <a:t>xã</a:t>
            </a:r>
            <a:r>
              <a:rPr lang="en-US" sz="4000" b="1" dirty="0">
                <a:solidFill>
                  <a:srgbClr val="FFFF00"/>
                </a:solidFill>
              </a:rPr>
              <a:t> </a:t>
            </a:r>
            <a:r>
              <a:rPr lang="en-US" sz="4000" b="1" dirty="0" err="1">
                <a:solidFill>
                  <a:srgbClr val="FFFF00"/>
                </a:solidFill>
              </a:rPr>
              <a:t>hội</a:t>
            </a:r>
            <a:r>
              <a:rPr lang="en-US" sz="4000" b="1" dirty="0">
                <a:solidFill>
                  <a:srgbClr val="FFFF00"/>
                </a:solidFill>
              </a:rPr>
              <a:t> </a:t>
            </a:r>
            <a:r>
              <a:rPr lang="en-US" sz="4000" b="1" dirty="0" err="1">
                <a:solidFill>
                  <a:srgbClr val="FFFF00"/>
                </a:solidFill>
              </a:rPr>
              <a:t>tại</a:t>
            </a:r>
            <a:r>
              <a:rPr lang="en-US" sz="4000" b="1" dirty="0">
                <a:solidFill>
                  <a:srgbClr val="FFFF00"/>
                </a:solidFill>
              </a:rPr>
              <a:t> </a:t>
            </a:r>
            <a:r>
              <a:rPr lang="en-US" sz="4000" b="1" dirty="0" err="1">
                <a:solidFill>
                  <a:srgbClr val="FFFF00"/>
                </a:solidFill>
              </a:rPr>
              <a:t>địa</a:t>
            </a:r>
            <a:r>
              <a:rPr lang="en-US" sz="4000" b="1" dirty="0">
                <a:solidFill>
                  <a:srgbClr val="FFFF00"/>
                </a:solidFill>
              </a:rPr>
              <a:t> </a:t>
            </a:r>
            <a:r>
              <a:rPr lang="en-US" sz="4000" b="1" dirty="0" err="1">
                <a:solidFill>
                  <a:srgbClr val="FFFF00"/>
                </a:solidFill>
              </a:rPr>
              <a:t>phương</a:t>
            </a:r>
            <a:endParaRPr lang="en-US" sz="4000" b="1" dirty="0">
              <a:solidFill>
                <a:srgbClr val="FFFF00"/>
              </a:solidFill>
            </a:endParaRPr>
          </a:p>
          <a:p>
            <a:endParaRPr lang="en-US" sz="3000" b="1" dirty="0">
              <a:solidFill>
                <a:srgbClr val="FFFF00"/>
              </a:solidFill>
            </a:endParaRPr>
          </a:p>
          <a:p>
            <a:endParaRPr lang="en-US" sz="3000" b="1" dirty="0">
              <a:solidFill>
                <a:srgbClr val="FFFF00"/>
              </a:solidFill>
            </a:endParaRPr>
          </a:p>
          <a:p>
            <a:endParaRPr lang="en-US" sz="3000" b="1" dirty="0">
              <a:solidFill>
                <a:srgbClr val="FFFF00"/>
              </a:solidFill>
            </a:endParaRPr>
          </a:p>
          <a:p>
            <a:endParaRPr lang="en-US" sz="3000" dirty="0">
              <a:solidFill>
                <a:srgbClr val="FFFF00"/>
              </a:solidFill>
            </a:endParaRPr>
          </a:p>
          <a:p>
            <a:endParaRPr lang="en-US" sz="3000" dirty="0">
              <a:solidFill>
                <a:srgbClr val="FFFF00"/>
              </a:solidFill>
            </a:endParaRPr>
          </a:p>
          <a:p>
            <a:endParaRPr lang="en-US" sz="3000" dirty="0">
              <a:solidFill>
                <a:srgbClr val="FFFF00"/>
              </a:solidFill>
            </a:endParaRPr>
          </a:p>
          <a:p>
            <a:endParaRPr lang="en-US" sz="3000" dirty="0">
              <a:solidFill>
                <a:srgbClr val="FFFF00"/>
              </a:solidFill>
            </a:endParaRPr>
          </a:p>
          <a:p>
            <a:endParaRPr lang="en-US" sz="3000" dirty="0">
              <a:solidFill>
                <a:srgbClr val="FFFF00"/>
              </a:solidFill>
            </a:endParaRPr>
          </a:p>
        </p:txBody>
      </p:sp>
      <p:pic>
        <p:nvPicPr>
          <p:cNvPr id="74" name="Picture 73">
            <a:extLst>
              <a:ext uri="{FF2B5EF4-FFF2-40B4-BE49-F238E27FC236}">
                <a16:creationId xmlns:a16="http://schemas.microsoft.com/office/drawing/2014/main" id="{D18D7386-F392-4826-9B8D-BE6D1FF07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6369" y="3721576"/>
            <a:ext cx="1616063" cy="1591310"/>
          </a:xfrm>
          <a:prstGeom prst="rect">
            <a:avLst/>
          </a:prstGeom>
        </p:spPr>
      </p:pic>
      <p:pic>
        <p:nvPicPr>
          <p:cNvPr id="6146" name="Picture 2">
            <a:extLst>
              <a:ext uri="{FF2B5EF4-FFF2-40B4-BE49-F238E27FC236}">
                <a16:creationId xmlns:a16="http://schemas.microsoft.com/office/drawing/2014/main" id="{F9417122-DCD6-496B-8A52-1D1A573FD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592" y="3361095"/>
            <a:ext cx="3105132" cy="310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4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0-#ppt_w/2"/>
                                          </p:val>
                                        </p:tav>
                                        <p:tav tm="100000">
                                          <p:val>
                                            <p:strVal val="#ppt_x"/>
                                          </p:val>
                                        </p:tav>
                                      </p:tavLst>
                                    </p:anim>
                                    <p:anim calcmode="lin" valueType="num">
                                      <p:cBhvr additive="base">
                                        <p:cTn id="30"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 calcmode="lin" valueType="num">
                                      <p:cBhvr additive="base">
                                        <p:cTn id="35" dur="500" fill="hold"/>
                                        <p:tgtEl>
                                          <p:spTgt spid="6146"/>
                                        </p:tgtEl>
                                        <p:attrNameLst>
                                          <p:attrName>ppt_x</p:attrName>
                                        </p:attrNameLst>
                                      </p:cBhvr>
                                      <p:tavLst>
                                        <p:tav tm="0">
                                          <p:val>
                                            <p:strVal val="0-#ppt_w/2"/>
                                          </p:val>
                                        </p:tav>
                                        <p:tav tm="100000">
                                          <p:val>
                                            <p:strVal val="#ppt_x"/>
                                          </p:val>
                                        </p:tav>
                                      </p:tavLst>
                                    </p:anim>
                                    <p:anim calcmode="lin" valueType="num">
                                      <p:cBhvr additive="base">
                                        <p:cTn id="36"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44017" y="102972"/>
            <a:ext cx="8748464" cy="611384"/>
          </a:xfrm>
          <a:prstGeom prst="roundRect">
            <a:avLst/>
          </a:prstGeom>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QUY </a:t>
            </a:r>
            <a:r>
              <a:rPr kumimoji="0" lang="en-US" sz="32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TRÌNH VAY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VỐN</a:t>
            </a:r>
          </a:p>
        </p:txBody>
      </p:sp>
      <p:sp>
        <p:nvSpPr>
          <p:cNvPr id="2" name="TextBox 1"/>
          <p:cNvSpPr txBox="1"/>
          <p:nvPr/>
        </p:nvSpPr>
        <p:spPr>
          <a:xfrm>
            <a:off x="123424" y="853901"/>
            <a:ext cx="876304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 News Roman"/>
                <a:ea typeface="+mn-ea"/>
                <a:cs typeface="+mn-cs"/>
              </a:rPr>
              <a:t>VAY VỐN ƯU ĐÃI LÃI SUẤT 0% TẠI ĐHQG-HCM, </a:t>
            </a:r>
            <a:r>
              <a:rPr kumimoji="0" lang="en-US" sz="2800" b="1" i="0" u="none" strike="noStrike" kern="1200" cap="none" spc="0" normalizeH="0" baseline="0" noProof="0" dirty="0" err="1">
                <a:ln>
                  <a:noFill/>
                </a:ln>
                <a:solidFill>
                  <a:srgbClr val="FFC000"/>
                </a:solidFill>
                <a:effectLst/>
                <a:uLnTx/>
                <a:uFillTx/>
                <a:latin typeface="Time News Roman"/>
                <a:ea typeface="+mn-ea"/>
                <a:cs typeface="+mn-cs"/>
              </a:rPr>
              <a:t>vay</a:t>
            </a:r>
            <a:r>
              <a:rPr kumimoji="0" lang="en-US" sz="2800" b="1" i="0" u="none" strike="noStrike" kern="1200" cap="none" spc="0" normalizeH="0" baseline="0" noProof="0" dirty="0">
                <a:ln>
                  <a:noFill/>
                </a:ln>
                <a:solidFill>
                  <a:srgbClr val="FFC000"/>
                </a:solidFill>
                <a:effectLst/>
                <a:uLnTx/>
                <a:uFillTx/>
                <a:latin typeface="Time News Roman"/>
                <a:ea typeface="+mn-ea"/>
                <a:cs typeface="+mn-cs"/>
              </a:rPr>
              <a:t> </a:t>
            </a:r>
            <a:r>
              <a:rPr kumimoji="0" lang="en-US" sz="2800" b="1" i="0" u="none" strike="noStrike" kern="1200" cap="none" spc="0" normalizeH="0" baseline="0" noProof="0" dirty="0" err="1">
                <a:ln>
                  <a:noFill/>
                </a:ln>
                <a:solidFill>
                  <a:srgbClr val="FFC000"/>
                </a:solidFill>
                <a:effectLst/>
                <a:uLnTx/>
                <a:uFillTx/>
                <a:latin typeface="Time News Roman"/>
                <a:ea typeface="+mn-ea"/>
                <a:cs typeface="+mn-cs"/>
              </a:rPr>
              <a:t>đầu</a:t>
            </a:r>
            <a:r>
              <a:rPr kumimoji="0" lang="en-US" sz="2800" b="1" i="0" u="none" strike="noStrike" kern="1200" cap="none" spc="0" normalizeH="0" baseline="0" noProof="0" dirty="0">
                <a:ln>
                  <a:noFill/>
                </a:ln>
                <a:solidFill>
                  <a:srgbClr val="FFC000"/>
                </a:solidFill>
                <a:effectLst/>
                <a:uLnTx/>
                <a:uFillTx/>
                <a:latin typeface="Time News Roman"/>
                <a:ea typeface="+mn-ea"/>
                <a:cs typeface="+mn-cs"/>
              </a:rPr>
              <a:t> HKI</a:t>
            </a:r>
          </a:p>
        </p:txBody>
      </p:sp>
      <p:graphicFrame>
        <p:nvGraphicFramePr>
          <p:cNvPr id="4" name="Table 3"/>
          <p:cNvGraphicFramePr>
            <a:graphicFrameLocks noGrp="1"/>
          </p:cNvGraphicFramePr>
          <p:nvPr>
            <p:extLst>
              <p:ext uri="{D42A27DB-BD31-4B8C-83A1-F6EECF244321}">
                <p14:modId xmlns:p14="http://schemas.microsoft.com/office/powerpoint/2010/main" val="93852626"/>
              </p:ext>
            </p:extLst>
          </p:nvPr>
        </p:nvGraphicFramePr>
        <p:xfrm>
          <a:off x="0" y="1624570"/>
          <a:ext cx="9144000" cy="54254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sz="2800" dirty="0">
                          <a:latin typeface="Time News Roman"/>
                        </a:rPr>
                        <a:t>ĐIỀU</a:t>
                      </a:r>
                      <a:r>
                        <a:rPr lang="en-US" sz="2800" baseline="0" dirty="0">
                          <a:latin typeface="Time News Roman"/>
                        </a:rPr>
                        <a:t> KIỆN VAY</a:t>
                      </a:r>
                      <a:endParaRPr lang="en-US" sz="2800" dirty="0">
                        <a:latin typeface="Time News Roman"/>
                      </a:endParaRPr>
                    </a:p>
                  </a:txBody>
                  <a:tcPr/>
                </a:tc>
                <a:tc>
                  <a:txBody>
                    <a:bodyPr/>
                    <a:lstStyle/>
                    <a:p>
                      <a:pPr algn="ctr"/>
                      <a:r>
                        <a:rPr lang="en-US" sz="2800">
                          <a:latin typeface="Time News Roman"/>
                        </a:rPr>
                        <a:t>HỒ</a:t>
                      </a:r>
                      <a:r>
                        <a:rPr lang="en-US" sz="2800" baseline="0">
                          <a:latin typeface="Time News Roman"/>
                        </a:rPr>
                        <a:t> SƠ VAY</a:t>
                      </a:r>
                      <a:endParaRPr lang="en-US" sz="2800">
                        <a:latin typeface="Time News Roman"/>
                      </a:endParaRPr>
                    </a:p>
                  </a:txBody>
                  <a:tcPr/>
                </a:tc>
                <a:extLst>
                  <a:ext uri="{0D108BD9-81ED-4DB2-BD59-A6C34878D82A}">
                    <a16:rowId xmlns:a16="http://schemas.microsoft.com/office/drawing/2014/main" val="10000"/>
                  </a:ext>
                </a:extLst>
              </a:tr>
              <a:tr h="370840">
                <a:tc>
                  <a:txBody>
                    <a:bodyPr/>
                    <a:lstStyle/>
                    <a:p>
                      <a:pPr algn="just"/>
                      <a:r>
                        <a:rPr lang="vi-VN" sz="1800" b="0" i="0" kern="1200" dirty="0">
                          <a:solidFill>
                            <a:schemeClr val="dk1"/>
                          </a:solidFill>
                          <a:effectLst/>
                          <a:latin typeface="+mn-lt"/>
                          <a:ea typeface="+mn-ea"/>
                          <a:cs typeface="+mn-cs"/>
                        </a:rPr>
                        <a:t>- Sinh viên chính quy văn bằng 1</a:t>
                      </a:r>
                      <a:r>
                        <a:rPr lang="en-US" sz="1800" b="0" i="0" kern="1200" dirty="0">
                          <a:solidFill>
                            <a:schemeClr val="dk1"/>
                          </a:solidFill>
                          <a:effectLst/>
                          <a:latin typeface="+mn-lt"/>
                          <a:ea typeface="+mn-ea"/>
                          <a:cs typeface="+mn-cs"/>
                        </a:rPr>
                        <a:t> </a:t>
                      </a:r>
                      <a:r>
                        <a:rPr lang="vi-VN" sz="1800" b="0" i="0" kern="1200" dirty="0">
                          <a:solidFill>
                            <a:schemeClr val="dk1"/>
                          </a:solidFill>
                          <a:effectLst/>
                          <a:latin typeface="+mn-lt"/>
                          <a:ea typeface="+mn-ea"/>
                          <a:cs typeface="+mn-cs"/>
                        </a:rPr>
                        <a:t>của ĐHQG-HCM;</a:t>
                      </a:r>
                    </a:p>
                    <a:p>
                      <a:pPr algn="just"/>
                      <a:r>
                        <a:rPr lang="vi-VN" sz="1800" b="1" i="0" kern="1200" dirty="0">
                          <a:solidFill>
                            <a:schemeClr val="dk1"/>
                          </a:solidFill>
                          <a:effectLst/>
                          <a:latin typeface="+mn-lt"/>
                          <a:ea typeface="+mn-ea"/>
                          <a:cs typeface="+mn-cs"/>
                        </a:rPr>
                        <a:t>- Đối với sinh viên năm thứ 2 trở lên phải có kết quả học tập đạt trung bình – khá (tương đương 6.0/10) trở lên và đạt điểm đánh giá rèn luyện 70/100 trở lên;</a:t>
                      </a:r>
                    </a:p>
                    <a:p>
                      <a:pPr algn="just"/>
                      <a:r>
                        <a:rPr lang="vi-VN" sz="1800" b="0" i="0" kern="1200" dirty="0">
                          <a:solidFill>
                            <a:schemeClr val="dk1"/>
                          </a:solidFill>
                          <a:effectLst/>
                          <a:latin typeface="+mn-lt"/>
                          <a:ea typeface="+mn-ea"/>
                          <a:cs typeface="+mn-cs"/>
                        </a:rPr>
                        <a:t>- Sinh viên cam kết tốt nghiệp trong thời gian quy định của khóa học (không tính thời gian được phép gia hạn);</a:t>
                      </a:r>
                    </a:p>
                    <a:p>
                      <a:pPr algn="just"/>
                      <a:r>
                        <a:rPr lang="vi-VN" sz="1800" b="0" i="0" kern="1200" dirty="0">
                          <a:solidFill>
                            <a:schemeClr val="dk1"/>
                          </a:solidFill>
                          <a:effectLst/>
                          <a:latin typeface="+mn-lt"/>
                          <a:ea typeface="+mn-ea"/>
                          <a:cs typeface="+mn-cs"/>
                        </a:rPr>
                        <a:t>- Sinh viên </a:t>
                      </a:r>
                      <a:r>
                        <a:rPr lang="vi-VN" sz="1800" b="1" i="0" kern="1200" dirty="0">
                          <a:solidFill>
                            <a:schemeClr val="dk1"/>
                          </a:solidFill>
                          <a:effectLst/>
                          <a:latin typeface="+mn-lt"/>
                          <a:ea typeface="+mn-ea"/>
                          <a:cs typeface="+mn-cs"/>
                        </a:rPr>
                        <a:t>chưa tham gia vay ở các tổ chức tín dụng khác</a:t>
                      </a:r>
                      <a:r>
                        <a:rPr lang="vi-VN" sz="1800" b="0" i="0" kern="1200" dirty="0">
                          <a:solidFill>
                            <a:schemeClr val="dk1"/>
                          </a:solidFill>
                          <a:effectLst/>
                          <a:latin typeface="+mn-lt"/>
                          <a:ea typeface="+mn-ea"/>
                          <a:cs typeface="+mn-cs"/>
                        </a:rPr>
                        <a:t>;</a:t>
                      </a:r>
                    </a:p>
                    <a:p>
                      <a:pPr algn="just"/>
                      <a:r>
                        <a:rPr lang="vi-VN" sz="1800" b="0" i="0" kern="1200" dirty="0">
                          <a:solidFill>
                            <a:schemeClr val="dk1"/>
                          </a:solidFill>
                          <a:effectLst/>
                          <a:latin typeface="+mn-lt"/>
                          <a:ea typeface="+mn-ea"/>
                          <a:cs typeface="+mn-cs"/>
                        </a:rPr>
                        <a:t>- Sinh viên không đang trong quá trình bị kỷ luật, đình chỉ học tập;</a:t>
                      </a:r>
                    </a:p>
                    <a:p>
                      <a:pPr algn="just"/>
                      <a:r>
                        <a:rPr lang="vi-VN" sz="1800" b="1" i="0" kern="1200" dirty="0">
                          <a:solidFill>
                            <a:schemeClr val="dk1"/>
                          </a:solidFill>
                          <a:effectLst/>
                          <a:latin typeface="+mn-lt"/>
                          <a:ea typeface="+mn-ea"/>
                          <a:cs typeface="+mn-cs"/>
                        </a:rPr>
                        <a:t>- Sinh viên hoàn cảnh khó khăn</a:t>
                      </a:r>
                    </a:p>
                  </a:txBody>
                  <a:tcPr/>
                </a:tc>
                <a:tc>
                  <a:txBody>
                    <a:bodyPr/>
                    <a:lstStyle/>
                    <a:p>
                      <a:pPr algn="just"/>
                      <a:r>
                        <a:rPr lang="vi-VN" sz="1600" b="0" i="0" kern="1200" dirty="0">
                          <a:solidFill>
                            <a:schemeClr val="dk1"/>
                          </a:solidFill>
                          <a:effectLst/>
                          <a:latin typeface="+mn-lt"/>
                          <a:ea typeface="+mn-ea"/>
                          <a:cs typeface="+mn-cs"/>
                        </a:rPr>
                        <a:t>- Đơn đề nghị vay theo biểu mẫu 1, có xác nhận của cha mẹ hoặc người bảo hộ hợp pháp;</a:t>
                      </a:r>
                    </a:p>
                    <a:p>
                      <a:pPr algn="just"/>
                      <a:r>
                        <a:rPr lang="vi-VN" sz="1600" b="0" i="0" kern="1200" dirty="0">
                          <a:solidFill>
                            <a:schemeClr val="dk1"/>
                          </a:solidFill>
                          <a:effectLst/>
                          <a:latin typeface="+mn-lt"/>
                          <a:ea typeface="+mn-ea"/>
                          <a:cs typeface="+mn-cs"/>
                        </a:rPr>
                        <a:t>- Sinh viên có Căn cước công dân (CCCD) gắn chip: Sao y công chứng CCCD và Màn hình quét mã QR code trên CCCD.</a:t>
                      </a:r>
                    </a:p>
                    <a:p>
                      <a:pPr algn="just"/>
                      <a:r>
                        <a:rPr lang="vi-VN" sz="1600" b="0" i="0" kern="1200" dirty="0">
                          <a:solidFill>
                            <a:schemeClr val="dk1"/>
                          </a:solidFill>
                          <a:effectLst/>
                          <a:latin typeface="+mn-lt"/>
                          <a:ea typeface="+mn-ea"/>
                          <a:cs typeface="+mn-cs"/>
                        </a:rPr>
                        <a:t>- Sinh viên có CCCD chưa gắn chip hoặc Chứng minh nhân dân (CMND): Sao y công chứng CCCD hoặc CMND và Bản gốc xác nhận cư trú (Mẫu CT07) do Công an tại nơi thường trú cấp.</a:t>
                      </a:r>
                    </a:p>
                    <a:p>
                      <a:pPr algn="just"/>
                      <a:r>
                        <a:rPr lang="vi-VN" sz="1600" b="0" i="0" kern="1200" dirty="0">
                          <a:solidFill>
                            <a:schemeClr val="dk1"/>
                          </a:solidFill>
                          <a:effectLst/>
                          <a:latin typeface="+mn-lt"/>
                          <a:ea typeface="+mn-ea"/>
                          <a:cs typeface="+mn-cs"/>
                        </a:rPr>
                        <a:t>- Sơ yếu lý lịch có xác nhận của địa phương hoặc cơ sở đào tạo;</a:t>
                      </a:r>
                    </a:p>
                    <a:p>
                      <a:pPr algn="just"/>
                      <a:r>
                        <a:rPr lang="vi-VN" sz="1600" b="0" i="0" kern="1200" dirty="0">
                          <a:solidFill>
                            <a:schemeClr val="dk1"/>
                          </a:solidFill>
                          <a:effectLst/>
                          <a:latin typeface="+mn-lt"/>
                          <a:ea typeface="+mn-ea"/>
                          <a:cs typeface="+mn-cs"/>
                        </a:rPr>
                        <a:t>- Xác nhận học phí học kỳ 1 năm học 2023-2024 của cơ sở đào tạo theo biểu mẫu 2</a:t>
                      </a:r>
                    </a:p>
                    <a:p>
                      <a:pPr algn="just"/>
                      <a:r>
                        <a:rPr lang="vi-VN" sz="1600" b="0" i="0" kern="1200" dirty="0">
                          <a:solidFill>
                            <a:schemeClr val="dk1"/>
                          </a:solidFill>
                          <a:effectLst/>
                          <a:latin typeface="+mn-lt"/>
                          <a:ea typeface="+mn-ea"/>
                          <a:cs typeface="+mn-cs"/>
                        </a:rPr>
                        <a:t>- Sổ hộ nghèo/Giấy xác nhận hoàn cảnh khó khăn của địa phương hoặc cơ sở đào tạo.</a:t>
                      </a:r>
                    </a:p>
                  </a:txBody>
                  <a:tcPr/>
                </a:tc>
                <a:extLst>
                  <a:ext uri="{0D108BD9-81ED-4DB2-BD59-A6C34878D82A}">
                    <a16:rowId xmlns:a16="http://schemas.microsoft.com/office/drawing/2014/main" val="10001"/>
                  </a:ext>
                </a:extLst>
              </a:tr>
              <a:tr h="370840">
                <a:tc gridSpan="2">
                  <a:txBody>
                    <a:bodyPr/>
                    <a:lstStyle/>
                    <a:p>
                      <a:pPr marL="285750" indent="-285750">
                        <a:buFontTx/>
                        <a:buChar char="-"/>
                      </a:pPr>
                      <a:r>
                        <a:rPr lang="en-US" sz="2700" dirty="0" err="1">
                          <a:latin typeface="Time News Roman"/>
                        </a:rPr>
                        <a:t>Thời</a:t>
                      </a:r>
                      <a:r>
                        <a:rPr lang="en-US" sz="2700" baseline="0" dirty="0">
                          <a:latin typeface="Time News Roman"/>
                        </a:rPr>
                        <a:t> </a:t>
                      </a:r>
                      <a:r>
                        <a:rPr lang="en-US" sz="2700" baseline="0" dirty="0" err="1">
                          <a:latin typeface="Time News Roman"/>
                        </a:rPr>
                        <a:t>gian</a:t>
                      </a:r>
                      <a:r>
                        <a:rPr lang="en-US" sz="2700" baseline="0" dirty="0">
                          <a:latin typeface="Time News Roman"/>
                        </a:rPr>
                        <a:t> </a:t>
                      </a:r>
                      <a:r>
                        <a:rPr lang="en-US" sz="2700" baseline="0" dirty="0" err="1">
                          <a:latin typeface="Time News Roman"/>
                        </a:rPr>
                        <a:t>nộp</a:t>
                      </a:r>
                      <a:r>
                        <a:rPr lang="en-US" sz="2700" baseline="0" dirty="0">
                          <a:latin typeface="Time News Roman"/>
                        </a:rPr>
                        <a:t>: </a:t>
                      </a:r>
                      <a:r>
                        <a:rPr lang="en-US" sz="2700" baseline="0" dirty="0" err="1">
                          <a:latin typeface="Time News Roman"/>
                        </a:rPr>
                        <a:t>trước</a:t>
                      </a:r>
                      <a:r>
                        <a:rPr lang="en-US" sz="2700" baseline="0" dirty="0">
                          <a:latin typeface="Time News Roman"/>
                        </a:rPr>
                        <a:t> </a:t>
                      </a:r>
                      <a:r>
                        <a:rPr lang="en-US" sz="2700" baseline="0" dirty="0" err="1">
                          <a:latin typeface="Time News Roman"/>
                        </a:rPr>
                        <a:t>ngày</a:t>
                      </a:r>
                      <a:r>
                        <a:rPr lang="en-US" sz="2700" baseline="0" dirty="0">
                          <a:latin typeface="Time News Roman"/>
                        </a:rPr>
                        <a:t> 05/11/2024.</a:t>
                      </a:r>
                    </a:p>
                    <a:p>
                      <a:pPr marL="285750" indent="-285750">
                        <a:buFontTx/>
                        <a:buChar char="-"/>
                      </a:pPr>
                      <a:r>
                        <a:rPr lang="en-US" sz="2700" baseline="0" dirty="0" err="1">
                          <a:latin typeface="Time News Roman"/>
                        </a:rPr>
                        <a:t>Địa</a:t>
                      </a:r>
                      <a:r>
                        <a:rPr lang="en-US" sz="2700" baseline="0" dirty="0">
                          <a:latin typeface="Time News Roman"/>
                        </a:rPr>
                        <a:t> </a:t>
                      </a:r>
                      <a:r>
                        <a:rPr lang="en-US" sz="2700" baseline="0" dirty="0" err="1">
                          <a:latin typeface="Time News Roman"/>
                        </a:rPr>
                        <a:t>điểm</a:t>
                      </a:r>
                      <a:r>
                        <a:rPr lang="en-US" sz="2700" baseline="0" dirty="0">
                          <a:latin typeface="Time News Roman"/>
                        </a:rPr>
                        <a:t>: </a:t>
                      </a:r>
                      <a:r>
                        <a:rPr lang="en-US" sz="2700" baseline="0" dirty="0" err="1">
                          <a:latin typeface="Time News Roman"/>
                        </a:rPr>
                        <a:t>phòng</a:t>
                      </a:r>
                      <a:r>
                        <a:rPr lang="en-US" sz="2700" baseline="0" dirty="0">
                          <a:latin typeface="Time News Roman"/>
                        </a:rPr>
                        <a:t> SV03 (</a:t>
                      </a:r>
                      <a:r>
                        <a:rPr lang="en-US" sz="2700" baseline="0" dirty="0" err="1">
                          <a:latin typeface="Time News Roman"/>
                        </a:rPr>
                        <a:t>anh</a:t>
                      </a:r>
                      <a:r>
                        <a:rPr lang="en-US" sz="2700" baseline="0" dirty="0">
                          <a:latin typeface="Time News Roman"/>
                        </a:rPr>
                        <a:t> </a:t>
                      </a:r>
                      <a:r>
                        <a:rPr lang="en-US" sz="2700" baseline="0" dirty="0" err="1">
                          <a:latin typeface="Time News Roman"/>
                        </a:rPr>
                        <a:t>Trần</a:t>
                      </a:r>
                      <a:r>
                        <a:rPr lang="en-US" sz="2700" baseline="0" dirty="0">
                          <a:latin typeface="Time News Roman"/>
                        </a:rPr>
                        <a:t> </a:t>
                      </a:r>
                      <a:r>
                        <a:rPr lang="en-US" sz="2700" baseline="0" dirty="0" err="1">
                          <a:latin typeface="Time News Roman"/>
                        </a:rPr>
                        <a:t>Thiện</a:t>
                      </a:r>
                      <a:r>
                        <a:rPr lang="en-US" sz="2700" baseline="0" dirty="0">
                          <a:latin typeface="Time News Roman"/>
                        </a:rPr>
                        <a:t> – 0919.304.442)</a:t>
                      </a:r>
                      <a:endParaRPr lang="en-US" sz="2700" dirty="0">
                        <a:latin typeface="Time News Roman"/>
                      </a:endParaRPr>
                    </a:p>
                  </a:txBody>
                  <a:tcPr/>
                </a:tc>
                <a:tc hMerge="1">
                  <a:txBody>
                    <a:bodyPr/>
                    <a:lstStyle/>
                    <a:p>
                      <a:endParaRPr lang="en-US">
                        <a:latin typeface="Time News Roman"/>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83297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88640"/>
            <a:ext cx="8928992" cy="646331"/>
          </a:xfrm>
          <a:prstGeom prst="rect">
            <a:avLst/>
          </a:prstGeom>
          <a:solidFill>
            <a:schemeClr val="accent6"/>
          </a:solidFill>
        </p:spPr>
        <p:txBody>
          <a:bodyPr wrap="square">
            <a:spAutoFit/>
          </a:bodyPr>
          <a:lstStyle/>
          <a:p>
            <a:pPr algn="ctr"/>
            <a:r>
              <a:rPr lang="en-US" sz="3600" dirty="0">
                <a:solidFill>
                  <a:schemeClr val="bg1"/>
                </a:solidFill>
                <a:latin typeface="Times New Roman" pitchFamily="18" charset="0"/>
                <a:cs typeface="Times New Roman" pitchFamily="18" charset="0"/>
              </a:rPr>
              <a:t>5.2 THẺ QUA PHÀ</a:t>
            </a:r>
          </a:p>
        </p:txBody>
      </p:sp>
      <p:sp>
        <p:nvSpPr>
          <p:cNvPr id="6" name="Rectangle 5"/>
          <p:cNvSpPr/>
          <p:nvPr/>
        </p:nvSpPr>
        <p:spPr>
          <a:xfrm>
            <a:off x="35496" y="949673"/>
            <a:ext cx="8928992" cy="585621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lnSpc>
                <a:spcPct val="110000"/>
              </a:lnSpc>
            </a:pPr>
            <a:r>
              <a:rPr lang="vi-VN" sz="3400" b="1" dirty="0"/>
              <a:t>* </a:t>
            </a:r>
            <a:r>
              <a:rPr lang="vi-VN" sz="3400" b="1" u="sng" dirty="0"/>
              <a:t>Đối tượng</a:t>
            </a:r>
            <a:r>
              <a:rPr lang="vi-VN" sz="3400" b="1" dirty="0"/>
              <a:t>: </a:t>
            </a:r>
            <a:r>
              <a:rPr lang="vi-VN" sz="3000" dirty="0"/>
              <a:t>Tân sinh viên có nhu cầu làm thẻ qua phà năm để đi qua các phà thuộc Công ty phà An Giang.</a:t>
            </a:r>
          </a:p>
          <a:p>
            <a:pPr marL="457200" lvl="0" indent="-457200" algn="just">
              <a:lnSpc>
                <a:spcPct val="110000"/>
              </a:lnSpc>
              <a:buFontTx/>
              <a:buChar char="-"/>
            </a:pPr>
            <a:r>
              <a:rPr lang="en-US" sz="3200" dirty="0" err="1">
                <a:solidFill>
                  <a:srgbClr val="FFFF00"/>
                </a:solidFill>
              </a:rPr>
              <a:t>Thời</a:t>
            </a:r>
            <a:r>
              <a:rPr lang="en-US" sz="3200" dirty="0">
                <a:solidFill>
                  <a:srgbClr val="FFFF00"/>
                </a:solidFill>
              </a:rPr>
              <a:t> </a:t>
            </a:r>
            <a:r>
              <a:rPr lang="en-US" sz="3200" dirty="0" err="1">
                <a:solidFill>
                  <a:srgbClr val="FFFF00"/>
                </a:solidFill>
              </a:rPr>
              <a:t>gian</a:t>
            </a:r>
            <a:r>
              <a:rPr lang="en-US" sz="3200" dirty="0">
                <a:solidFill>
                  <a:srgbClr val="FFFF00"/>
                </a:solidFill>
              </a:rPr>
              <a:t> </a:t>
            </a:r>
            <a:r>
              <a:rPr lang="en-US" sz="3200" dirty="0" err="1">
                <a:solidFill>
                  <a:srgbClr val="FFFF00"/>
                </a:solidFill>
              </a:rPr>
              <a:t>sử</a:t>
            </a:r>
            <a:r>
              <a:rPr lang="en-US" sz="3200" dirty="0">
                <a:solidFill>
                  <a:srgbClr val="FFFF00"/>
                </a:solidFill>
              </a:rPr>
              <a:t> </a:t>
            </a:r>
            <a:r>
              <a:rPr lang="en-US" sz="3200" dirty="0" err="1">
                <a:solidFill>
                  <a:srgbClr val="FFFF00"/>
                </a:solidFill>
              </a:rPr>
              <a:t>dụng</a:t>
            </a:r>
            <a:r>
              <a:rPr lang="en-US" sz="3200" dirty="0">
                <a:solidFill>
                  <a:srgbClr val="FFFF00"/>
                </a:solidFill>
              </a:rPr>
              <a:t> </a:t>
            </a:r>
            <a:r>
              <a:rPr lang="en-US" sz="3200" dirty="0" err="1">
                <a:solidFill>
                  <a:srgbClr val="FFFF00"/>
                </a:solidFill>
              </a:rPr>
              <a:t>thẻ</a:t>
            </a:r>
            <a:r>
              <a:rPr lang="en-US" sz="3200" dirty="0">
                <a:solidFill>
                  <a:srgbClr val="FFFF00"/>
                </a:solidFill>
              </a:rPr>
              <a:t> </a:t>
            </a:r>
            <a:r>
              <a:rPr lang="en-US" sz="3200" dirty="0" err="1">
                <a:solidFill>
                  <a:srgbClr val="FFFF00"/>
                </a:solidFill>
              </a:rPr>
              <a:t>phà</a:t>
            </a:r>
            <a:r>
              <a:rPr lang="en-US" sz="3200" dirty="0">
                <a:solidFill>
                  <a:srgbClr val="FFFF00"/>
                </a:solidFill>
              </a:rPr>
              <a:t> </a:t>
            </a:r>
            <a:r>
              <a:rPr lang="en-US" sz="3200" dirty="0" err="1">
                <a:solidFill>
                  <a:srgbClr val="FFFF00"/>
                </a:solidFill>
              </a:rPr>
              <a:t>năm</a:t>
            </a:r>
            <a:r>
              <a:rPr lang="en-US" sz="3200" dirty="0">
                <a:solidFill>
                  <a:srgbClr val="FFFF00"/>
                </a:solidFill>
              </a:rPr>
              <a:t> – </a:t>
            </a:r>
            <a:r>
              <a:rPr lang="en-US" sz="3200" dirty="0" err="1">
                <a:solidFill>
                  <a:srgbClr val="FFFF00"/>
                </a:solidFill>
              </a:rPr>
              <a:t>năm</a:t>
            </a:r>
            <a:r>
              <a:rPr lang="en-US" sz="3200" dirty="0">
                <a:solidFill>
                  <a:srgbClr val="FFFF00"/>
                </a:solidFill>
              </a:rPr>
              <a:t> 2024: </a:t>
            </a:r>
          </a:p>
          <a:p>
            <a:pPr lvl="0" algn="just">
              <a:lnSpc>
                <a:spcPct val="110000"/>
              </a:lnSpc>
            </a:pPr>
            <a:r>
              <a:rPr lang="en-US" sz="3200" dirty="0"/>
              <a:t>03 </a:t>
            </a:r>
            <a:r>
              <a:rPr lang="en-US" sz="3200" dirty="0" err="1"/>
              <a:t>tháng</a:t>
            </a:r>
            <a:r>
              <a:rPr lang="en-US" sz="3200" dirty="0"/>
              <a:t>, </a:t>
            </a:r>
            <a:r>
              <a:rPr lang="en-US" sz="3200" dirty="0" err="1"/>
              <a:t>từ</a:t>
            </a:r>
            <a:r>
              <a:rPr lang="en-US" sz="3200" dirty="0"/>
              <a:t> </a:t>
            </a:r>
            <a:r>
              <a:rPr lang="en-US" sz="3200" dirty="0" err="1"/>
              <a:t>tháng</a:t>
            </a:r>
            <a:r>
              <a:rPr lang="en-US" sz="3200" dirty="0"/>
              <a:t> 10/2024 </a:t>
            </a:r>
            <a:r>
              <a:rPr lang="en-US" sz="3200" dirty="0" err="1"/>
              <a:t>đến</a:t>
            </a:r>
            <a:r>
              <a:rPr lang="en-US" sz="3200" dirty="0"/>
              <a:t> </a:t>
            </a:r>
            <a:r>
              <a:rPr lang="en-US" sz="3200" dirty="0" err="1"/>
              <a:t>tháng</a:t>
            </a:r>
            <a:r>
              <a:rPr lang="en-US" sz="3200" dirty="0"/>
              <a:t> 12/2024 (qua </a:t>
            </a:r>
            <a:r>
              <a:rPr lang="en-US" sz="3200" dirty="0" err="1"/>
              <a:t>tháng</a:t>
            </a:r>
            <a:r>
              <a:rPr lang="en-US" sz="3200" dirty="0"/>
              <a:t> 01/2025 </a:t>
            </a:r>
            <a:r>
              <a:rPr lang="en-US" sz="3200" dirty="0" err="1"/>
              <a:t>sinh</a:t>
            </a:r>
            <a:r>
              <a:rPr lang="en-US" sz="3200" dirty="0"/>
              <a:t> </a:t>
            </a:r>
            <a:r>
              <a:rPr lang="en-US" sz="3200" dirty="0" err="1"/>
              <a:t>viên</a:t>
            </a:r>
            <a:r>
              <a:rPr lang="en-US" sz="3200" dirty="0"/>
              <a:t> </a:t>
            </a:r>
            <a:r>
              <a:rPr lang="en-US" sz="3200" dirty="0" err="1"/>
              <a:t>phải</a:t>
            </a:r>
            <a:r>
              <a:rPr lang="en-US" sz="3200" dirty="0"/>
              <a:t> </a:t>
            </a:r>
            <a:r>
              <a:rPr lang="en-US" sz="3200" dirty="0" err="1"/>
              <a:t>đăng</a:t>
            </a:r>
            <a:r>
              <a:rPr lang="en-US" sz="3200" dirty="0"/>
              <a:t> </a:t>
            </a:r>
            <a:r>
              <a:rPr lang="en-US" sz="3200" dirty="0" err="1"/>
              <a:t>ký</a:t>
            </a:r>
            <a:r>
              <a:rPr lang="en-US" sz="3200" dirty="0"/>
              <a:t> </a:t>
            </a:r>
            <a:r>
              <a:rPr lang="en-US" sz="3200" dirty="0" err="1"/>
              <a:t>làm</a:t>
            </a:r>
            <a:r>
              <a:rPr lang="en-US" sz="3200" dirty="0"/>
              <a:t> </a:t>
            </a:r>
            <a:r>
              <a:rPr lang="en-US" sz="3200" dirty="0" err="1"/>
              <a:t>lại</a:t>
            </a:r>
            <a:r>
              <a:rPr lang="en-US" sz="3200" dirty="0"/>
              <a:t> </a:t>
            </a:r>
            <a:r>
              <a:rPr lang="en-US" sz="3200" dirty="0" err="1"/>
              <a:t>thẻ</a:t>
            </a:r>
            <a:r>
              <a:rPr lang="en-US" sz="3200" dirty="0"/>
              <a:t> </a:t>
            </a:r>
            <a:r>
              <a:rPr lang="en-US" sz="3200" dirty="0" err="1"/>
              <a:t>phà</a:t>
            </a:r>
            <a:r>
              <a:rPr lang="en-US" sz="3200" dirty="0"/>
              <a:t> </a:t>
            </a:r>
            <a:r>
              <a:rPr lang="en-US" sz="3200" dirty="0" err="1"/>
              <a:t>năm</a:t>
            </a:r>
            <a:r>
              <a:rPr lang="en-US" sz="3200" dirty="0"/>
              <a:t> - </a:t>
            </a:r>
            <a:r>
              <a:rPr lang="en-US" sz="3200" dirty="0" err="1"/>
              <a:t>năm</a:t>
            </a:r>
            <a:r>
              <a:rPr lang="en-US" sz="3200" dirty="0"/>
              <a:t> 2025 </a:t>
            </a:r>
            <a:r>
              <a:rPr lang="en-US" sz="3200" dirty="0" err="1"/>
              <a:t>để</a:t>
            </a:r>
            <a:r>
              <a:rPr lang="en-US" sz="3200" dirty="0"/>
              <a:t> </a:t>
            </a:r>
            <a:r>
              <a:rPr lang="en-US" sz="3200" dirty="0" err="1"/>
              <a:t>sử</a:t>
            </a:r>
            <a:r>
              <a:rPr lang="en-US" sz="3200" dirty="0"/>
              <a:t> </a:t>
            </a:r>
            <a:r>
              <a:rPr lang="en-US" sz="3200" dirty="0" err="1"/>
              <a:t>dụng</a:t>
            </a:r>
            <a:r>
              <a:rPr lang="en-US" sz="3200" dirty="0"/>
              <a:t> </a:t>
            </a:r>
            <a:r>
              <a:rPr lang="en-US" sz="3200" dirty="0" err="1"/>
              <a:t>cho</a:t>
            </a:r>
            <a:r>
              <a:rPr lang="en-US" sz="3200" dirty="0"/>
              <a:t> </a:t>
            </a:r>
            <a:r>
              <a:rPr lang="en-US" sz="3200" dirty="0" err="1"/>
              <a:t>cả</a:t>
            </a:r>
            <a:r>
              <a:rPr lang="en-US" sz="3200" dirty="0"/>
              <a:t> </a:t>
            </a:r>
            <a:r>
              <a:rPr lang="en-US" sz="3200" dirty="0" err="1"/>
              <a:t>năm</a:t>
            </a:r>
            <a:r>
              <a:rPr lang="en-US" sz="3200" dirty="0"/>
              <a:t> 2025). </a:t>
            </a:r>
          </a:p>
          <a:p>
            <a:pPr algn="ctr">
              <a:lnSpc>
                <a:spcPct val="110000"/>
              </a:lnSpc>
            </a:pPr>
            <a:r>
              <a:rPr lang="en-US" sz="3000" b="1" dirty="0" err="1">
                <a:solidFill>
                  <a:srgbClr val="FFFF00"/>
                </a:solidFill>
              </a:rPr>
              <a:t>Thời</a:t>
            </a:r>
            <a:r>
              <a:rPr lang="en-US" sz="3000" b="1" dirty="0">
                <a:solidFill>
                  <a:srgbClr val="FFFF00"/>
                </a:solidFill>
              </a:rPr>
              <a:t> </a:t>
            </a:r>
            <a:r>
              <a:rPr lang="en-US" sz="3000" b="1" dirty="0" err="1">
                <a:solidFill>
                  <a:srgbClr val="FFFF00"/>
                </a:solidFill>
              </a:rPr>
              <a:t>gian</a:t>
            </a:r>
            <a:r>
              <a:rPr lang="en-US" sz="3000" b="1" dirty="0">
                <a:solidFill>
                  <a:srgbClr val="FFFF00"/>
                </a:solidFill>
              </a:rPr>
              <a:t> </a:t>
            </a:r>
            <a:r>
              <a:rPr lang="en-US" sz="3000" b="1" dirty="0" err="1">
                <a:solidFill>
                  <a:srgbClr val="FFFF00"/>
                </a:solidFill>
              </a:rPr>
              <a:t>đăng</a:t>
            </a:r>
            <a:r>
              <a:rPr lang="en-US" sz="3000" b="1" dirty="0">
                <a:solidFill>
                  <a:srgbClr val="FFFF00"/>
                </a:solidFill>
              </a:rPr>
              <a:t> </a:t>
            </a:r>
            <a:r>
              <a:rPr lang="en-US" sz="3000" b="1" dirty="0" err="1">
                <a:solidFill>
                  <a:srgbClr val="FFFF00"/>
                </a:solidFill>
              </a:rPr>
              <a:t>ký</a:t>
            </a:r>
            <a:r>
              <a:rPr lang="en-US" sz="3000" b="1" dirty="0">
                <a:solidFill>
                  <a:srgbClr val="FFFF00"/>
                </a:solidFill>
              </a:rPr>
              <a:t> </a:t>
            </a:r>
            <a:r>
              <a:rPr lang="en-US" sz="3000" b="1" dirty="0" err="1">
                <a:solidFill>
                  <a:srgbClr val="FFFF00"/>
                </a:solidFill>
              </a:rPr>
              <a:t>làm</a:t>
            </a:r>
            <a:r>
              <a:rPr lang="en-US" sz="3000" b="1" dirty="0">
                <a:solidFill>
                  <a:srgbClr val="FFFF00"/>
                </a:solidFill>
              </a:rPr>
              <a:t> </a:t>
            </a:r>
            <a:r>
              <a:rPr lang="en-US" sz="3000" b="1" dirty="0" err="1">
                <a:solidFill>
                  <a:srgbClr val="FFFF00"/>
                </a:solidFill>
              </a:rPr>
              <a:t>thẻ</a:t>
            </a:r>
            <a:r>
              <a:rPr lang="en-US" sz="3000" b="1" dirty="0">
                <a:solidFill>
                  <a:srgbClr val="FFFF00"/>
                </a:solidFill>
              </a:rPr>
              <a:t> </a:t>
            </a:r>
            <a:r>
              <a:rPr lang="en-US" sz="3000" b="1" dirty="0" err="1">
                <a:solidFill>
                  <a:srgbClr val="FFFF00"/>
                </a:solidFill>
              </a:rPr>
              <a:t>phà</a:t>
            </a:r>
            <a:r>
              <a:rPr lang="en-US" sz="3000" b="1" dirty="0">
                <a:solidFill>
                  <a:srgbClr val="FFFF00"/>
                </a:solidFill>
              </a:rPr>
              <a:t> </a:t>
            </a:r>
            <a:r>
              <a:rPr lang="en-US" sz="3000" b="1" dirty="0" err="1">
                <a:solidFill>
                  <a:srgbClr val="FFFF00"/>
                </a:solidFill>
              </a:rPr>
              <a:t>năm</a:t>
            </a:r>
            <a:r>
              <a:rPr lang="en-US" sz="3000" b="1" dirty="0">
                <a:solidFill>
                  <a:srgbClr val="FFFF00"/>
                </a:solidFill>
              </a:rPr>
              <a:t> 2024: </a:t>
            </a:r>
            <a:r>
              <a:rPr lang="en-US" sz="3000" b="1" dirty="0" err="1">
                <a:solidFill>
                  <a:srgbClr val="FFFF00"/>
                </a:solidFill>
              </a:rPr>
              <a:t>Từ</a:t>
            </a:r>
            <a:r>
              <a:rPr lang="en-US" sz="3000" b="1" dirty="0">
                <a:solidFill>
                  <a:srgbClr val="FFFF00"/>
                </a:solidFill>
              </a:rPr>
              <a:t> </a:t>
            </a:r>
            <a:r>
              <a:rPr lang="en-US" sz="3000" b="1" dirty="0" err="1">
                <a:solidFill>
                  <a:srgbClr val="FFFF00"/>
                </a:solidFill>
              </a:rPr>
              <a:t>ngày</a:t>
            </a:r>
            <a:r>
              <a:rPr lang="en-US" sz="3000" b="1" dirty="0">
                <a:solidFill>
                  <a:srgbClr val="FFFF00"/>
                </a:solidFill>
              </a:rPr>
              <a:t> </a:t>
            </a:r>
            <a:r>
              <a:rPr lang="en-US" sz="3000" b="1" dirty="0" err="1">
                <a:solidFill>
                  <a:srgbClr val="FFFF00"/>
                </a:solidFill>
              </a:rPr>
              <a:t>ra</a:t>
            </a:r>
            <a:r>
              <a:rPr lang="en-US" sz="3000" b="1" dirty="0">
                <a:solidFill>
                  <a:srgbClr val="FFFF00"/>
                </a:solidFill>
              </a:rPr>
              <a:t> </a:t>
            </a:r>
            <a:r>
              <a:rPr lang="en-US" sz="3000" b="1" dirty="0" err="1">
                <a:solidFill>
                  <a:srgbClr val="FFFF00"/>
                </a:solidFill>
              </a:rPr>
              <a:t>thông</a:t>
            </a:r>
            <a:r>
              <a:rPr lang="en-US" sz="3000" b="1" dirty="0">
                <a:solidFill>
                  <a:srgbClr val="FFFF00"/>
                </a:solidFill>
              </a:rPr>
              <a:t> </a:t>
            </a:r>
            <a:r>
              <a:rPr lang="en-US" sz="3000" b="1" dirty="0" err="1">
                <a:solidFill>
                  <a:srgbClr val="FFFF00"/>
                </a:solidFill>
              </a:rPr>
              <a:t>báo</a:t>
            </a:r>
            <a:r>
              <a:rPr lang="en-US" sz="3000" b="1" dirty="0">
                <a:solidFill>
                  <a:srgbClr val="FFFF00"/>
                </a:solidFill>
              </a:rPr>
              <a:t> </a:t>
            </a:r>
            <a:r>
              <a:rPr lang="en-US" sz="3000" b="1" dirty="0" err="1">
                <a:solidFill>
                  <a:srgbClr val="FFFF00"/>
                </a:solidFill>
              </a:rPr>
              <a:t>đến</a:t>
            </a:r>
            <a:r>
              <a:rPr lang="en-US" sz="3000" b="1" dirty="0">
                <a:solidFill>
                  <a:srgbClr val="FFFF00"/>
                </a:solidFill>
              </a:rPr>
              <a:t> </a:t>
            </a:r>
            <a:r>
              <a:rPr lang="en-US" sz="3000" b="1" dirty="0" err="1">
                <a:solidFill>
                  <a:srgbClr val="FFFF00"/>
                </a:solidFill>
              </a:rPr>
              <a:t>hết</a:t>
            </a:r>
            <a:r>
              <a:rPr lang="en-US" sz="3000" b="1" dirty="0">
                <a:solidFill>
                  <a:srgbClr val="FFFF00"/>
                </a:solidFill>
              </a:rPr>
              <a:t> </a:t>
            </a:r>
            <a:r>
              <a:rPr lang="en-US" sz="3000" b="1" dirty="0" err="1">
                <a:solidFill>
                  <a:srgbClr val="FFFF00"/>
                </a:solidFill>
              </a:rPr>
              <a:t>ngày</a:t>
            </a:r>
            <a:r>
              <a:rPr lang="en-US" sz="3000" b="1" dirty="0">
                <a:solidFill>
                  <a:srgbClr val="FFFF00"/>
                </a:solidFill>
              </a:rPr>
              <a:t> 27/9/2024.</a:t>
            </a:r>
          </a:p>
          <a:p>
            <a:pPr algn="ctr">
              <a:lnSpc>
                <a:spcPct val="110000"/>
              </a:lnSpc>
            </a:pPr>
            <a:endParaRPr lang="en-US" sz="3000" b="1" dirty="0">
              <a:solidFill>
                <a:srgbClr val="FFFF00"/>
              </a:solidFill>
            </a:endParaRPr>
          </a:p>
          <a:p>
            <a:pPr algn="ctr">
              <a:lnSpc>
                <a:spcPct val="110000"/>
              </a:lnSpc>
            </a:pPr>
            <a:endParaRPr lang="en-US" sz="3000" b="1" dirty="0">
              <a:solidFill>
                <a:srgbClr val="FFFF00"/>
              </a:solidFill>
            </a:endParaRPr>
          </a:p>
        </p:txBody>
      </p:sp>
      <p:pic>
        <p:nvPicPr>
          <p:cNvPr id="2056" name="Picture 8" descr="Children Learn png images | PNGEgg">
            <a:extLst>
              <a:ext uri="{FF2B5EF4-FFF2-40B4-BE49-F238E27FC236}">
                <a16:creationId xmlns:a16="http://schemas.microsoft.com/office/drawing/2014/main" id="{D005F794-8FF9-4625-B898-F15154A6494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87824" y="5562035"/>
            <a:ext cx="2397150" cy="12305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A3C9A6-3BDE-4430-A11E-6D792FB68F6D}"/>
              </a:ext>
            </a:extLst>
          </p:cNvPr>
          <p:cNvSpPr/>
          <p:nvPr/>
        </p:nvSpPr>
        <p:spPr>
          <a:xfrm>
            <a:off x="64757" y="980728"/>
            <a:ext cx="8856984" cy="576209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vi-VN" sz="2400" dirty="0"/>
              <a:t>CÁC BƯỚC ĐĂNG KÝ:</a:t>
            </a:r>
            <a:endParaRPr lang="en-US" sz="2400" dirty="0"/>
          </a:p>
          <a:p>
            <a:pPr algn="just"/>
            <a:endParaRPr lang="vi-VN" sz="800" dirty="0"/>
          </a:p>
          <a:p>
            <a:pPr>
              <a:lnSpc>
                <a:spcPct val="110000"/>
              </a:lnSpc>
            </a:pPr>
            <a:r>
              <a:rPr lang="vi-VN" sz="2300" b="1" dirty="0">
                <a:solidFill>
                  <a:srgbClr val="FFFF00"/>
                </a:solidFill>
              </a:rPr>
              <a:t>+ Bước 1: </a:t>
            </a:r>
            <a:r>
              <a:rPr lang="en-US" sz="2300" dirty="0"/>
              <a:t>Sinh </a:t>
            </a:r>
            <a:r>
              <a:rPr lang="en-US" sz="2300" dirty="0" err="1"/>
              <a:t>viên</a:t>
            </a:r>
            <a:r>
              <a:rPr lang="en-US" sz="2300" dirty="0"/>
              <a:t> </a:t>
            </a:r>
            <a:r>
              <a:rPr lang="en-US" sz="2300" dirty="0" err="1"/>
              <a:t>có</a:t>
            </a:r>
            <a:r>
              <a:rPr lang="en-US" sz="2300" dirty="0"/>
              <a:t> </a:t>
            </a:r>
            <a:r>
              <a:rPr lang="en-US" sz="2300" dirty="0" err="1"/>
              <a:t>nhu</a:t>
            </a:r>
            <a:r>
              <a:rPr lang="en-US" sz="2300" dirty="0"/>
              <a:t> </a:t>
            </a:r>
            <a:r>
              <a:rPr lang="en-US" sz="2300" dirty="0" err="1"/>
              <a:t>cầu</a:t>
            </a:r>
            <a:r>
              <a:rPr lang="en-US" sz="2300" dirty="0"/>
              <a:t> </a:t>
            </a:r>
            <a:r>
              <a:rPr lang="en-US" sz="2300" dirty="0" err="1"/>
              <a:t>làm</a:t>
            </a:r>
            <a:r>
              <a:rPr lang="en-US" sz="2300" dirty="0"/>
              <a:t> </a:t>
            </a:r>
            <a:r>
              <a:rPr lang="en-US" sz="2300" dirty="0" err="1"/>
              <a:t>thẻ</a:t>
            </a:r>
            <a:r>
              <a:rPr lang="en-US" sz="2300" dirty="0"/>
              <a:t> qua </a:t>
            </a:r>
            <a:r>
              <a:rPr lang="en-US" sz="2300" dirty="0" err="1"/>
              <a:t>phà</a:t>
            </a:r>
            <a:r>
              <a:rPr lang="en-US" sz="2300" dirty="0"/>
              <a:t> </a:t>
            </a:r>
            <a:r>
              <a:rPr lang="en-US" sz="2300" dirty="0" err="1"/>
              <a:t>năm</a:t>
            </a:r>
            <a:r>
              <a:rPr lang="en-US" sz="2300" dirty="0"/>
              <a:t> – </a:t>
            </a:r>
            <a:r>
              <a:rPr lang="en-US" sz="2300" dirty="0" err="1"/>
              <a:t>năm</a:t>
            </a:r>
            <a:r>
              <a:rPr lang="en-US" sz="2300" dirty="0"/>
              <a:t> 2024 </a:t>
            </a:r>
            <a:r>
              <a:rPr lang="en-US" sz="2300" dirty="0" err="1"/>
              <a:t>vui</a:t>
            </a:r>
            <a:r>
              <a:rPr lang="en-US" sz="2300" dirty="0"/>
              <a:t> </a:t>
            </a:r>
            <a:r>
              <a:rPr lang="en-US" sz="2300" dirty="0" err="1"/>
              <a:t>lòng</a:t>
            </a:r>
            <a:r>
              <a:rPr lang="en-US" sz="2300" dirty="0"/>
              <a:t> </a:t>
            </a:r>
            <a:r>
              <a:rPr lang="en-US" sz="2300" dirty="0" err="1"/>
              <a:t>thực</a:t>
            </a:r>
            <a:r>
              <a:rPr lang="en-US" sz="2300" dirty="0"/>
              <a:t> </a:t>
            </a:r>
            <a:r>
              <a:rPr lang="en-US" sz="2300" dirty="0" err="1"/>
              <a:t>hiện</a:t>
            </a:r>
            <a:r>
              <a:rPr lang="en-US" sz="2300" dirty="0"/>
              <a:t> </a:t>
            </a:r>
            <a:r>
              <a:rPr lang="en-US" sz="2300" dirty="0" err="1"/>
              <a:t>đăng</a:t>
            </a:r>
            <a:r>
              <a:rPr lang="en-US" sz="2300" dirty="0"/>
              <a:t> </a:t>
            </a:r>
            <a:r>
              <a:rPr lang="en-US" sz="2300" dirty="0" err="1"/>
              <a:t>ký</a:t>
            </a:r>
            <a:r>
              <a:rPr lang="en-US" sz="2300" dirty="0"/>
              <a:t> </a:t>
            </a:r>
            <a:r>
              <a:rPr lang="en-US" sz="2300" dirty="0" err="1"/>
              <a:t>tại</a:t>
            </a:r>
            <a:r>
              <a:rPr lang="en-US" sz="2300" dirty="0"/>
              <a:t> link </a:t>
            </a:r>
            <a:r>
              <a:rPr lang="en-US" sz="2600" u="sng" dirty="0">
                <a:hlinkClick r:id="rId4"/>
              </a:rPr>
              <a:t>https://vnu.app/4b9cefb4</a:t>
            </a:r>
            <a:r>
              <a:rPr lang="en-US" sz="2600" dirty="0"/>
              <a:t> </a:t>
            </a:r>
            <a:r>
              <a:rPr lang="en-US" sz="2300" dirty="0"/>
              <a:t>(</a:t>
            </a:r>
            <a:r>
              <a:rPr lang="en-US" sz="2300" dirty="0" err="1"/>
              <a:t>đăng</a:t>
            </a:r>
            <a:r>
              <a:rPr lang="en-US" sz="2300" dirty="0"/>
              <a:t> </a:t>
            </a:r>
            <a:r>
              <a:rPr lang="en-US" sz="2300" dirty="0" err="1"/>
              <a:t>nhập</a:t>
            </a:r>
            <a:r>
              <a:rPr lang="en-US" sz="2300" dirty="0"/>
              <a:t> </a:t>
            </a:r>
            <a:r>
              <a:rPr lang="en-US" sz="2300" dirty="0" err="1"/>
              <a:t>bằng</a:t>
            </a:r>
            <a:r>
              <a:rPr lang="en-US" sz="2300" dirty="0"/>
              <a:t> </a:t>
            </a:r>
            <a:r>
              <a:rPr lang="en-US" sz="2300" dirty="0" err="1"/>
              <a:t>tài</a:t>
            </a:r>
            <a:r>
              <a:rPr lang="en-US" sz="2300" dirty="0"/>
              <a:t> </a:t>
            </a:r>
            <a:r>
              <a:rPr lang="en-US" sz="2300" dirty="0" err="1"/>
              <a:t>khoản</a:t>
            </a:r>
            <a:r>
              <a:rPr lang="en-US" sz="2300" dirty="0"/>
              <a:t> </a:t>
            </a:r>
            <a:r>
              <a:rPr lang="en-US" sz="2300" dirty="0" err="1"/>
              <a:t>cá</a:t>
            </a:r>
            <a:r>
              <a:rPr lang="en-US" sz="2300" dirty="0"/>
              <a:t> </a:t>
            </a:r>
            <a:r>
              <a:rPr lang="en-US" sz="2300" dirty="0" err="1"/>
              <a:t>nhân</a:t>
            </a:r>
            <a:r>
              <a:rPr lang="en-US" sz="2300" dirty="0"/>
              <a:t>) </a:t>
            </a:r>
            <a:r>
              <a:rPr lang="en-US" sz="2300" dirty="0" err="1"/>
              <a:t>và</a:t>
            </a:r>
            <a:r>
              <a:rPr lang="en-US" sz="2300" dirty="0"/>
              <a:t> </a:t>
            </a:r>
            <a:r>
              <a:rPr lang="en-US" sz="2300" dirty="0" err="1"/>
              <a:t>nhập</a:t>
            </a:r>
            <a:r>
              <a:rPr lang="en-US" sz="2300" dirty="0"/>
              <a:t> </a:t>
            </a:r>
            <a:r>
              <a:rPr lang="en-US" sz="2300" dirty="0" err="1"/>
              <a:t>các</a:t>
            </a:r>
            <a:r>
              <a:rPr lang="en-US" sz="2300" dirty="0"/>
              <a:t> </a:t>
            </a:r>
            <a:r>
              <a:rPr lang="en-US" sz="2300" dirty="0" err="1"/>
              <a:t>thông</a:t>
            </a:r>
            <a:r>
              <a:rPr lang="en-US" sz="2300" dirty="0"/>
              <a:t> tin </a:t>
            </a:r>
            <a:r>
              <a:rPr lang="en-US" sz="2300" dirty="0" err="1"/>
              <a:t>cần</a:t>
            </a:r>
            <a:r>
              <a:rPr lang="en-US" sz="2300" dirty="0"/>
              <a:t> </a:t>
            </a:r>
            <a:r>
              <a:rPr lang="en-US" sz="2300" dirty="0" err="1"/>
              <a:t>thiết</a:t>
            </a:r>
            <a:r>
              <a:rPr lang="en-US" sz="2300" dirty="0"/>
              <a:t> </a:t>
            </a:r>
            <a:r>
              <a:rPr lang="en-US" sz="2300" dirty="0" err="1"/>
              <a:t>theo</a:t>
            </a:r>
            <a:r>
              <a:rPr lang="en-US" sz="2300" dirty="0"/>
              <a:t> </a:t>
            </a:r>
            <a:r>
              <a:rPr lang="en-US" sz="2300" dirty="0" err="1"/>
              <a:t>yêu</a:t>
            </a:r>
            <a:r>
              <a:rPr lang="en-US" sz="2300" dirty="0"/>
              <a:t> </a:t>
            </a:r>
            <a:r>
              <a:rPr lang="en-US" sz="2300" dirty="0" err="1"/>
              <a:t>cầu</a:t>
            </a:r>
            <a:r>
              <a:rPr lang="en-US" sz="2300" dirty="0"/>
              <a:t>. </a:t>
            </a:r>
          </a:p>
          <a:p>
            <a:pPr algn="just">
              <a:lnSpc>
                <a:spcPct val="110000"/>
              </a:lnSpc>
            </a:pPr>
            <a:r>
              <a:rPr lang="vi-VN" sz="2300" b="1" dirty="0">
                <a:solidFill>
                  <a:srgbClr val="FFFF00"/>
                </a:solidFill>
              </a:rPr>
              <a:t>+ Bước 2: </a:t>
            </a:r>
            <a:r>
              <a:rPr lang="en-US" sz="2300" dirty="0"/>
              <a:t>Sinh </a:t>
            </a:r>
            <a:r>
              <a:rPr lang="en-US" sz="2300" dirty="0" err="1"/>
              <a:t>viên</a:t>
            </a:r>
            <a:r>
              <a:rPr lang="en-US" sz="2300" dirty="0"/>
              <a:t> </a:t>
            </a:r>
            <a:r>
              <a:rPr lang="en-US" sz="2300" dirty="0" err="1"/>
              <a:t>nộp</a:t>
            </a:r>
            <a:r>
              <a:rPr lang="en-US" sz="2300" dirty="0"/>
              <a:t> 01 </a:t>
            </a:r>
            <a:r>
              <a:rPr lang="en-US" sz="2300" dirty="0" err="1"/>
              <a:t>tấm</a:t>
            </a:r>
            <a:r>
              <a:rPr lang="en-US" sz="2300" dirty="0"/>
              <a:t> </a:t>
            </a:r>
            <a:r>
              <a:rPr lang="en-US" sz="2300" dirty="0" err="1"/>
              <a:t>ảnh</a:t>
            </a:r>
            <a:r>
              <a:rPr lang="en-US" sz="2300" dirty="0"/>
              <a:t> 2x3 (</a:t>
            </a:r>
            <a:r>
              <a:rPr lang="en-US" sz="2300" dirty="0" err="1"/>
              <a:t>phía</a:t>
            </a:r>
            <a:r>
              <a:rPr lang="en-US" sz="2300" dirty="0"/>
              <a:t> </a:t>
            </a:r>
            <a:r>
              <a:rPr lang="en-US" sz="2300" dirty="0" err="1"/>
              <a:t>sau</a:t>
            </a:r>
            <a:r>
              <a:rPr lang="en-US" sz="2300" dirty="0"/>
              <a:t> </a:t>
            </a:r>
            <a:r>
              <a:rPr lang="en-US" sz="2300" dirty="0" err="1"/>
              <a:t>ghi</a:t>
            </a:r>
            <a:r>
              <a:rPr lang="en-US" sz="2300" dirty="0"/>
              <a:t> </a:t>
            </a:r>
            <a:r>
              <a:rPr lang="en-US" sz="2300" dirty="0" err="1"/>
              <a:t>rõ</a:t>
            </a:r>
            <a:r>
              <a:rPr lang="en-US" sz="2300" dirty="0"/>
              <a:t> </a:t>
            </a:r>
            <a:r>
              <a:rPr lang="en-US" sz="2300" dirty="0" err="1"/>
              <a:t>họ</a:t>
            </a:r>
            <a:r>
              <a:rPr lang="en-US" sz="2300" dirty="0"/>
              <a:t> </a:t>
            </a:r>
            <a:r>
              <a:rPr lang="en-US" sz="2300" dirty="0" err="1"/>
              <a:t>tên</a:t>
            </a:r>
            <a:r>
              <a:rPr lang="en-US" sz="2300" dirty="0"/>
              <a:t>, MSSV, </a:t>
            </a:r>
            <a:r>
              <a:rPr lang="en-US" sz="2300" dirty="0" err="1"/>
              <a:t>lớp</a:t>
            </a:r>
            <a:r>
              <a:rPr lang="en-US" sz="2300" dirty="0"/>
              <a:t>) </a:t>
            </a:r>
            <a:r>
              <a:rPr lang="en-US" sz="2300" dirty="0" err="1"/>
              <a:t>về</a:t>
            </a:r>
            <a:r>
              <a:rPr lang="en-US" sz="2300" dirty="0"/>
              <a:t> </a:t>
            </a:r>
            <a:r>
              <a:rPr lang="en-US" sz="2300" dirty="0" err="1"/>
              <a:t>cho</a:t>
            </a:r>
            <a:r>
              <a:rPr lang="en-US" sz="2300" dirty="0"/>
              <a:t> </a:t>
            </a:r>
            <a:r>
              <a:rPr lang="en-US" sz="2300" dirty="0" err="1"/>
              <a:t>cô</a:t>
            </a:r>
            <a:r>
              <a:rPr lang="en-US" sz="2300" dirty="0"/>
              <a:t> Nhung - P.CTSV (SV3).</a:t>
            </a:r>
          </a:p>
          <a:p>
            <a:pPr algn="just">
              <a:lnSpc>
                <a:spcPct val="110000"/>
              </a:lnSpc>
            </a:pPr>
            <a:r>
              <a:rPr lang="vi-VN" sz="2300" b="1" dirty="0">
                <a:solidFill>
                  <a:srgbClr val="FFFF00"/>
                </a:solidFill>
              </a:rPr>
              <a:t>+ Bước 3</a:t>
            </a:r>
            <a:r>
              <a:rPr lang="vi-VN" sz="2300" b="1" dirty="0"/>
              <a:t>: </a:t>
            </a:r>
            <a:r>
              <a:rPr lang="en-US" sz="2300" dirty="0"/>
              <a:t>Sinh </a:t>
            </a:r>
            <a:r>
              <a:rPr lang="en-US" sz="2300" dirty="0" err="1"/>
              <a:t>viên</a:t>
            </a:r>
            <a:r>
              <a:rPr lang="en-US" sz="2300" dirty="0"/>
              <a:t> </a:t>
            </a:r>
            <a:r>
              <a:rPr lang="en-US" sz="2300" dirty="0" err="1"/>
              <a:t>đợi</a:t>
            </a:r>
            <a:r>
              <a:rPr lang="en-US" sz="2300" dirty="0"/>
              <a:t> mail </a:t>
            </a:r>
            <a:r>
              <a:rPr lang="en-US" sz="2300" dirty="0" err="1"/>
              <a:t>thông</a:t>
            </a:r>
            <a:r>
              <a:rPr lang="en-US" sz="2300" dirty="0"/>
              <a:t> </a:t>
            </a:r>
            <a:r>
              <a:rPr lang="en-US" sz="2300" dirty="0" err="1"/>
              <a:t>báo</a:t>
            </a:r>
            <a:r>
              <a:rPr lang="en-US" sz="2300" dirty="0"/>
              <a:t> </a:t>
            </a:r>
            <a:r>
              <a:rPr lang="en-US" sz="2300" dirty="0" err="1"/>
              <a:t>thời</a:t>
            </a:r>
            <a:r>
              <a:rPr lang="en-US" sz="2300" dirty="0"/>
              <a:t> </a:t>
            </a:r>
            <a:r>
              <a:rPr lang="en-US" sz="2300" dirty="0" err="1"/>
              <a:t>gian</a:t>
            </a:r>
            <a:r>
              <a:rPr lang="en-US" sz="2300" dirty="0"/>
              <a:t> </a:t>
            </a:r>
            <a:r>
              <a:rPr lang="en-US" sz="2300" dirty="0" err="1"/>
              <a:t>nhận</a:t>
            </a:r>
            <a:r>
              <a:rPr lang="en-US" sz="2300" dirty="0"/>
              <a:t> </a:t>
            </a:r>
            <a:r>
              <a:rPr lang="en-US" sz="2300" dirty="0" err="1"/>
              <a:t>thẻ</a:t>
            </a:r>
            <a:r>
              <a:rPr lang="en-US" sz="2300" dirty="0"/>
              <a:t> </a:t>
            </a:r>
            <a:r>
              <a:rPr lang="en-US" sz="2300" dirty="0" err="1"/>
              <a:t>phà</a:t>
            </a:r>
            <a:r>
              <a:rPr lang="en-US" sz="2300" dirty="0"/>
              <a:t> (do P.CTSV </a:t>
            </a:r>
            <a:r>
              <a:rPr lang="en-US" sz="2300" dirty="0" err="1"/>
              <a:t>phải</a:t>
            </a:r>
            <a:r>
              <a:rPr lang="en-US" sz="2300" dirty="0"/>
              <a:t> </a:t>
            </a:r>
            <a:r>
              <a:rPr lang="en-US" sz="2300" dirty="0" err="1"/>
              <a:t>nộp</a:t>
            </a:r>
            <a:r>
              <a:rPr lang="en-US" sz="2300" dirty="0"/>
              <a:t> </a:t>
            </a:r>
            <a:r>
              <a:rPr lang="en-US" sz="2300" dirty="0" err="1"/>
              <a:t>hồ</a:t>
            </a:r>
            <a:r>
              <a:rPr lang="en-US" sz="2300" dirty="0"/>
              <a:t> </a:t>
            </a:r>
            <a:r>
              <a:rPr lang="en-US" sz="2300" dirty="0" err="1"/>
              <a:t>sơ</a:t>
            </a:r>
            <a:r>
              <a:rPr lang="en-US" sz="2300" dirty="0"/>
              <a:t> </a:t>
            </a:r>
            <a:r>
              <a:rPr lang="en-US" sz="2300" dirty="0" err="1"/>
              <a:t>đăng</a:t>
            </a:r>
            <a:r>
              <a:rPr lang="en-US" sz="2300" dirty="0"/>
              <a:t> </a:t>
            </a:r>
            <a:r>
              <a:rPr lang="en-US" sz="2300" dirty="0" err="1"/>
              <a:t>ký</a:t>
            </a:r>
            <a:r>
              <a:rPr lang="en-US" sz="2300" dirty="0"/>
              <a:t> </a:t>
            </a:r>
            <a:r>
              <a:rPr lang="en-US" sz="2300" dirty="0" err="1"/>
              <a:t>của</a:t>
            </a:r>
            <a:r>
              <a:rPr lang="en-US" sz="2300" dirty="0"/>
              <a:t> </a:t>
            </a:r>
            <a:r>
              <a:rPr lang="en-US" sz="2300" dirty="0" err="1"/>
              <a:t>sinh</a:t>
            </a:r>
            <a:r>
              <a:rPr lang="en-US" sz="2300" dirty="0"/>
              <a:t> </a:t>
            </a:r>
            <a:r>
              <a:rPr lang="en-US" sz="2300" dirty="0" err="1"/>
              <a:t>viên</a:t>
            </a:r>
            <a:r>
              <a:rPr lang="en-US" sz="2300" dirty="0"/>
              <a:t> </a:t>
            </a:r>
            <a:r>
              <a:rPr lang="en-US" sz="2300" dirty="0" err="1"/>
              <a:t>về</a:t>
            </a:r>
            <a:r>
              <a:rPr lang="en-US" sz="2300" dirty="0"/>
              <a:t> </a:t>
            </a:r>
            <a:r>
              <a:rPr lang="en-US" sz="2300" dirty="0" err="1"/>
              <a:t>Công</a:t>
            </a:r>
            <a:r>
              <a:rPr lang="en-US" sz="2300" dirty="0"/>
              <a:t> ty </a:t>
            </a:r>
            <a:r>
              <a:rPr lang="en-US" sz="2300" dirty="0" err="1"/>
              <a:t>Phà</a:t>
            </a:r>
            <a:r>
              <a:rPr lang="en-US" sz="2300" dirty="0"/>
              <a:t> </a:t>
            </a:r>
            <a:r>
              <a:rPr lang="en-US" sz="2300" dirty="0" err="1"/>
              <a:t>cấp</a:t>
            </a:r>
            <a:r>
              <a:rPr lang="en-US" sz="2300" dirty="0"/>
              <a:t> </a:t>
            </a:r>
            <a:r>
              <a:rPr lang="en-US" sz="2300" dirty="0" err="1"/>
              <a:t>thẻ</a:t>
            </a:r>
            <a:r>
              <a:rPr lang="en-US" sz="2300" dirty="0"/>
              <a:t> </a:t>
            </a:r>
            <a:r>
              <a:rPr lang="en-US" sz="2300" dirty="0" err="1"/>
              <a:t>nên</a:t>
            </a:r>
            <a:r>
              <a:rPr lang="en-US" sz="2300" dirty="0"/>
              <a:t> </a:t>
            </a:r>
            <a:r>
              <a:rPr lang="en-US" sz="2300" dirty="0" err="1"/>
              <a:t>khi</a:t>
            </a:r>
            <a:r>
              <a:rPr lang="en-US" sz="2300" dirty="0"/>
              <a:t> </a:t>
            </a:r>
            <a:r>
              <a:rPr lang="en-US" sz="2300" dirty="0" err="1"/>
              <a:t>nào</a:t>
            </a:r>
            <a:r>
              <a:rPr lang="en-US" sz="2300" dirty="0"/>
              <a:t> P.CTSV </a:t>
            </a:r>
            <a:r>
              <a:rPr lang="en-US" sz="2300" dirty="0" err="1"/>
              <a:t>nhận</a:t>
            </a:r>
            <a:r>
              <a:rPr lang="en-US" sz="2300" dirty="0"/>
              <a:t> </a:t>
            </a:r>
            <a:r>
              <a:rPr lang="en-US" sz="2300" dirty="0" err="1"/>
              <a:t>được</a:t>
            </a:r>
            <a:r>
              <a:rPr lang="en-US" sz="2300" dirty="0"/>
              <a:t> </a:t>
            </a:r>
            <a:r>
              <a:rPr lang="en-US" sz="2300" dirty="0" err="1"/>
              <a:t>thẻ</a:t>
            </a:r>
            <a:r>
              <a:rPr lang="en-US" sz="2300" dirty="0"/>
              <a:t> </a:t>
            </a:r>
            <a:r>
              <a:rPr lang="en-US" sz="2300" dirty="0" err="1"/>
              <a:t>phà</a:t>
            </a:r>
            <a:r>
              <a:rPr lang="en-US" sz="2300" dirty="0"/>
              <a:t>, P.CTSV </a:t>
            </a:r>
            <a:r>
              <a:rPr lang="en-US" sz="2300" dirty="0" err="1"/>
              <a:t>sẽ</a:t>
            </a:r>
            <a:r>
              <a:rPr lang="en-US" sz="2300" dirty="0"/>
              <a:t> </a:t>
            </a:r>
            <a:r>
              <a:rPr lang="en-US" sz="2300" dirty="0" err="1"/>
              <a:t>thông</a:t>
            </a:r>
            <a:r>
              <a:rPr lang="en-US" sz="2300" dirty="0"/>
              <a:t> </a:t>
            </a:r>
            <a:r>
              <a:rPr lang="en-US" sz="2300" dirty="0" err="1"/>
              <a:t>báo</a:t>
            </a:r>
            <a:r>
              <a:rPr lang="en-US" sz="2300" dirty="0"/>
              <a:t> qua mail </a:t>
            </a:r>
            <a:r>
              <a:rPr lang="en-US" sz="2300" dirty="0" err="1"/>
              <a:t>để</a:t>
            </a:r>
            <a:r>
              <a:rPr lang="en-US" sz="2300" dirty="0"/>
              <a:t> </a:t>
            </a:r>
            <a:r>
              <a:rPr lang="en-US" sz="2300" dirty="0" err="1"/>
              <a:t>sinh</a:t>
            </a:r>
            <a:r>
              <a:rPr lang="en-US" sz="2300" dirty="0"/>
              <a:t> </a:t>
            </a:r>
            <a:r>
              <a:rPr lang="en-US" sz="2300" dirty="0" err="1"/>
              <a:t>viên</a:t>
            </a:r>
            <a:r>
              <a:rPr lang="en-US" sz="2300" dirty="0"/>
              <a:t> </a:t>
            </a:r>
            <a:r>
              <a:rPr lang="en-US" sz="2300" dirty="0" err="1"/>
              <a:t>đến</a:t>
            </a:r>
            <a:r>
              <a:rPr lang="en-US" sz="2300" dirty="0"/>
              <a:t> </a:t>
            </a:r>
            <a:r>
              <a:rPr lang="en-US" sz="2300" dirty="0" err="1"/>
              <a:t>nhận</a:t>
            </a:r>
            <a:r>
              <a:rPr lang="en-US" sz="2300" dirty="0"/>
              <a:t>). </a:t>
            </a:r>
          </a:p>
          <a:p>
            <a:pPr algn="just">
              <a:lnSpc>
                <a:spcPct val="110000"/>
              </a:lnSpc>
            </a:pPr>
            <a:r>
              <a:rPr lang="en-US" sz="2300" b="1" dirty="0"/>
              <a:t>* </a:t>
            </a:r>
            <a:r>
              <a:rPr lang="en-US" sz="2300" b="1" u="sng" dirty="0" err="1"/>
              <a:t>Ghi</a:t>
            </a:r>
            <a:r>
              <a:rPr lang="en-US" sz="2300" b="1" u="sng" dirty="0"/>
              <a:t> </a:t>
            </a:r>
            <a:r>
              <a:rPr lang="en-US" sz="2300" b="1" u="sng" dirty="0" err="1"/>
              <a:t>chú</a:t>
            </a:r>
            <a:r>
              <a:rPr lang="en-US" sz="2300" b="1" u="sng" dirty="0"/>
              <a:t>:</a:t>
            </a:r>
            <a:r>
              <a:rPr lang="en-US" sz="2300" b="1" dirty="0"/>
              <a:t> </a:t>
            </a:r>
            <a:r>
              <a:rPr lang="en-US" sz="2300" dirty="0" err="1"/>
              <a:t>Thẻ</a:t>
            </a:r>
            <a:r>
              <a:rPr lang="en-US" sz="2300" dirty="0"/>
              <a:t> qua </a:t>
            </a:r>
            <a:r>
              <a:rPr lang="en-US" sz="2300" dirty="0" err="1"/>
              <a:t>phà</a:t>
            </a:r>
            <a:r>
              <a:rPr lang="en-US" sz="2300" dirty="0"/>
              <a:t> </a:t>
            </a:r>
            <a:r>
              <a:rPr lang="en-US" sz="2300" dirty="0" err="1"/>
              <a:t>năm</a:t>
            </a:r>
            <a:r>
              <a:rPr lang="en-US" sz="2300" dirty="0"/>
              <a:t> - </a:t>
            </a:r>
            <a:r>
              <a:rPr lang="en-US" sz="2300" dirty="0" err="1"/>
              <a:t>năm</a:t>
            </a:r>
            <a:r>
              <a:rPr lang="en-US" sz="2300" dirty="0"/>
              <a:t> 2024 </a:t>
            </a:r>
            <a:r>
              <a:rPr lang="en-US" sz="2300" dirty="0" err="1"/>
              <a:t>được</a:t>
            </a:r>
            <a:r>
              <a:rPr lang="en-US" sz="2300" dirty="0"/>
              <a:t> </a:t>
            </a:r>
            <a:r>
              <a:rPr lang="en-US" sz="2300" dirty="0" err="1"/>
              <a:t>cấp</a:t>
            </a:r>
            <a:r>
              <a:rPr lang="en-US" sz="2300" dirty="0"/>
              <a:t> </a:t>
            </a:r>
            <a:r>
              <a:rPr lang="en-US" sz="2300" b="1" dirty="0"/>
              <a:t>MIỄN PHÍ</a:t>
            </a:r>
            <a:r>
              <a:rPr lang="en-US" sz="2300" dirty="0"/>
              <a:t>, </a:t>
            </a:r>
            <a:r>
              <a:rPr lang="en-US" sz="2300" dirty="0" err="1"/>
              <a:t>sinh</a:t>
            </a:r>
            <a:r>
              <a:rPr lang="en-US" sz="2300" dirty="0"/>
              <a:t> </a:t>
            </a:r>
            <a:r>
              <a:rPr lang="en-US" sz="2300" dirty="0" err="1"/>
              <a:t>viên</a:t>
            </a:r>
            <a:r>
              <a:rPr lang="en-US" sz="2300" dirty="0"/>
              <a:t> </a:t>
            </a:r>
            <a:r>
              <a:rPr lang="en-US" sz="2300" dirty="0" err="1"/>
              <a:t>phải</a:t>
            </a:r>
            <a:r>
              <a:rPr lang="en-US" sz="2300" dirty="0"/>
              <a:t> </a:t>
            </a:r>
            <a:r>
              <a:rPr lang="en-US" sz="2300" dirty="0" err="1"/>
              <a:t>có</a:t>
            </a:r>
            <a:r>
              <a:rPr lang="en-US" sz="2300" dirty="0"/>
              <a:t> </a:t>
            </a:r>
            <a:r>
              <a:rPr lang="en-US" sz="2300" dirty="0" err="1"/>
              <a:t>trách</a:t>
            </a:r>
            <a:r>
              <a:rPr lang="en-US" sz="2300" dirty="0"/>
              <a:t> </a:t>
            </a:r>
            <a:r>
              <a:rPr lang="en-US" sz="2300" dirty="0" err="1"/>
              <a:t>nhiệm</a:t>
            </a:r>
            <a:r>
              <a:rPr lang="en-US" sz="2300" dirty="0"/>
              <a:t> </a:t>
            </a:r>
            <a:r>
              <a:rPr lang="en-US" sz="2300" dirty="0" err="1"/>
              <a:t>giữ</a:t>
            </a:r>
            <a:r>
              <a:rPr lang="en-US" sz="2300" dirty="0"/>
              <a:t> </a:t>
            </a:r>
            <a:r>
              <a:rPr lang="en-US" sz="2300" dirty="0" err="1"/>
              <a:t>cẩn</a:t>
            </a:r>
            <a:r>
              <a:rPr lang="en-US" sz="2300" dirty="0"/>
              <a:t> </a:t>
            </a:r>
            <a:r>
              <a:rPr lang="en-US" sz="2300" dirty="0" err="1"/>
              <a:t>thận</a:t>
            </a:r>
            <a:r>
              <a:rPr lang="en-US" sz="2300" dirty="0"/>
              <a:t>, </a:t>
            </a:r>
            <a:r>
              <a:rPr lang="en-US" sz="2800" b="1" dirty="0">
                <a:solidFill>
                  <a:srgbClr val="FFFF00"/>
                </a:solidFill>
              </a:rPr>
              <a:t>KHÔNG GIẢI QUYẾT</a:t>
            </a:r>
            <a:r>
              <a:rPr lang="en-US" sz="2800" dirty="0">
                <a:solidFill>
                  <a:srgbClr val="FFFF00"/>
                </a:solidFill>
              </a:rPr>
              <a:t> </a:t>
            </a:r>
            <a:r>
              <a:rPr lang="en-US" sz="2300" dirty="0" err="1"/>
              <a:t>cấp</a:t>
            </a:r>
            <a:r>
              <a:rPr lang="en-US" sz="2300" dirty="0"/>
              <a:t> </a:t>
            </a:r>
            <a:r>
              <a:rPr lang="en-US" sz="2300" dirty="0" err="1"/>
              <a:t>lại</a:t>
            </a:r>
            <a:r>
              <a:rPr lang="en-US" sz="2300" dirty="0"/>
              <a:t> </a:t>
            </a:r>
            <a:r>
              <a:rPr lang="en-US" sz="2300" dirty="0" err="1"/>
              <a:t>đối</a:t>
            </a:r>
            <a:r>
              <a:rPr lang="en-US" sz="2300" dirty="0"/>
              <a:t> </a:t>
            </a:r>
            <a:r>
              <a:rPr lang="en-US" sz="2300" dirty="0" err="1"/>
              <a:t>với</a:t>
            </a:r>
            <a:r>
              <a:rPr lang="en-US" sz="2300" dirty="0"/>
              <a:t> </a:t>
            </a:r>
            <a:r>
              <a:rPr lang="en-US" sz="2300" dirty="0" err="1"/>
              <a:t>sinh</a:t>
            </a:r>
            <a:r>
              <a:rPr lang="en-US" sz="2300" dirty="0"/>
              <a:t> </a:t>
            </a:r>
            <a:r>
              <a:rPr lang="en-US" sz="2300" dirty="0" err="1"/>
              <a:t>viên</a:t>
            </a:r>
            <a:r>
              <a:rPr lang="en-US" sz="2300" dirty="0"/>
              <a:t> </a:t>
            </a:r>
            <a:r>
              <a:rPr lang="en-US" sz="2300" dirty="0" err="1"/>
              <a:t>làm</a:t>
            </a:r>
            <a:r>
              <a:rPr lang="en-US" sz="2300" dirty="0"/>
              <a:t> </a:t>
            </a:r>
            <a:r>
              <a:rPr lang="en-US" sz="2300" dirty="0" err="1"/>
              <a:t>mất</a:t>
            </a:r>
            <a:r>
              <a:rPr lang="en-US" sz="2300" dirty="0"/>
              <a:t> </a:t>
            </a:r>
            <a:r>
              <a:rPr lang="en-US" sz="2300" dirty="0" err="1"/>
              <a:t>thẻ</a:t>
            </a:r>
            <a:r>
              <a:rPr lang="en-US" sz="2300" dirty="0"/>
              <a:t>. </a:t>
            </a:r>
            <a:r>
              <a:rPr lang="en-US" sz="2300" dirty="0" err="1"/>
              <a:t>Nếu</a:t>
            </a:r>
            <a:r>
              <a:rPr lang="en-US" sz="2300" dirty="0"/>
              <a:t> </a:t>
            </a:r>
            <a:r>
              <a:rPr lang="en-US" sz="2300" dirty="0" err="1"/>
              <a:t>sinh</a:t>
            </a:r>
            <a:r>
              <a:rPr lang="en-US" sz="2300" dirty="0"/>
              <a:t> </a:t>
            </a:r>
            <a:r>
              <a:rPr lang="en-US" sz="2300" dirty="0" err="1"/>
              <a:t>viên</a:t>
            </a:r>
            <a:r>
              <a:rPr lang="en-US" sz="2300" dirty="0"/>
              <a:t> </a:t>
            </a:r>
            <a:r>
              <a:rPr lang="en-US" sz="2300" dirty="0" err="1"/>
              <a:t>cho</a:t>
            </a:r>
            <a:r>
              <a:rPr lang="en-US" sz="2300" dirty="0"/>
              <a:t> </a:t>
            </a:r>
            <a:r>
              <a:rPr lang="en-US" sz="2300" dirty="0" err="1"/>
              <a:t>người</a:t>
            </a:r>
            <a:r>
              <a:rPr lang="en-US" sz="2300" dirty="0"/>
              <a:t> </a:t>
            </a:r>
            <a:r>
              <a:rPr lang="en-US" sz="2300" dirty="0" err="1"/>
              <a:t>khác</a:t>
            </a:r>
            <a:r>
              <a:rPr lang="en-US" sz="2300" dirty="0"/>
              <a:t> </a:t>
            </a:r>
            <a:r>
              <a:rPr lang="en-US" sz="2300" dirty="0" err="1"/>
              <a:t>mượn</a:t>
            </a:r>
            <a:r>
              <a:rPr lang="en-US" sz="2300" dirty="0"/>
              <a:t> </a:t>
            </a:r>
            <a:r>
              <a:rPr lang="en-US" sz="2300" dirty="0" err="1"/>
              <a:t>thẻ</a:t>
            </a:r>
            <a:r>
              <a:rPr lang="en-US" sz="2300" dirty="0"/>
              <a:t> </a:t>
            </a:r>
            <a:r>
              <a:rPr lang="en-US" sz="2300" dirty="0" err="1"/>
              <a:t>hoặc</a:t>
            </a:r>
            <a:r>
              <a:rPr lang="en-US" sz="2300" dirty="0"/>
              <a:t> </a:t>
            </a:r>
            <a:r>
              <a:rPr lang="en-US" sz="2300" dirty="0" err="1"/>
              <a:t>sử</a:t>
            </a:r>
            <a:r>
              <a:rPr lang="en-US" sz="2300" dirty="0"/>
              <a:t> </a:t>
            </a:r>
            <a:r>
              <a:rPr lang="en-US" sz="2300" dirty="0" err="1"/>
              <a:t>dụng</a:t>
            </a:r>
            <a:r>
              <a:rPr lang="en-US" sz="2300" dirty="0"/>
              <a:t> </a:t>
            </a:r>
            <a:r>
              <a:rPr lang="en-US" sz="2300" dirty="0" err="1"/>
              <a:t>thẻ</a:t>
            </a:r>
            <a:r>
              <a:rPr lang="en-US" sz="2300" dirty="0"/>
              <a:t> </a:t>
            </a:r>
            <a:r>
              <a:rPr lang="en-US" sz="2300" dirty="0" err="1"/>
              <a:t>giả</a:t>
            </a:r>
            <a:r>
              <a:rPr lang="en-US" sz="2300" dirty="0"/>
              <a:t> </a:t>
            </a:r>
            <a:r>
              <a:rPr lang="en-US" sz="2300" dirty="0" err="1"/>
              <a:t>không</a:t>
            </a:r>
            <a:r>
              <a:rPr lang="en-US" sz="2300" dirty="0"/>
              <a:t> </a:t>
            </a:r>
            <a:r>
              <a:rPr lang="en-US" sz="2300" dirty="0" err="1"/>
              <a:t>phải</a:t>
            </a:r>
            <a:r>
              <a:rPr lang="en-US" sz="2300" dirty="0"/>
              <a:t> do </a:t>
            </a:r>
            <a:r>
              <a:rPr lang="en-US" sz="2300" dirty="0" err="1"/>
              <a:t>Công</a:t>
            </a:r>
            <a:r>
              <a:rPr lang="en-US" sz="2300" dirty="0"/>
              <a:t> ty </a:t>
            </a:r>
            <a:r>
              <a:rPr lang="en-US" sz="2300" dirty="0" err="1"/>
              <a:t>Phà</a:t>
            </a:r>
            <a:r>
              <a:rPr lang="en-US" sz="2300" dirty="0"/>
              <a:t> </a:t>
            </a:r>
            <a:r>
              <a:rPr lang="en-US" sz="2300" dirty="0" err="1"/>
              <a:t>cấp</a:t>
            </a:r>
            <a:r>
              <a:rPr lang="en-US" sz="2300" dirty="0"/>
              <a:t> </a:t>
            </a:r>
            <a:r>
              <a:rPr lang="en-US" sz="2300" dirty="0" err="1"/>
              <a:t>sẽ</a:t>
            </a:r>
            <a:r>
              <a:rPr lang="en-US" sz="2300" dirty="0"/>
              <a:t> </a:t>
            </a:r>
            <a:r>
              <a:rPr lang="en-US" sz="2300" dirty="0" err="1"/>
              <a:t>bị</a:t>
            </a:r>
            <a:r>
              <a:rPr lang="en-US" sz="2300" dirty="0"/>
              <a:t> </a:t>
            </a:r>
            <a:r>
              <a:rPr lang="en-US" sz="2300" dirty="0" err="1"/>
              <a:t>xử</a:t>
            </a:r>
            <a:r>
              <a:rPr lang="en-US" sz="2300" dirty="0"/>
              <a:t> </a:t>
            </a:r>
            <a:r>
              <a:rPr lang="en-US" sz="2300" dirty="0" err="1"/>
              <a:t>lý</a:t>
            </a:r>
            <a:r>
              <a:rPr lang="en-US" sz="2300" dirty="0"/>
              <a:t> </a:t>
            </a:r>
            <a:r>
              <a:rPr lang="en-US" sz="2300" dirty="0" err="1"/>
              <a:t>theo</a:t>
            </a:r>
            <a:r>
              <a:rPr lang="en-US" sz="2300" dirty="0"/>
              <a:t> </a:t>
            </a:r>
            <a:r>
              <a:rPr lang="en-US" sz="2300" dirty="0" err="1"/>
              <a:t>quy</a:t>
            </a:r>
            <a:r>
              <a:rPr lang="en-US" sz="2300" dirty="0"/>
              <a:t> </a:t>
            </a:r>
            <a:r>
              <a:rPr lang="en-US" sz="2300" dirty="0" err="1"/>
              <a:t>định</a:t>
            </a:r>
            <a:r>
              <a:rPr lang="en-US" sz="2300" dirty="0"/>
              <a:t>.</a:t>
            </a:r>
          </a:p>
        </p:txBody>
      </p:sp>
    </p:spTree>
    <p:extLst>
      <p:ext uri="{BB962C8B-B14F-4D97-AF65-F5344CB8AC3E}">
        <p14:creationId xmlns:p14="http://schemas.microsoft.com/office/powerpoint/2010/main" val="21120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anim calcmode="lin" valueType="num">
                                      <p:cBhvr additive="base">
                                        <p:cTn id="35" dur="500" fill="hold"/>
                                        <p:tgtEl>
                                          <p:spTgt spid="2056"/>
                                        </p:tgtEl>
                                        <p:attrNameLst>
                                          <p:attrName>ppt_x</p:attrName>
                                        </p:attrNameLst>
                                      </p:cBhvr>
                                      <p:tavLst>
                                        <p:tav tm="0">
                                          <p:val>
                                            <p:strVal val="0-#ppt_w/2"/>
                                          </p:val>
                                        </p:tav>
                                        <p:tav tm="100000">
                                          <p:val>
                                            <p:strVal val="#ppt_x"/>
                                          </p:val>
                                        </p:tav>
                                      </p:tavLst>
                                    </p:anim>
                                    <p:anim calcmode="lin" valueType="num">
                                      <p:cBhvr additive="base">
                                        <p:cTn id="36"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0-#ppt_w/2"/>
                                          </p:val>
                                        </p:tav>
                                        <p:tav tm="100000">
                                          <p:val>
                                            <p:strVal val="#ppt_x"/>
                                          </p:val>
                                        </p:tav>
                                      </p:tavLst>
                                    </p:anim>
                                    <p:anim calcmode="lin" valueType="num">
                                      <p:cBhvr additive="base">
                                        <p:cTn id="4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 calcmode="lin" valueType="num">
                                      <p:cBhvr additive="base">
                                        <p:cTn id="4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 calcmode="lin" valueType="num">
                                      <p:cBhvr additive="base">
                                        <p:cTn id="5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additive="base">
                                        <p:cTn id="5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9"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 calcmode="lin" valueType="num">
                                      <p:cBhvr additive="base">
                                        <p:cTn id="6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9" fill="hold" nodeType="clickEffect">
                                  <p:stCondLst>
                                    <p:cond delay="0"/>
                                  </p:stCondLst>
                                  <p:childTnLst>
                                    <p:set>
                                      <p:cBhvr>
                                        <p:cTn id="68" dur="1" fill="hold">
                                          <p:stCondLst>
                                            <p:cond delay="0"/>
                                          </p:stCondLst>
                                        </p:cTn>
                                        <p:tgtEl>
                                          <p:spTgt spid="2">
                                            <p:txEl>
                                              <p:pRg st="5" end="5"/>
                                            </p:txEl>
                                          </p:spTgt>
                                        </p:tgtEl>
                                        <p:attrNameLst>
                                          <p:attrName>style.visibility</p:attrName>
                                        </p:attrNameLst>
                                      </p:cBhvr>
                                      <p:to>
                                        <p:strVal val="visible"/>
                                      </p:to>
                                    </p:set>
                                    <p:anim calcmode="lin" valueType="num">
                                      <p:cBhvr additive="base">
                                        <p:cTn id="6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ểm sàn xét tuyển Trường Đại học An Giang năm 2023">
            <a:extLst>
              <a:ext uri="{FF2B5EF4-FFF2-40B4-BE49-F238E27FC236}">
                <a16:creationId xmlns:a16="http://schemas.microsoft.com/office/drawing/2014/main" id="{F070BF15-9892-48B7-A306-929409DE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
            <a:ext cx="9144000" cy="6837069"/>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p:cNvSpPr/>
          <p:nvPr/>
        </p:nvSpPr>
        <p:spPr>
          <a:xfrm>
            <a:off x="107504" y="1124744"/>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PHÒNG CÔNG TÁC SINH VIÊN</a:t>
            </a:r>
            <a:endParaRPr lang="vi-VN" sz="3200" dirty="0"/>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100" y="692696"/>
            <a:ext cx="2299491" cy="2241886"/>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C34274A-2976-479F-A55C-4488345F5F38}"/>
              </a:ext>
            </a:extLst>
          </p:cNvPr>
          <p:cNvSpPr/>
          <p:nvPr/>
        </p:nvSpPr>
        <p:spPr>
          <a:xfrm>
            <a:off x="13120" y="467739"/>
            <a:ext cx="7067897" cy="738664"/>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III. HỌC BỔNG, KHEN THƯỞNG</a:t>
            </a:r>
            <a:endParaRPr lang="en-US" sz="4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816700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7504" y="803613"/>
            <a:ext cx="7848872"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DÀNH CHO SINH VIÊN</a:t>
            </a:r>
            <a:endParaRPr lang="vi-VN" sz="3200" dirty="0"/>
          </a:p>
        </p:txBody>
      </p:sp>
      <p:sp>
        <p:nvSpPr>
          <p:cNvPr id="5" name="Rectangle 4"/>
          <p:cNvSpPr/>
          <p:nvPr/>
        </p:nvSpPr>
        <p:spPr>
          <a:xfrm>
            <a:off x="-193169" y="180509"/>
            <a:ext cx="7717497" cy="80021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III. HỌC BỔNG, KHEN THƯỞNG</a:t>
            </a:r>
            <a:endParaRPr lang="en-US" sz="45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6" name="Picture 5" descr="Sinh viên vượt khó, học giỏi được hỗ trợ học bổng"/>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4031" r="5582"/>
          <a:stretch>
            <a:fillRect/>
          </a:stretch>
        </p:blipFill>
        <p:spPr bwMode="auto">
          <a:xfrm>
            <a:off x="6984777" y="407567"/>
            <a:ext cx="2195735" cy="2160239"/>
          </a:xfrm>
          <a:prstGeom prst="ellipse">
            <a:avLst/>
          </a:prstGeom>
          <a:noFill/>
          <a:ln>
            <a:noFill/>
          </a:ln>
        </p:spPr>
      </p:pic>
      <p:pic>
        <p:nvPicPr>
          <p:cNvPr id="7" name="Picture 2" descr="HÃ¬nh áº£nh cÃ³ liÃªn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139" y="3087895"/>
            <a:ext cx="2888715" cy="25602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7400" y="2202897"/>
            <a:ext cx="6097271" cy="4602512"/>
            <a:chOff x="1523365" y="1235032"/>
            <a:chExt cx="6097271" cy="4602512"/>
          </a:xfrm>
        </p:grpSpPr>
        <p:sp>
          <p:nvSpPr>
            <p:cNvPr id="10" name="Oval 9"/>
            <p:cNvSpPr/>
            <p:nvPr/>
          </p:nvSpPr>
          <p:spPr>
            <a:xfrm>
              <a:off x="1523365" y="5199826"/>
              <a:ext cx="6097271"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539580" y="1235032"/>
              <a:ext cx="4064845" cy="3962406"/>
              <a:chOff x="2539580" y="1589846"/>
              <a:chExt cx="4064845" cy="3962406"/>
            </a:xfrm>
          </p:grpSpPr>
          <p:sp>
            <p:nvSpPr>
              <p:cNvPr id="12" name="Freeform 11"/>
              <p:cNvSpPr/>
              <p:nvPr/>
            </p:nvSpPr>
            <p:spPr>
              <a:xfrm rot="10800000">
                <a:off x="2539580" y="1589848"/>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050"/>
              </a:p>
            </p:txBody>
          </p:sp>
          <p:sp>
            <p:nvSpPr>
              <p:cNvPr id="13" name="Freeform 12"/>
              <p:cNvSpPr/>
              <p:nvPr/>
            </p:nvSpPr>
            <p:spPr>
              <a:xfrm rot="10800000">
                <a:off x="4305399" y="1589846"/>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solidFill>
                    <a:prstClr val="white"/>
                  </a:solidFill>
                </a:endParaRPr>
              </a:p>
            </p:txBody>
          </p:sp>
          <p:sp>
            <p:nvSpPr>
              <p:cNvPr id="15" name="Freeform 14"/>
              <p:cNvSpPr/>
              <p:nvPr/>
            </p:nvSpPr>
            <p:spPr>
              <a:xfrm rot="10800000">
                <a:off x="3555789" y="3283184"/>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solidFill>
                <a:srgbClr val="F1C50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p:cNvSpPr/>
              <p:nvPr/>
            </p:nvSpPr>
            <p:spPr>
              <a:xfrm>
                <a:off x="2590248" y="1807837"/>
                <a:ext cx="1771573" cy="1569660"/>
              </a:xfrm>
              <a:prstGeom prst="rect">
                <a:avLst/>
              </a:prstGeom>
            </p:spPr>
            <p:txBody>
              <a:bodyPr wrap="square" anchor="ctr">
                <a:spAutoFit/>
              </a:bodyPr>
              <a:lstStyle/>
              <a:p>
                <a:pPr lvl="0" algn="ctr"/>
                <a:r>
                  <a:rPr lang="en-US" sz="3200" b="1" dirty="0">
                    <a:solidFill>
                      <a:prstClr val="white"/>
                    </a:solidFill>
                  </a:rPr>
                  <a:t>1. </a:t>
                </a:r>
                <a:r>
                  <a:rPr lang="en-US" sz="3200" b="1" dirty="0" err="1">
                    <a:solidFill>
                      <a:prstClr val="white"/>
                    </a:solidFill>
                  </a:rPr>
                  <a:t>Học</a:t>
                </a:r>
                <a:r>
                  <a:rPr lang="en-US" sz="3200" b="1" dirty="0">
                    <a:solidFill>
                      <a:prstClr val="white"/>
                    </a:solidFill>
                  </a:rPr>
                  <a:t> </a:t>
                </a:r>
                <a:r>
                  <a:rPr lang="en-US" sz="3200" b="1" dirty="0" err="1">
                    <a:solidFill>
                      <a:prstClr val="white"/>
                    </a:solidFill>
                  </a:rPr>
                  <a:t>bổng</a:t>
                </a:r>
                <a:r>
                  <a:rPr lang="en-US" sz="3200" b="1" dirty="0">
                    <a:solidFill>
                      <a:prstClr val="white"/>
                    </a:solidFill>
                  </a:rPr>
                  <a:t> KK </a:t>
                </a:r>
                <a:r>
                  <a:rPr lang="en-US" sz="3200" b="1" dirty="0" err="1">
                    <a:solidFill>
                      <a:prstClr val="white"/>
                    </a:solidFill>
                  </a:rPr>
                  <a:t>học</a:t>
                </a:r>
                <a:r>
                  <a:rPr lang="en-US" sz="3200" b="1" dirty="0">
                    <a:solidFill>
                      <a:prstClr val="white"/>
                    </a:solidFill>
                  </a:rPr>
                  <a:t> </a:t>
                </a:r>
                <a:r>
                  <a:rPr lang="en-US" sz="3200" b="1" dirty="0" err="1">
                    <a:solidFill>
                      <a:prstClr val="white"/>
                    </a:solidFill>
                  </a:rPr>
                  <a:t>tập</a:t>
                </a:r>
                <a:endParaRPr lang="en-US" sz="3200" dirty="0">
                  <a:solidFill>
                    <a:prstClr val="white"/>
                  </a:solidFill>
                </a:endParaRPr>
              </a:p>
            </p:txBody>
          </p:sp>
          <p:sp>
            <p:nvSpPr>
              <p:cNvPr id="18" name="Rectangle 17"/>
              <p:cNvSpPr/>
              <p:nvPr/>
            </p:nvSpPr>
            <p:spPr>
              <a:xfrm>
                <a:off x="4566249" y="1812375"/>
                <a:ext cx="2038176" cy="1569660"/>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2. </a:t>
                </a:r>
                <a:r>
                  <a:rPr lang="en-US" sz="3200" b="1" dirty="0" err="1">
                    <a:solidFill>
                      <a:prstClr val="white"/>
                    </a:solidFill>
                    <a:effectLst>
                      <a:outerShdw blurRad="38100" dist="38100" dir="2700000" algn="tl">
                        <a:srgbClr val="000000">
                          <a:alpha val="43137"/>
                        </a:srgbClr>
                      </a:outerShdw>
                    </a:effectLst>
                  </a:rPr>
                  <a:t>Khen</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thưởng</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sinh</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viên</a:t>
                </a:r>
                <a:endParaRPr lang="en-US" sz="3200" dirty="0">
                  <a:solidFill>
                    <a:prstClr val="white"/>
                  </a:solidFill>
                </a:endParaRPr>
              </a:p>
            </p:txBody>
          </p:sp>
          <p:sp>
            <p:nvSpPr>
              <p:cNvPr id="20" name="Rectangle 19"/>
              <p:cNvSpPr/>
              <p:nvPr/>
            </p:nvSpPr>
            <p:spPr>
              <a:xfrm>
                <a:off x="3838646" y="3632886"/>
                <a:ext cx="1755901" cy="1569660"/>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3. </a:t>
                </a:r>
                <a:r>
                  <a:rPr lang="en-US" sz="3200" b="1" dirty="0" err="1">
                    <a:solidFill>
                      <a:prstClr val="white"/>
                    </a:solidFill>
                    <a:effectLst>
                      <a:outerShdw blurRad="38100" dist="38100" dir="2700000" algn="tl">
                        <a:srgbClr val="000000">
                          <a:alpha val="43137"/>
                        </a:srgbClr>
                      </a:outerShdw>
                    </a:effectLst>
                  </a:rPr>
                  <a:t>Học</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bổng</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tài</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trợ</a:t>
                </a:r>
                <a:endParaRPr lang="en-US" sz="3200" dirty="0">
                  <a:solidFill>
                    <a:prstClr val="white"/>
                  </a:solidFill>
                </a:endParaRPr>
              </a:p>
            </p:txBody>
          </p:sp>
        </p:grpSp>
      </p:grpSp>
    </p:spTree>
    <p:extLst>
      <p:ext uri="{BB962C8B-B14F-4D97-AF65-F5344CB8AC3E}">
        <p14:creationId xmlns:p14="http://schemas.microsoft.com/office/powerpoint/2010/main" val="6257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00" b="100000" l="6461" r="96208"/>
                    </a14:imgEffect>
                  </a14:imgLayer>
                </a14:imgProps>
              </a:ext>
              <a:ext uri="{28A0092B-C50C-407E-A947-70E740481C1C}">
                <a14:useLocalDpi xmlns:a14="http://schemas.microsoft.com/office/drawing/2010/main" val="0"/>
              </a:ext>
            </a:extLst>
          </a:blip>
          <a:srcRect/>
          <a:stretch>
            <a:fillRect/>
          </a:stretch>
        </p:blipFill>
        <p:spPr bwMode="auto">
          <a:xfrm>
            <a:off x="107500" y="867127"/>
            <a:ext cx="8568952" cy="5442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1. </a:t>
            </a:r>
            <a:r>
              <a:rPr lang="en-US" sz="3000" dirty="0">
                <a:solidFill>
                  <a:schemeClr val="bg1"/>
                </a:solidFill>
                <a:latin typeface="Times New Roman" pitchFamily="18" charset="0"/>
                <a:cs typeface="Times New Roman" pitchFamily="18" charset="0"/>
              </a:rPr>
              <a:t>HỌC BỔNG KHUYẾN KHÍCH HỌC TẬP HỌC KỲ</a:t>
            </a:r>
          </a:p>
        </p:txBody>
      </p:sp>
      <p:sp>
        <p:nvSpPr>
          <p:cNvPr id="10" name="TextBox 9"/>
          <p:cNvSpPr txBox="1"/>
          <p:nvPr/>
        </p:nvSpPr>
        <p:spPr>
          <a:xfrm>
            <a:off x="1259632" y="2204864"/>
            <a:ext cx="5040560" cy="1938992"/>
          </a:xfrm>
          <a:prstGeom prst="rect">
            <a:avLst/>
          </a:prstGeom>
          <a:noFill/>
        </p:spPr>
        <p:txBody>
          <a:bodyPr wrap="square" rtlCol="0">
            <a:spAutoFit/>
          </a:bodyPr>
          <a:lstStyle/>
          <a:p>
            <a:r>
              <a:rPr lang="en-US" sz="3000" b="1" dirty="0" err="1">
                <a:solidFill>
                  <a:srgbClr val="FFFF00"/>
                </a:solidFill>
                <a:latin typeface="Times New Roman" pitchFamily="18" charset="0"/>
                <a:cs typeface="Times New Roman" pitchFamily="18" charset="0"/>
              </a:rPr>
              <a:t>Đối</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tượng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được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xét</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cấp</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học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bổng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khuyến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khích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học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tập</a:t>
            </a:r>
            <a:r>
              <a:rPr lang="en-US" sz="3000" b="1" dirty="0">
                <a:solidFill>
                  <a:srgbClr val="FFFF00"/>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s</a:t>
            </a:r>
            <a:r>
              <a:rPr lang="en-US" sz="3000" dirty="0" err="1">
                <a:solidFill>
                  <a:schemeClr val="bg1"/>
                </a:solidFill>
                <a:latin typeface="Times New Roman" pitchFamily="18" charset="0"/>
                <a:cs typeface="Times New Roman" pitchFamily="18" charset="0"/>
              </a:rPr>
              <a:t>inh</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viên</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đang</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học</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tại</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trường</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thuộc</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hệ</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chính</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quy</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tập</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trung</a:t>
            </a:r>
            <a:r>
              <a:rPr lang="en-US" sz="3000" dirty="0">
                <a:solidFill>
                  <a:schemeClr val="bg1"/>
                </a:solidFill>
                <a:latin typeface="Times New Roman" pitchFamily="18" charset="0"/>
                <a:cs typeface="Times New Roman" pitchFamily="18" charset="0"/>
              </a:rPr>
              <a:t>. </a:t>
            </a:r>
          </a:p>
        </p:txBody>
      </p:sp>
      <p:sp>
        <p:nvSpPr>
          <p:cNvPr id="15" name="Rectangle 14"/>
          <p:cNvSpPr/>
          <p:nvPr/>
        </p:nvSpPr>
        <p:spPr>
          <a:xfrm>
            <a:off x="107505" y="1124744"/>
            <a:ext cx="8928992" cy="523220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3000" b="1" dirty="0" err="1">
                <a:solidFill>
                  <a:srgbClr val="FFFF00"/>
                </a:solidFill>
                <a:latin typeface="Times New Roman" pitchFamily="18" charset="0"/>
                <a:cs typeface="Times New Roman" pitchFamily="18" charset="0"/>
              </a:rPr>
              <a:t>Tiêu</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chuẩn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xét</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cấp</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học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bổng</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khuyến</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khích</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học</a:t>
            </a:r>
            <a:r>
              <a:rPr lang="en-US" sz="3000" b="1" dirty="0">
                <a:solidFill>
                  <a:srgbClr val="FFFF00"/>
                </a:solidFill>
                <a:latin typeface="Times New Roman" pitchFamily="18" charset="0"/>
                <a:cs typeface="Times New Roman" pitchFamily="18" charset="0"/>
              </a:rPr>
              <a:t> </a:t>
            </a:r>
            <a:r>
              <a:rPr lang="en-US" sz="3000" b="1" dirty="0" err="1">
                <a:solidFill>
                  <a:srgbClr val="FFFF00"/>
                </a:solidFill>
                <a:latin typeface="Times New Roman" pitchFamily="18" charset="0"/>
                <a:cs typeface="Times New Roman" pitchFamily="18" charset="0"/>
              </a:rPr>
              <a:t>tập</a:t>
            </a:r>
            <a:r>
              <a:rPr lang="en-US" sz="3000" b="1" dirty="0">
                <a:solidFill>
                  <a:srgbClr val="FFFF00"/>
                </a:solidFill>
                <a:latin typeface="Times New Roman" pitchFamily="18" charset="0"/>
                <a:cs typeface="Times New Roman" pitchFamily="18" charset="0"/>
              </a:rPr>
              <a:t>:</a:t>
            </a:r>
          </a:p>
          <a:p>
            <a:pPr algn="just"/>
            <a:endParaRPr lang="en-US" b="1" dirty="0">
              <a:solidFill>
                <a:srgbClr val="FFFF00"/>
              </a:solidFill>
              <a:latin typeface="Times New Roman" pitchFamily="18" charset="0"/>
              <a:cs typeface="Times New Roman" pitchFamily="18" charset="0"/>
            </a:endParaRPr>
          </a:p>
          <a:p>
            <a:pPr algn="just"/>
            <a:r>
              <a:rPr lang="en-US" sz="3000" b="0" dirty="0">
                <a:solidFill>
                  <a:srgbClr val="FFFF00"/>
                </a:solidFill>
                <a:latin typeface="Times New Roman" pitchFamily="18" charset="0"/>
                <a:cs typeface="Times New Roman" pitchFamily="18" charset="0"/>
              </a:rPr>
              <a:t>- </a:t>
            </a:r>
            <a:r>
              <a:rPr lang="en-US" sz="3000" b="0" dirty="0" err="1">
                <a:solidFill>
                  <a:srgbClr val="FFFF00"/>
                </a:solidFill>
                <a:latin typeface="Times New Roman" pitchFamily="18" charset="0"/>
                <a:cs typeface="Times New Roman" pitchFamily="18" charset="0"/>
              </a:rPr>
              <a:t>Học</a:t>
            </a:r>
            <a:r>
              <a:rPr lang="en-US" sz="3000" b="0" dirty="0">
                <a:solidFill>
                  <a:srgbClr val="FFFF00"/>
                </a:solidFill>
                <a:latin typeface="Times New Roman" pitchFamily="18" charset="0"/>
                <a:cs typeface="Times New Roman" pitchFamily="18" charset="0"/>
              </a:rPr>
              <a:t> bổng loại </a:t>
            </a:r>
            <a:r>
              <a:rPr lang="en-US" sz="3000" dirty="0">
                <a:solidFill>
                  <a:srgbClr val="FFFF00"/>
                </a:solidFill>
                <a:latin typeface="Times New Roman" pitchFamily="18" charset="0"/>
                <a:cs typeface="Times New Roman" pitchFamily="18" charset="0"/>
              </a:rPr>
              <a:t>Khá</a:t>
            </a:r>
            <a:r>
              <a:rPr lang="en-US" sz="3000" b="0" dirty="0">
                <a:solidFill>
                  <a:srgbClr val="FFFF00"/>
                </a:solidFill>
                <a:latin typeface="Times New Roman" pitchFamily="18" charset="0"/>
                <a:cs typeface="Times New Roman" pitchFamily="18" charset="0"/>
              </a:rPr>
              <a:t>: </a:t>
            </a:r>
            <a:r>
              <a:rPr lang="en-US" sz="3000" b="0" dirty="0" err="1">
                <a:latin typeface="Times New Roman" pitchFamily="18" charset="0"/>
                <a:cs typeface="Times New Roman" pitchFamily="18" charset="0"/>
              </a:rPr>
              <a:t>có</a:t>
            </a:r>
            <a:r>
              <a:rPr lang="en-US" sz="3000" b="0" dirty="0">
                <a:latin typeface="Times New Roman" pitchFamily="18" charset="0"/>
                <a:cs typeface="Times New Roman" pitchFamily="18" charset="0"/>
              </a:rPr>
              <a:t> </a:t>
            </a:r>
            <a:r>
              <a:rPr lang="en-US" sz="3000" dirty="0">
                <a:latin typeface="Times New Roman" pitchFamily="18" charset="0"/>
                <a:cs typeface="Times New Roman" pitchFamily="18" charset="0"/>
              </a:rPr>
              <a:t>ĐTB</a:t>
            </a:r>
            <a:r>
              <a:rPr lang="en-US" sz="3000" b="0" dirty="0">
                <a:latin typeface="Times New Roman" pitchFamily="18" charset="0"/>
                <a:cs typeface="Times New Roman" pitchFamily="18" charset="0"/>
              </a:rPr>
              <a:t> học tập đạt loại </a:t>
            </a:r>
            <a:r>
              <a:rPr lang="en-US" sz="3000" dirty="0" err="1">
                <a:solidFill>
                  <a:srgbClr val="FFFF00"/>
                </a:solidFill>
                <a:latin typeface="Times New Roman" pitchFamily="18" charset="0"/>
                <a:cs typeface="Times New Roman" pitchFamily="18" charset="0"/>
              </a:rPr>
              <a:t>Khá</a:t>
            </a:r>
            <a:r>
              <a:rPr lang="en-US" sz="3000" b="0" dirty="0">
                <a:latin typeface="Times New Roman" pitchFamily="18" charset="0"/>
                <a:cs typeface="Times New Roman" pitchFamily="18" charset="0"/>
              </a:rPr>
              <a:t> </a:t>
            </a:r>
            <a:endParaRPr lang="en-US" sz="3000" dirty="0">
              <a:latin typeface="Times New Roman" pitchFamily="18" charset="0"/>
              <a:cs typeface="Times New Roman" pitchFamily="18" charset="0"/>
            </a:endParaRPr>
          </a:p>
          <a:p>
            <a:pPr algn="just"/>
            <a:r>
              <a:rPr lang="en-US" sz="3000" b="0" dirty="0" err="1">
                <a:latin typeface="Times New Roman" pitchFamily="18" charset="0"/>
                <a:cs typeface="Times New Roman" pitchFamily="18" charset="0"/>
              </a:rPr>
              <a:t>trở</a:t>
            </a:r>
            <a:r>
              <a:rPr lang="en-US" sz="3000" b="0" dirty="0">
                <a:latin typeface="Times New Roman" pitchFamily="18" charset="0"/>
                <a:cs typeface="Times New Roman" pitchFamily="18" charset="0"/>
              </a:rPr>
              <a:t> lên (ĐTB </a:t>
            </a:r>
            <a:r>
              <a:rPr lang="en-US" sz="3000" b="0" dirty="0" err="1">
                <a:latin typeface="Times New Roman" pitchFamily="18" charset="0"/>
                <a:cs typeface="Times New Roman" pitchFamily="18" charset="0"/>
              </a:rPr>
              <a:t>đạt</a:t>
            </a:r>
            <a:r>
              <a:rPr lang="en-US" sz="3000" dirty="0">
                <a:latin typeface="Times New Roman" pitchFamily="18" charset="0"/>
                <a:cs typeface="Times New Roman" pitchFamily="18" charset="0"/>
              </a:rPr>
              <a:t> 7.0</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đến</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cận</a:t>
            </a:r>
            <a:r>
              <a:rPr lang="en-US" sz="3000" b="0" dirty="0">
                <a:latin typeface="Times New Roman" pitchFamily="18" charset="0"/>
                <a:cs typeface="Times New Roman" pitchFamily="18" charset="0"/>
              </a:rPr>
              <a:t> </a:t>
            </a:r>
            <a:r>
              <a:rPr lang="en-US" sz="3000" dirty="0">
                <a:latin typeface="Times New Roman" pitchFamily="18" charset="0"/>
                <a:cs typeface="Times New Roman" pitchFamily="18" charset="0"/>
              </a:rPr>
              <a:t>8.0</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b="0" dirty="0" err="1">
                <a:latin typeface="Times New Roman" pitchFamily="18" charset="0"/>
                <a:cs typeface="Times New Roman" pitchFamily="18" charset="0"/>
              </a:rPr>
              <a:t>rèn</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luyện</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từ</a:t>
            </a:r>
            <a:r>
              <a:rPr lang="en-US" sz="3000" b="0" dirty="0">
                <a:latin typeface="Times New Roman" pitchFamily="18" charset="0"/>
                <a:cs typeface="Times New Roman" pitchFamily="18" charset="0"/>
              </a:rPr>
              <a:t> </a:t>
            </a:r>
            <a:r>
              <a:rPr lang="en-US" sz="3000" b="0" dirty="0" err="1">
                <a:latin typeface="Times New Roman" pitchFamily="18" charset="0"/>
                <a:cs typeface="Times New Roman" pitchFamily="18" charset="0"/>
              </a:rPr>
              <a:t>loại</a:t>
            </a:r>
            <a:r>
              <a:rPr lang="en-US" sz="3000" b="0" dirty="0">
                <a:latin typeface="Times New Roman" pitchFamily="18" charset="0"/>
                <a:cs typeface="Times New Roman" pitchFamily="18" charset="0"/>
              </a:rPr>
              <a:t> </a:t>
            </a:r>
            <a:r>
              <a:rPr lang="en-US" sz="3000" dirty="0">
                <a:latin typeface="Times New Roman" pitchFamily="18" charset="0"/>
                <a:cs typeface="Times New Roman" pitchFamily="18" charset="0"/>
              </a:rPr>
              <a:t>Khá</a:t>
            </a:r>
            <a:r>
              <a:rPr lang="en-US" sz="3000" b="0" dirty="0">
                <a:latin typeface="Times New Roman" pitchFamily="18" charset="0"/>
                <a:cs typeface="Times New Roman" pitchFamily="18" charset="0"/>
              </a:rPr>
              <a:t> trở </a:t>
            </a:r>
            <a:r>
              <a:rPr lang="en-US" sz="3000" b="0" dirty="0" err="1">
                <a:latin typeface="Times New Roman" pitchFamily="18" charset="0"/>
                <a:cs typeface="Times New Roman" pitchFamily="18" charset="0"/>
              </a:rPr>
              <a:t>lên</a:t>
            </a:r>
            <a:r>
              <a:rPr lang="en-US" sz="3000" b="0" dirty="0">
                <a:latin typeface="Times New Roman" pitchFamily="18" charset="0"/>
                <a:cs typeface="Times New Roman" pitchFamily="18" charset="0"/>
              </a:rPr>
              <a:t>.</a:t>
            </a:r>
          </a:p>
          <a:p>
            <a:pPr algn="just"/>
            <a:endParaRPr lang="en-US" sz="800" b="0" dirty="0">
              <a:latin typeface="Times New Roman" pitchFamily="18" charset="0"/>
              <a:cs typeface="Times New Roman" pitchFamily="18" charset="0"/>
            </a:endParaRPr>
          </a:p>
          <a:p>
            <a:pPr algn="just"/>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bổng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loại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Giỏi</a:t>
            </a:r>
            <a:r>
              <a:rPr lang="en-US" sz="3000" dirty="0">
                <a:solidFill>
                  <a:srgbClr val="FFFF0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ĐTB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loại</a:t>
            </a:r>
            <a:r>
              <a:rPr lang="en-US" sz="3000" dirty="0">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Giỏi</a:t>
            </a:r>
            <a:r>
              <a:rPr lang="en-US" sz="3000" dirty="0">
                <a:latin typeface="Times New Roman" pitchFamily="18" charset="0"/>
                <a:cs typeface="Times New Roman" pitchFamily="18" charset="0"/>
              </a:rPr>
              <a:t> </a:t>
            </a:r>
          </a:p>
          <a:p>
            <a:pPr algn="just"/>
            <a:r>
              <a:rPr lang="en-US" sz="3000" dirty="0" err="1">
                <a:latin typeface="Times New Roman" pitchFamily="18" charset="0"/>
                <a:cs typeface="Times New Roman" pitchFamily="18" charset="0"/>
              </a:rPr>
              <a:t>trở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lên</a:t>
            </a:r>
            <a:r>
              <a:rPr lang="en-US" sz="3000" dirty="0">
                <a:latin typeface="Times New Roman" pitchFamily="18" charset="0"/>
                <a:cs typeface="Times New Roman" pitchFamily="18" charset="0"/>
              </a:rPr>
              <a:t> (ĐTB </a:t>
            </a:r>
            <a:r>
              <a:rPr lang="en-US" sz="3000" dirty="0" err="1">
                <a:latin typeface="Times New Roman" pitchFamily="18" charset="0"/>
                <a:cs typeface="Times New Roman" pitchFamily="18" charset="0"/>
              </a:rPr>
              <a:t>đạt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8.0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cận</a:t>
            </a:r>
            <a:r>
              <a:rPr lang="en-US" sz="3000" dirty="0">
                <a:latin typeface="Times New Roman" pitchFamily="18" charset="0"/>
                <a:cs typeface="Times New Roman" pitchFamily="18" charset="0"/>
              </a:rPr>
              <a:t> 9.0)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rèn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luyện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Tốt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lên</a:t>
            </a:r>
            <a:r>
              <a:rPr lang="en-US" sz="3000" dirty="0">
                <a:latin typeface="Times New Roman" pitchFamily="18" charset="0"/>
                <a:cs typeface="Times New Roman" pitchFamily="18" charset="0"/>
              </a:rPr>
              <a:t>.</a:t>
            </a:r>
          </a:p>
          <a:p>
            <a:pPr algn="just"/>
            <a:endParaRPr lang="en-US" sz="800" dirty="0">
              <a:latin typeface="Times New Roman" pitchFamily="18" charset="0"/>
              <a:cs typeface="Times New Roman" pitchFamily="18" charset="0"/>
            </a:endParaRPr>
          </a:p>
          <a:p>
            <a:pPr algn="just"/>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Học</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bổng</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loại</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Xuất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sắc</a:t>
            </a:r>
            <a:r>
              <a:rPr lang="en-US" sz="3000" dirty="0">
                <a:solidFill>
                  <a:srgbClr val="FFFF00"/>
                </a:solidFill>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ĐTB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loại</a:t>
            </a:r>
            <a:r>
              <a:rPr lang="en-US" sz="3000" dirty="0">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Xuất</a:t>
            </a:r>
            <a:r>
              <a:rPr lang="en-US" sz="3000" dirty="0">
                <a:solidFill>
                  <a:srgbClr val="FFFF00"/>
                </a:solidFill>
                <a:latin typeface="Times New Roman" pitchFamily="18" charset="0"/>
                <a:cs typeface="Times New Roman" pitchFamily="18" charset="0"/>
              </a:rPr>
              <a:t> </a:t>
            </a:r>
            <a:r>
              <a:rPr lang="en-US" sz="3000" dirty="0" err="1">
                <a:solidFill>
                  <a:srgbClr val="FFFF00"/>
                </a:solidFill>
                <a:latin typeface="Times New Roman" pitchFamily="18" charset="0"/>
                <a:cs typeface="Times New Roman" pitchFamily="18" charset="0"/>
              </a:rPr>
              <a:t>sắc</a:t>
            </a:r>
            <a:r>
              <a:rPr lang="en-US" sz="3000" dirty="0">
                <a:latin typeface="Times New Roman" pitchFamily="18" charset="0"/>
                <a:cs typeface="Times New Roman" pitchFamily="18" charset="0"/>
              </a:rPr>
              <a:t> (ĐTB </a:t>
            </a:r>
            <a:r>
              <a:rPr lang="en-US" sz="3000" dirty="0" err="1">
                <a:latin typeface="Times New Roman" pitchFamily="18" charset="0"/>
                <a:cs typeface="Times New Roman" pitchFamily="18" charset="0"/>
              </a:rPr>
              <a:t>đạt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a:t>
            </a:r>
            <a:r>
              <a:rPr lang="en-US" sz="3000" dirty="0">
                <a:latin typeface="Times New Roman" pitchFamily="18" charset="0"/>
                <a:cs typeface="Times New Roman" pitchFamily="18" charset="0"/>
              </a:rPr>
              <a:t> 9.0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10.0)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rèn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luyện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sắc</a:t>
            </a:r>
            <a:r>
              <a:rPr lang="en-US" sz="3000" dirty="0">
                <a:latin typeface="Times New Roman" pitchFamily="18" charset="0"/>
                <a:cs typeface="Times New Roman" pitchFamily="18" charset="0"/>
              </a:rPr>
              <a:t>.</a:t>
            </a:r>
          </a:p>
          <a:p>
            <a:pPr algn="just"/>
            <a:endParaRPr lang="en-US" sz="3000" dirty="0">
              <a:latin typeface="Times New Roman" pitchFamily="18" charset="0"/>
              <a:cs typeface="Times New Roman" pitchFamily="18" charset="0"/>
            </a:endParaRPr>
          </a:p>
        </p:txBody>
      </p:sp>
      <p:sp>
        <p:nvSpPr>
          <p:cNvPr id="18" name="Rectangle 17"/>
          <p:cNvSpPr/>
          <p:nvPr/>
        </p:nvSpPr>
        <p:spPr>
          <a:xfrm>
            <a:off x="107503" y="1124744"/>
            <a:ext cx="8928993" cy="557075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endParaRPr lang="en-US" sz="1200" dirty="0">
              <a:solidFill>
                <a:srgbClr val="FFFF00"/>
              </a:solidFill>
              <a:latin typeface="Times New Roman" pitchFamily="18" charset="0"/>
              <a:cs typeface="Times New Roman" pitchFamily="18" charset="0"/>
            </a:endParaRPr>
          </a:p>
          <a:p>
            <a:pPr algn="just"/>
            <a:r>
              <a:rPr lang="en-US" sz="2800" dirty="0">
                <a:solidFill>
                  <a:srgbClr val="FFFF00"/>
                </a:solidFill>
                <a:latin typeface="Times New Roman" pitchFamily="18" charset="0"/>
                <a:cs typeface="Times New Roman" pitchFamily="18" charset="0"/>
              </a:rPr>
              <a:t>LƯU Ý:</a:t>
            </a:r>
          </a:p>
          <a:p>
            <a:pPr algn="just"/>
            <a:endParaRPr lang="en-US" dirty="0">
              <a:solidFill>
                <a:srgbClr val="FFFF00"/>
              </a:solidFill>
              <a:latin typeface="Times New Roman" pitchFamily="18" charset="0"/>
              <a:cs typeface="Times New Roman" pitchFamily="18" charset="0"/>
            </a:endParaRPr>
          </a:p>
          <a:p>
            <a:pPr indent="515938" algn="just">
              <a:buFontTx/>
              <a:buChar char="-"/>
            </a:pPr>
            <a:r>
              <a:rPr lang="en-US" sz="2800" b="0" dirty="0">
                <a:latin typeface="Times New Roman" panose="02020603050405020304" pitchFamily="18" charset="0"/>
                <a:cs typeface="Times New Roman" panose="02020603050405020304" pitchFamily="18" charset="0"/>
              </a:rPr>
              <a:t>SV </a:t>
            </a:r>
            <a:r>
              <a:rPr lang="en-US" sz="2800" b="0" dirty="0" err="1">
                <a:latin typeface="Times New Roman" panose="02020603050405020304" pitchFamily="18" charset="0"/>
                <a:cs typeface="Times New Roman" panose="02020603050405020304" pitchFamily="18" charset="0"/>
              </a:rPr>
              <a:t>phải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đảm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bảo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hoàn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thành</a:t>
            </a:r>
            <a:r>
              <a:rPr lang="en-US" sz="2800" b="0" dirty="0">
                <a:latin typeface="Times New Roman" panose="02020603050405020304" pitchFamily="18" charset="0"/>
                <a:cs typeface="Times New Roman" panose="02020603050405020304" pitchFamily="18" charset="0"/>
              </a:rPr>
              <a:t> </a:t>
            </a:r>
            <a:r>
              <a:rPr lang="en-US" sz="2800" b="0" dirty="0" err="1">
                <a:solidFill>
                  <a:srgbClr val="FFFF00"/>
                </a:solidFill>
                <a:latin typeface="Times New Roman" panose="02020603050405020304" pitchFamily="18" charset="0"/>
                <a:cs typeface="Times New Roman" panose="02020603050405020304" pitchFamily="18" charset="0"/>
              </a:rPr>
              <a:t>ít</a:t>
            </a:r>
            <a:r>
              <a:rPr lang="en-US" sz="2800" b="0" dirty="0">
                <a:solidFill>
                  <a:srgbClr val="FFFF00"/>
                </a:solidFill>
                <a:latin typeface="Times New Roman" panose="02020603050405020304" pitchFamily="18" charset="0"/>
                <a:cs typeface="Times New Roman" panose="02020603050405020304" pitchFamily="18" charset="0"/>
              </a:rPr>
              <a:t> </a:t>
            </a:r>
            <a:r>
              <a:rPr lang="en-US" sz="2800" b="0" dirty="0" err="1">
                <a:solidFill>
                  <a:srgbClr val="FFFF00"/>
                </a:solidFill>
                <a:latin typeface="Times New Roman" panose="02020603050405020304" pitchFamily="18" charset="0"/>
                <a:cs typeface="Times New Roman" panose="02020603050405020304" pitchFamily="18" charset="0"/>
              </a:rPr>
              <a:t>nhất</a:t>
            </a:r>
            <a:r>
              <a:rPr lang="en-US" sz="2800" b="0" dirty="0">
                <a:solidFill>
                  <a:srgbClr val="FFFF00"/>
                </a:solidFill>
                <a:latin typeface="Times New Roman" panose="02020603050405020304" pitchFamily="18" charset="0"/>
                <a:cs typeface="Times New Roman" panose="02020603050405020304" pitchFamily="18" charset="0"/>
              </a:rPr>
              <a:t> 15 </a:t>
            </a:r>
            <a:r>
              <a:rPr lang="en-US" sz="2800" b="0" dirty="0" err="1">
                <a:solidFill>
                  <a:srgbClr val="FFFF00"/>
                </a:solidFill>
                <a:latin typeface="Times New Roman" panose="02020603050405020304" pitchFamily="18" charset="0"/>
                <a:cs typeface="Times New Roman" panose="02020603050405020304" pitchFamily="18" charset="0"/>
              </a:rPr>
              <a:t>tín</a:t>
            </a:r>
            <a:r>
              <a:rPr lang="en-US" sz="2800" b="0" dirty="0">
                <a:solidFill>
                  <a:srgbClr val="FFFF00"/>
                </a:solidFill>
                <a:latin typeface="Times New Roman" panose="02020603050405020304" pitchFamily="18" charset="0"/>
                <a:cs typeface="Times New Roman" panose="02020603050405020304" pitchFamily="18" charset="0"/>
              </a:rPr>
              <a:t> </a:t>
            </a:r>
            <a:r>
              <a:rPr lang="en-US" sz="2800" b="0" dirty="0" err="1">
                <a:solidFill>
                  <a:srgbClr val="FFFF00"/>
                </a:solidFill>
                <a:latin typeface="Times New Roman" panose="02020603050405020304" pitchFamily="18" charset="0"/>
                <a:cs typeface="Times New Roman" panose="02020603050405020304" pitchFamily="18" charset="0"/>
              </a:rPr>
              <a:t>chỉ</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đối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với</a:t>
            </a:r>
            <a:r>
              <a:rPr lang="en-US" sz="2800" b="0" dirty="0">
                <a:latin typeface="Times New Roman" panose="02020603050405020304" pitchFamily="18" charset="0"/>
                <a:cs typeface="Times New Roman" panose="02020603050405020304" pitchFamily="18" charset="0"/>
              </a:rPr>
              <a:t> SV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điểm</a:t>
            </a:r>
            <a:r>
              <a:rPr lang="en-US" sz="2800" b="0" dirty="0">
                <a:latin typeface="Times New Roman" panose="02020603050405020304" pitchFamily="18" charset="0"/>
                <a:cs typeface="Times New Roman" panose="02020603050405020304" pitchFamily="18" charset="0"/>
              </a:rPr>
              <a:t> M </a:t>
            </a:r>
            <a:r>
              <a:rPr lang="en-US" sz="2800" b="0" dirty="0" err="1">
                <a:latin typeface="Times New Roman" panose="02020603050405020304" pitchFamily="18" charset="0"/>
                <a:cs typeface="Times New Roman" panose="02020603050405020304" pitchFamily="18" charset="0"/>
              </a:rPr>
              <a:t>vẫn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được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xem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xét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chỉ</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đang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xét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bổng</a:t>
            </a:r>
            <a:r>
              <a:rPr lang="en-US" sz="2800" b="0" dirty="0">
                <a:latin typeface="Times New Roman" panose="02020603050405020304" pitchFamily="18" charset="0"/>
                <a:cs typeface="Times New Roman" panose="02020603050405020304" pitchFamily="18" charset="0"/>
              </a:rPr>
              <a:t>).</a:t>
            </a:r>
          </a:p>
          <a:p>
            <a:pPr algn="just"/>
            <a:endParaRPr lang="en-US" b="0" dirty="0">
              <a:latin typeface="Times New Roman" panose="02020603050405020304" pitchFamily="18" charset="0"/>
              <a:cs typeface="Times New Roman" panose="02020603050405020304" pitchFamily="18" charset="0"/>
            </a:endParaRPr>
          </a:p>
          <a:p>
            <a:pPr marL="457200" indent="-457200" algn="just">
              <a:buFontTx/>
              <a:buChar char="-"/>
            </a:pPr>
            <a:r>
              <a:rPr lang="en-US" sz="2800" dirty="0">
                <a:latin typeface="Times New Roman" panose="02020603050405020304" pitchFamily="18" charset="0"/>
                <a:cs typeface="Times New Roman" panose="02020603050405020304" pitchFamily="18" charset="0"/>
              </a:rPr>
              <a:t>SV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dưới</a:t>
            </a:r>
            <a:r>
              <a:rPr lang="en-US" sz="2800" dirty="0">
                <a:solidFill>
                  <a:srgbClr val="FFFF00"/>
                </a:solidFill>
                <a:latin typeface="Times New Roman" panose="02020603050405020304" pitchFamily="18" charset="0"/>
                <a:cs typeface="Times New Roman" panose="02020603050405020304" pitchFamily="18" charset="0"/>
              </a:rPr>
              <a:t> 5,0 ở </a:t>
            </a:r>
            <a:r>
              <a:rPr lang="en-US" sz="2800" dirty="0" err="1">
                <a:solidFill>
                  <a:srgbClr val="FFFF00"/>
                </a:solidFill>
                <a:latin typeface="Times New Roman" panose="02020603050405020304" pitchFamily="18" charset="0"/>
                <a:cs typeface="Times New Roman" panose="02020603050405020304" pitchFamily="18" charset="0"/>
              </a:rPr>
              <a:t>lần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thứ</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nhất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Giáo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Giáo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dục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Quốc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phòng</a:t>
            </a:r>
            <a:r>
              <a:rPr lang="en-US" sz="2800" dirty="0">
                <a:solidFill>
                  <a:srgbClr val="FFFF00"/>
                </a:solidFill>
                <a:latin typeface="Times New Roman" panose="02020603050405020304" pitchFamily="18" charset="0"/>
                <a:cs typeface="Times New Roman" panose="02020603050405020304" pitchFamily="18" charset="0"/>
              </a:rPr>
              <a:t>, Tin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đại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7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bwMode="auto">
          <a:xfrm>
            <a:off x="323528" y="188640"/>
            <a:ext cx="8424936" cy="649442"/>
          </a:xfrm>
          <a:prstGeom prst="homePlat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FF00"/>
                </a:solidFill>
                <a:effectLst/>
                <a:latin typeface="Times New Roman" pitchFamily="18" charset="0"/>
                <a:cs typeface="Times New Roman" pitchFamily="18" charset="0"/>
              </a:rPr>
              <a:t>Cách</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xếp</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loại</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học</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bổng</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khuyến</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khích</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học</a:t>
            </a:r>
            <a:r>
              <a:rPr kumimoji="0" lang="en-US" sz="3200" b="1" i="0" u="none" strike="noStrike" cap="none" normalizeH="0" dirty="0">
                <a:ln>
                  <a:noFill/>
                </a:ln>
                <a:solidFill>
                  <a:srgbClr val="FFFF00"/>
                </a:solidFill>
                <a:effectLst/>
                <a:latin typeface="Times New Roman" pitchFamily="18" charset="0"/>
                <a:cs typeface="Times New Roman" pitchFamily="18" charset="0"/>
              </a:rPr>
              <a:t> </a:t>
            </a:r>
            <a:r>
              <a:rPr kumimoji="0" lang="en-US" sz="3200" b="1" i="0" u="none" strike="noStrike" cap="none" normalizeH="0" dirty="0" err="1">
                <a:ln>
                  <a:noFill/>
                </a:ln>
                <a:solidFill>
                  <a:srgbClr val="FFFF00"/>
                </a:solidFill>
                <a:effectLst/>
                <a:latin typeface="Times New Roman" pitchFamily="18" charset="0"/>
                <a:cs typeface="Times New Roman" pitchFamily="18" charset="0"/>
              </a:rPr>
              <a:t>tập</a:t>
            </a:r>
            <a:endParaRPr kumimoji="0" lang="en-US" sz="3200" b="1" i="0" u="none" strike="noStrike" cap="none" normalizeH="0" baseline="0" dirty="0">
              <a:ln>
                <a:noFill/>
              </a:ln>
              <a:solidFill>
                <a:srgbClr val="FFFF00"/>
              </a:solidFill>
              <a:effectLst/>
              <a:latin typeface="Times New Roman" pitchFamily="18" charset="0"/>
              <a:cs typeface="Times New Roman" pitchFamily="18" charset="0"/>
            </a:endParaRPr>
          </a:p>
        </p:txBody>
      </p:sp>
      <p:graphicFrame>
        <p:nvGraphicFramePr>
          <p:cNvPr id="14" name="Content Placeholder 4"/>
          <p:cNvGraphicFramePr>
            <a:graphicFrameLocks/>
          </p:cNvGraphicFramePr>
          <p:nvPr>
            <p:extLst>
              <p:ext uri="{D42A27DB-BD31-4B8C-83A1-F6EECF244321}">
                <p14:modId xmlns:p14="http://schemas.microsoft.com/office/powerpoint/2010/main" val="2818329280"/>
              </p:ext>
            </p:extLst>
          </p:nvPr>
        </p:nvGraphicFramePr>
        <p:xfrm>
          <a:off x="459432" y="1301079"/>
          <a:ext cx="8001000" cy="5134939"/>
        </p:xfrm>
        <a:graphic>
          <a:graphicData uri="http://schemas.openxmlformats.org/drawingml/2006/table">
            <a:tbl>
              <a:tblPr>
                <a:tableStyleId>{35758FB7-9AC5-4552-8A53-C91805E547FA}</a:tableStyleId>
              </a:tblPr>
              <a:tblGrid>
                <a:gridCol w="2971800">
                  <a:extLst>
                    <a:ext uri="{9D8B030D-6E8A-4147-A177-3AD203B41FA5}">
                      <a16:colId xmlns:a16="http://schemas.microsoft.com/office/drawing/2014/main" val="20000"/>
                    </a:ext>
                  </a:extLst>
                </a:gridCol>
                <a:gridCol w="2683042">
                  <a:extLst>
                    <a:ext uri="{9D8B030D-6E8A-4147-A177-3AD203B41FA5}">
                      <a16:colId xmlns:a16="http://schemas.microsoft.com/office/drawing/2014/main" val="20001"/>
                    </a:ext>
                  </a:extLst>
                </a:gridCol>
                <a:gridCol w="2346158">
                  <a:extLst>
                    <a:ext uri="{9D8B030D-6E8A-4147-A177-3AD203B41FA5}">
                      <a16:colId xmlns:a16="http://schemas.microsoft.com/office/drawing/2014/main" val="20002"/>
                    </a:ext>
                  </a:extLst>
                </a:gridCol>
              </a:tblGrid>
              <a:tr h="707335">
                <a:tc>
                  <a:txBody>
                    <a:bodyPr/>
                    <a:lstStyle/>
                    <a:p>
                      <a:pPr marL="0" marR="0" algn="ctr">
                        <a:lnSpc>
                          <a:spcPct val="150000"/>
                        </a:lnSpc>
                        <a:spcBef>
                          <a:spcPts val="0"/>
                        </a:spcBef>
                        <a:spcAft>
                          <a:spcPts val="600"/>
                        </a:spcAft>
                      </a:pPr>
                      <a:r>
                        <a:rPr lang="en-US" sz="2600" b="1" dirty="0">
                          <a:solidFill>
                            <a:srgbClr val="0000FF"/>
                          </a:solidFill>
                        </a:rPr>
                        <a:t>XẾP LOẠI </a:t>
                      </a:r>
                      <a:r>
                        <a:rPr lang="en-US" sz="2600" b="1" dirty="0">
                          <a:solidFill>
                            <a:srgbClr val="0000FF"/>
                          </a:solidFill>
                          <a:latin typeface="Calibri"/>
                          <a:cs typeface="Times New Roman"/>
                        </a:rPr>
                        <a:t>HB</a:t>
                      </a:r>
                      <a:endParaRPr lang="en-US" sz="2600" b="1" dirty="0">
                        <a:solidFill>
                          <a:srgbClr val="0000FF"/>
                        </a:solidFill>
                      </a:endParaRPr>
                    </a:p>
                  </a:txBody>
                  <a:tcPr marL="68580" marR="68580" marT="0" marB="0"/>
                </a:tc>
                <a:tc>
                  <a:txBody>
                    <a:bodyPr/>
                    <a:lstStyle/>
                    <a:p>
                      <a:pPr marL="0" marR="0" algn="ctr">
                        <a:lnSpc>
                          <a:spcPct val="150000"/>
                        </a:lnSpc>
                        <a:spcBef>
                          <a:spcPts val="0"/>
                        </a:spcBef>
                        <a:spcAft>
                          <a:spcPts val="600"/>
                        </a:spcAft>
                      </a:pPr>
                      <a:r>
                        <a:rPr lang="en-US" sz="2600" b="1" dirty="0">
                          <a:solidFill>
                            <a:srgbClr val="0000FF"/>
                          </a:solidFill>
                        </a:rPr>
                        <a:t>HỌC TẬP</a:t>
                      </a:r>
                      <a:endParaRPr lang="en-US" sz="2600" b="1" dirty="0">
                        <a:solidFill>
                          <a:srgbClr val="0000FF"/>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2600" b="1" dirty="0">
                          <a:solidFill>
                            <a:srgbClr val="0000FF"/>
                          </a:solidFill>
                        </a:rPr>
                        <a:t>RÈN LUYỆN</a:t>
                      </a:r>
                      <a:endParaRPr lang="en-US" sz="2600" b="1" dirty="0">
                        <a:solidFill>
                          <a:srgbClr val="0000FF"/>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56811">
                <a:tc>
                  <a:txBody>
                    <a:bodyPr/>
                    <a:lstStyle/>
                    <a:p>
                      <a:pPr marL="342900" marR="0" lvl="0" indent="-342900" algn="l">
                        <a:lnSpc>
                          <a:spcPct val="150000"/>
                        </a:lnSpc>
                        <a:spcBef>
                          <a:spcPts val="0"/>
                        </a:spcBef>
                        <a:spcAft>
                          <a:spcPts val="600"/>
                        </a:spcAft>
                        <a:buFont typeface="+mj-lt"/>
                        <a:buNone/>
                      </a:pPr>
                      <a:r>
                        <a:rPr lang="en-US" sz="3600" b="1" dirty="0">
                          <a:solidFill>
                            <a:schemeClr val="tx1"/>
                          </a:solidFill>
                        </a:rPr>
                        <a:t>1. </a:t>
                      </a:r>
                      <a:r>
                        <a:rPr lang="en-US" sz="3600" b="1" dirty="0" err="1">
                          <a:solidFill>
                            <a:schemeClr val="tx1"/>
                          </a:solidFill>
                        </a:rPr>
                        <a:t>Khá</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Khá</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Khá</a:t>
                      </a:r>
                      <a:endParaRPr lang="en-US" sz="3600" b="1"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1"/>
                  </a:ext>
                </a:extLst>
              </a:tr>
              <a:tr h="656811">
                <a:tc>
                  <a:txBody>
                    <a:bodyPr/>
                    <a:lstStyle/>
                    <a:p>
                      <a:pPr marL="0" marR="0" algn="l">
                        <a:lnSpc>
                          <a:spcPct val="150000"/>
                        </a:lnSpc>
                        <a:spcBef>
                          <a:spcPts val="0"/>
                        </a:spcBef>
                        <a:spcAft>
                          <a:spcPts val="600"/>
                        </a:spcAft>
                      </a:pPr>
                      <a:endParaRPr lang="en-US" sz="3600" b="1" dirty="0">
                        <a:solidFill>
                          <a:schemeClr val="tx1"/>
                        </a:solidFill>
                        <a:latin typeface="Arial"/>
                        <a:ea typeface="Times New Roman"/>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Giỏi</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Khá</a:t>
                      </a:r>
                      <a:endParaRPr lang="en-US" sz="3600" b="1"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2"/>
                  </a:ext>
                </a:extLst>
              </a:tr>
              <a:tr h="656811">
                <a:tc>
                  <a:txBody>
                    <a:bodyPr/>
                    <a:lstStyle/>
                    <a:p>
                      <a:pPr marL="0" marR="0" algn="l">
                        <a:lnSpc>
                          <a:spcPct val="150000"/>
                        </a:lnSpc>
                        <a:spcBef>
                          <a:spcPts val="0"/>
                        </a:spcBef>
                        <a:spcAft>
                          <a:spcPts val="600"/>
                        </a:spcAft>
                      </a:pPr>
                      <a:endParaRPr lang="en-US" sz="3600" b="1" dirty="0">
                        <a:solidFill>
                          <a:schemeClr val="tx1"/>
                        </a:solidFill>
                        <a:latin typeface="Arial"/>
                        <a:ea typeface="Times New Roman"/>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Xuất</a:t>
                      </a:r>
                      <a:r>
                        <a:rPr lang="en-US" sz="3600" b="1" baseline="0" dirty="0">
                          <a:solidFill>
                            <a:schemeClr val="tx1"/>
                          </a:solidFill>
                        </a:rPr>
                        <a:t> </a:t>
                      </a:r>
                      <a:r>
                        <a:rPr lang="en-US" sz="3600" b="1" baseline="0" dirty="0" err="1">
                          <a:solidFill>
                            <a:schemeClr val="tx1"/>
                          </a:solidFill>
                        </a:rPr>
                        <a:t>sắc</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Khá</a:t>
                      </a:r>
                      <a:endParaRPr lang="en-US" sz="3600" b="1"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3"/>
                  </a:ext>
                </a:extLst>
              </a:tr>
              <a:tr h="656811">
                <a:tc>
                  <a:txBody>
                    <a:bodyPr/>
                    <a:lstStyle/>
                    <a:p>
                      <a:pPr marL="342900" marR="0" lvl="0" indent="-342900" algn="l">
                        <a:lnSpc>
                          <a:spcPct val="150000"/>
                        </a:lnSpc>
                        <a:spcBef>
                          <a:spcPts val="0"/>
                        </a:spcBef>
                        <a:spcAft>
                          <a:spcPts val="600"/>
                        </a:spcAft>
                        <a:buFont typeface="+mj-lt"/>
                        <a:buNone/>
                      </a:pPr>
                      <a:r>
                        <a:rPr lang="en-US" sz="3600" dirty="0">
                          <a:solidFill>
                            <a:schemeClr val="tx1"/>
                          </a:solidFill>
                        </a:rPr>
                        <a:t>2. </a:t>
                      </a:r>
                      <a:r>
                        <a:rPr lang="en-US" sz="3600" dirty="0" err="1">
                          <a:solidFill>
                            <a:schemeClr val="tx1"/>
                          </a:solidFill>
                        </a:rPr>
                        <a:t>Giỏi</a:t>
                      </a:r>
                      <a:endParaRPr lang="en-US" sz="3600"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dirty="0" err="1">
                          <a:solidFill>
                            <a:schemeClr val="tx1"/>
                          </a:solidFill>
                        </a:rPr>
                        <a:t>Giỏi</a:t>
                      </a:r>
                      <a:endParaRPr lang="en-US" sz="3600"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dirty="0" err="1">
                          <a:solidFill>
                            <a:schemeClr val="tx1"/>
                          </a:solidFill>
                        </a:rPr>
                        <a:t>Tốt</a:t>
                      </a:r>
                      <a:endParaRPr lang="en-US" sz="3600"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4"/>
                  </a:ext>
                </a:extLst>
              </a:tr>
              <a:tr h="656811">
                <a:tc>
                  <a:txBody>
                    <a:bodyPr/>
                    <a:lstStyle/>
                    <a:p>
                      <a:pPr marL="0" marR="0" algn="l">
                        <a:lnSpc>
                          <a:spcPct val="150000"/>
                        </a:lnSpc>
                        <a:spcBef>
                          <a:spcPts val="0"/>
                        </a:spcBef>
                        <a:spcAft>
                          <a:spcPts val="600"/>
                        </a:spcAft>
                      </a:pPr>
                      <a:endParaRPr lang="en-US" sz="3600" dirty="0">
                        <a:solidFill>
                          <a:schemeClr val="tx1"/>
                        </a:solidFill>
                        <a:latin typeface="Arial"/>
                        <a:ea typeface="Times New Roman"/>
                        <a:cs typeface="Times New Roman"/>
                      </a:endParaRPr>
                    </a:p>
                  </a:txBody>
                  <a:tcPr marL="68580" marR="68580" marT="0" marB="0"/>
                </a:tc>
                <a:tc>
                  <a:txBody>
                    <a:bodyPr/>
                    <a:lstStyle/>
                    <a:p>
                      <a:pPr marL="0" marR="0" algn="ctr">
                        <a:lnSpc>
                          <a:spcPct val="150000"/>
                        </a:lnSpc>
                        <a:spcBef>
                          <a:spcPts val="0"/>
                        </a:spcBef>
                        <a:spcAft>
                          <a:spcPts val="600"/>
                        </a:spcAft>
                      </a:pPr>
                      <a:r>
                        <a:rPr lang="en-US" sz="3600" dirty="0" err="1">
                          <a:solidFill>
                            <a:schemeClr val="tx1"/>
                          </a:solidFill>
                        </a:rPr>
                        <a:t>Xuất</a:t>
                      </a:r>
                      <a:r>
                        <a:rPr lang="en-US" sz="3600" dirty="0">
                          <a:solidFill>
                            <a:schemeClr val="tx1"/>
                          </a:solidFill>
                        </a:rPr>
                        <a:t> </a:t>
                      </a:r>
                      <a:r>
                        <a:rPr lang="en-US" sz="3600" dirty="0" err="1">
                          <a:solidFill>
                            <a:schemeClr val="tx1"/>
                          </a:solidFill>
                        </a:rPr>
                        <a:t>sắc</a:t>
                      </a:r>
                      <a:endParaRPr lang="en-US" sz="3600"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dirty="0" err="1">
                          <a:solidFill>
                            <a:schemeClr val="tx1"/>
                          </a:solidFill>
                        </a:rPr>
                        <a:t>Tốt</a:t>
                      </a:r>
                      <a:endParaRPr lang="en-US" sz="3600"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5"/>
                  </a:ext>
                </a:extLst>
              </a:tr>
              <a:tr h="656811">
                <a:tc>
                  <a:txBody>
                    <a:bodyPr/>
                    <a:lstStyle/>
                    <a:p>
                      <a:pPr marL="342900" marR="0" lvl="0" indent="-342900" algn="l">
                        <a:lnSpc>
                          <a:spcPct val="150000"/>
                        </a:lnSpc>
                        <a:spcBef>
                          <a:spcPts val="0"/>
                        </a:spcBef>
                        <a:spcAft>
                          <a:spcPts val="600"/>
                        </a:spcAft>
                        <a:buFont typeface="+mj-lt"/>
                        <a:buNone/>
                      </a:pPr>
                      <a:r>
                        <a:rPr lang="en-US" sz="3600" b="1" dirty="0">
                          <a:solidFill>
                            <a:schemeClr val="tx1"/>
                          </a:solidFill>
                        </a:rPr>
                        <a:t>3. </a:t>
                      </a:r>
                      <a:r>
                        <a:rPr lang="en-US" sz="3600" b="1" dirty="0" err="1">
                          <a:solidFill>
                            <a:schemeClr val="tx1"/>
                          </a:solidFill>
                        </a:rPr>
                        <a:t>Xuất</a:t>
                      </a:r>
                      <a:r>
                        <a:rPr lang="en-US" sz="3600" b="1" dirty="0">
                          <a:solidFill>
                            <a:schemeClr val="tx1"/>
                          </a:solidFill>
                        </a:rPr>
                        <a:t> </a:t>
                      </a:r>
                      <a:r>
                        <a:rPr lang="en-US" sz="3600" b="1" dirty="0" err="1">
                          <a:solidFill>
                            <a:schemeClr val="tx1"/>
                          </a:solidFill>
                        </a:rPr>
                        <a:t>sắc</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Xuất</a:t>
                      </a:r>
                      <a:r>
                        <a:rPr lang="en-US" sz="3600" b="1" dirty="0">
                          <a:solidFill>
                            <a:schemeClr val="tx1"/>
                          </a:solidFill>
                        </a:rPr>
                        <a:t> </a:t>
                      </a:r>
                      <a:r>
                        <a:rPr lang="en-US" sz="3600" b="1" dirty="0" err="1">
                          <a:solidFill>
                            <a:schemeClr val="tx1"/>
                          </a:solidFill>
                        </a:rPr>
                        <a:t>sắc</a:t>
                      </a:r>
                      <a:endParaRPr lang="en-US" sz="3600" b="1" dirty="0">
                        <a:solidFill>
                          <a:schemeClr val="tx1"/>
                        </a:solidFill>
                        <a:latin typeface="Calibri"/>
                        <a:ea typeface="Calibri"/>
                        <a:cs typeface="Times New Roman"/>
                      </a:endParaRPr>
                    </a:p>
                  </a:txBody>
                  <a:tcPr marL="68580" marR="68580" marT="0" marB="0"/>
                </a:tc>
                <a:tc>
                  <a:txBody>
                    <a:bodyPr/>
                    <a:lstStyle/>
                    <a:p>
                      <a:pPr marL="0" marR="0" algn="ctr">
                        <a:lnSpc>
                          <a:spcPct val="150000"/>
                        </a:lnSpc>
                        <a:spcBef>
                          <a:spcPts val="0"/>
                        </a:spcBef>
                        <a:spcAft>
                          <a:spcPts val="600"/>
                        </a:spcAft>
                      </a:pPr>
                      <a:r>
                        <a:rPr lang="en-US" sz="3600" b="1" dirty="0" err="1">
                          <a:solidFill>
                            <a:schemeClr val="tx1"/>
                          </a:solidFill>
                        </a:rPr>
                        <a:t>Xuất</a:t>
                      </a:r>
                      <a:r>
                        <a:rPr lang="en-US" sz="3600" b="1" dirty="0">
                          <a:solidFill>
                            <a:schemeClr val="tx1"/>
                          </a:solidFill>
                        </a:rPr>
                        <a:t> </a:t>
                      </a:r>
                      <a:r>
                        <a:rPr lang="en-US" sz="3600" b="1" dirty="0" err="1">
                          <a:solidFill>
                            <a:schemeClr val="tx1"/>
                          </a:solidFill>
                        </a:rPr>
                        <a:t>sắc</a:t>
                      </a:r>
                      <a:endParaRPr lang="en-US" sz="3600" b="1" dirty="0">
                        <a:solidFill>
                          <a:schemeClr val="tx1"/>
                        </a:solidFill>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73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bwMode="auto">
          <a:xfrm>
            <a:off x="611560" y="111213"/>
            <a:ext cx="7848872" cy="574587"/>
          </a:xfrm>
          <a:prstGeom prst="homePlat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MỨC HỌC BỔNG NĂM HỌC 2024-2025</a:t>
            </a:r>
            <a:endPar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p:cNvGrpSpPr/>
          <p:nvPr/>
        </p:nvGrpSpPr>
        <p:grpSpPr>
          <a:xfrm>
            <a:off x="211093" y="3466321"/>
            <a:ext cx="8721813" cy="572257"/>
            <a:chOff x="0" y="2056599"/>
            <a:chExt cx="8721813" cy="572257"/>
          </a:xfrm>
        </p:grpSpPr>
        <p:sp>
          <p:nvSpPr>
            <p:cNvPr id="12" name="Rectangle 11"/>
            <p:cNvSpPr/>
            <p:nvPr/>
          </p:nvSpPr>
          <p:spPr>
            <a:xfrm>
              <a:off x="0" y="2056599"/>
              <a:ext cx="8721813" cy="5722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0" y="2056599"/>
              <a:ext cx="8721813" cy="5722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6918" tIns="35560" rIns="199136" bIns="35560" numCol="1" spcCol="1270" anchor="t" anchorCtr="0">
              <a:noAutofit/>
            </a:bodyPr>
            <a:lstStyle/>
            <a:p>
              <a:pPr marL="285750" marR="0" lvl="1" indent="-285750" algn="l" defTabSz="1244600" rtl="0" eaLnBrk="1" fontAlgn="auto" latinLnBrk="0" hangingPunct="1">
                <a:lnSpc>
                  <a:spcPct val="90000"/>
                </a:lnSpc>
                <a:spcBef>
                  <a:spcPct val="0"/>
                </a:spcBef>
                <a:spcAft>
                  <a:spcPct val="20000"/>
                </a:spcAft>
                <a:buClrTx/>
                <a:buSzTx/>
                <a:buFontTx/>
                <a:buChar char="••"/>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aphicFrame>
        <p:nvGraphicFramePr>
          <p:cNvPr id="4" name="Table 3">
            <a:extLst>
              <a:ext uri="{FF2B5EF4-FFF2-40B4-BE49-F238E27FC236}">
                <a16:creationId xmlns:a16="http://schemas.microsoft.com/office/drawing/2014/main" id="{4D8D2D92-1E0B-F4C6-4A86-3B947C80F084}"/>
              </a:ext>
            </a:extLst>
          </p:cNvPr>
          <p:cNvGraphicFramePr>
            <a:graphicFrameLocks noGrp="1"/>
          </p:cNvGraphicFramePr>
          <p:nvPr>
            <p:extLst>
              <p:ext uri="{D42A27DB-BD31-4B8C-83A1-F6EECF244321}">
                <p14:modId xmlns:p14="http://schemas.microsoft.com/office/powerpoint/2010/main" val="627303510"/>
              </p:ext>
            </p:extLst>
          </p:nvPr>
        </p:nvGraphicFramePr>
        <p:xfrm>
          <a:off x="323528" y="980728"/>
          <a:ext cx="8609377" cy="5688632"/>
        </p:xfrm>
        <a:graphic>
          <a:graphicData uri="http://schemas.openxmlformats.org/drawingml/2006/table">
            <a:tbl>
              <a:tblPr firstRow="1" firstCol="1" bandRow="1">
                <a:tableStyleId>{3C2FFA5D-87B4-456A-9821-1D502468CF0F}</a:tableStyleId>
              </a:tblPr>
              <a:tblGrid>
                <a:gridCol w="576064">
                  <a:extLst>
                    <a:ext uri="{9D8B030D-6E8A-4147-A177-3AD203B41FA5}">
                      <a16:colId xmlns:a16="http://schemas.microsoft.com/office/drawing/2014/main" val="2078373354"/>
                    </a:ext>
                  </a:extLst>
                </a:gridCol>
                <a:gridCol w="4894265">
                  <a:extLst>
                    <a:ext uri="{9D8B030D-6E8A-4147-A177-3AD203B41FA5}">
                      <a16:colId xmlns:a16="http://schemas.microsoft.com/office/drawing/2014/main" val="231995627"/>
                    </a:ext>
                  </a:extLst>
                </a:gridCol>
                <a:gridCol w="1043610">
                  <a:extLst>
                    <a:ext uri="{9D8B030D-6E8A-4147-A177-3AD203B41FA5}">
                      <a16:colId xmlns:a16="http://schemas.microsoft.com/office/drawing/2014/main" val="291317586"/>
                    </a:ext>
                  </a:extLst>
                </a:gridCol>
                <a:gridCol w="1047719">
                  <a:extLst>
                    <a:ext uri="{9D8B030D-6E8A-4147-A177-3AD203B41FA5}">
                      <a16:colId xmlns:a16="http://schemas.microsoft.com/office/drawing/2014/main" val="1260272529"/>
                    </a:ext>
                  </a:extLst>
                </a:gridCol>
                <a:gridCol w="1047719">
                  <a:extLst>
                    <a:ext uri="{9D8B030D-6E8A-4147-A177-3AD203B41FA5}">
                      <a16:colId xmlns:a16="http://schemas.microsoft.com/office/drawing/2014/main" val="436840334"/>
                    </a:ext>
                  </a:extLst>
                </a:gridCol>
              </a:tblGrid>
              <a:tr h="355540">
                <a:tc rowSpan="2">
                  <a:txBody>
                    <a:bodyPr/>
                    <a:lstStyle/>
                    <a:p>
                      <a:pPr marL="0" marR="0" algn="ctr">
                        <a:spcBef>
                          <a:spcPts val="0"/>
                        </a:spcBef>
                        <a:spcAft>
                          <a:spcPts val="0"/>
                        </a:spcAft>
                        <a:tabLst>
                          <a:tab pos="1143000" algn="ctr"/>
                          <a:tab pos="4267200" algn="ctr"/>
                        </a:tabLst>
                      </a:pPr>
                      <a:r>
                        <a:rPr lang="en-US" sz="2000" b="1" dirty="0" err="1">
                          <a:solidFill>
                            <a:srgbClr val="000000"/>
                          </a:solidFill>
                          <a:effectLst/>
                        </a:rPr>
                        <a:t>Số</a:t>
                      </a:r>
                      <a:endParaRPr lang="en-US" sz="2000" dirty="0">
                        <a:effectLst/>
                      </a:endParaRPr>
                    </a:p>
                    <a:p>
                      <a:pPr marL="0" marR="0" algn="ctr">
                        <a:spcBef>
                          <a:spcPts val="0"/>
                        </a:spcBef>
                        <a:spcAft>
                          <a:spcPts val="0"/>
                        </a:spcAft>
                        <a:tabLst>
                          <a:tab pos="1143000" algn="ctr"/>
                          <a:tab pos="4267200" algn="ctr"/>
                        </a:tabLst>
                      </a:pPr>
                      <a:r>
                        <a:rPr lang="en-US" sz="2000" b="1" dirty="0">
                          <a:solidFill>
                            <a:srgbClr val="000000"/>
                          </a:solidFill>
                          <a:effectLst/>
                        </a:rPr>
                        <a:t>TT</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spcBef>
                          <a:spcPts val="0"/>
                        </a:spcBef>
                        <a:spcAft>
                          <a:spcPts val="0"/>
                        </a:spcAft>
                        <a:tabLst>
                          <a:tab pos="1143000" algn="ctr"/>
                          <a:tab pos="4267200" algn="ctr"/>
                        </a:tabLst>
                      </a:pPr>
                      <a:r>
                        <a:rPr lang="en-US" sz="2000" b="1" dirty="0">
                          <a:solidFill>
                            <a:srgbClr val="000000"/>
                          </a:solidFill>
                          <a:effectLst/>
                        </a:rPr>
                        <a:t>NHÓM NGÀNH</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0" marR="0" algn="ctr">
                        <a:spcBef>
                          <a:spcPts val="0"/>
                        </a:spcBef>
                        <a:spcAft>
                          <a:spcPts val="0"/>
                        </a:spcAft>
                        <a:tabLst>
                          <a:tab pos="1143000" algn="ctr"/>
                          <a:tab pos="4267200" algn="ctr"/>
                        </a:tabLst>
                      </a:pPr>
                      <a:r>
                        <a:rPr lang="en-US" sz="2000" b="1">
                          <a:solidFill>
                            <a:srgbClr val="000000"/>
                          </a:solidFill>
                          <a:effectLst/>
                        </a:rPr>
                        <a:t>MỨC HỌC BỔNG</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0963110"/>
                  </a:ext>
                </a:extLst>
              </a:tr>
              <a:tr h="355540">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1143000" algn="ctr"/>
                          <a:tab pos="4267200" algn="ctr"/>
                        </a:tabLst>
                      </a:pPr>
                      <a:r>
                        <a:rPr lang="en-US" sz="2000" b="1" dirty="0" err="1">
                          <a:solidFill>
                            <a:srgbClr val="FFFF00"/>
                          </a:solidFill>
                          <a:effectLst/>
                        </a:rPr>
                        <a:t>Xuất</a:t>
                      </a:r>
                      <a:r>
                        <a:rPr lang="en-US" sz="2000" b="1" dirty="0">
                          <a:solidFill>
                            <a:srgbClr val="FFFF00"/>
                          </a:solidFill>
                          <a:effectLst/>
                        </a:rPr>
                        <a:t> </a:t>
                      </a:r>
                      <a:r>
                        <a:rPr lang="en-US" sz="2000" b="1" dirty="0" err="1">
                          <a:solidFill>
                            <a:srgbClr val="FFFF00"/>
                          </a:solidFill>
                          <a:effectLst/>
                        </a:rPr>
                        <a:t>sắc</a:t>
                      </a:r>
                      <a:endParaRPr lang="en-US" sz="2000"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2000" b="1" dirty="0" err="1">
                          <a:solidFill>
                            <a:srgbClr val="FFFF00"/>
                          </a:solidFill>
                          <a:effectLst/>
                        </a:rPr>
                        <a:t>Giỏi</a:t>
                      </a:r>
                      <a:endParaRPr lang="en-US" sz="2000"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2000" b="1" dirty="0" err="1">
                          <a:solidFill>
                            <a:srgbClr val="FFFF00"/>
                          </a:solidFill>
                          <a:effectLst/>
                        </a:rPr>
                        <a:t>Khá</a:t>
                      </a:r>
                      <a:endParaRPr lang="en-US" sz="2000"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0248183"/>
                  </a:ext>
                </a:extLst>
              </a:tr>
              <a:tr h="711078">
                <a:tc>
                  <a:txBody>
                    <a:bodyPr/>
                    <a:lstStyle/>
                    <a:p>
                      <a:pPr marL="0" marR="0" algn="ctr">
                        <a:spcBef>
                          <a:spcPts val="0"/>
                        </a:spcBef>
                        <a:spcAft>
                          <a:spcPts val="0"/>
                        </a:spcAft>
                        <a:tabLst>
                          <a:tab pos="1143000" algn="ctr"/>
                          <a:tab pos="4267200" algn="ctr"/>
                        </a:tabLst>
                      </a:pPr>
                      <a:r>
                        <a:rPr lang="en-US" sz="2000">
                          <a:effectLst/>
                        </a:rPr>
                        <a:t>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tabLst>
                          <a:tab pos="1143000" algn="ctr"/>
                          <a:tab pos="4267200" algn="ctr"/>
                        </a:tabLst>
                      </a:pPr>
                      <a:r>
                        <a:rPr lang="en-US" sz="2000" b="0" dirty="0" err="1">
                          <a:effectLst/>
                        </a:rPr>
                        <a:t>Khối</a:t>
                      </a:r>
                      <a:r>
                        <a:rPr lang="en-US" sz="2000" b="0" dirty="0">
                          <a:effectLst/>
                        </a:rPr>
                        <a:t> </a:t>
                      </a:r>
                      <a:r>
                        <a:rPr lang="en-US" sz="2000" b="0" dirty="0" err="1">
                          <a:effectLst/>
                        </a:rPr>
                        <a:t>ngành</a:t>
                      </a:r>
                      <a:r>
                        <a:rPr lang="en-US" sz="2000" b="0" dirty="0">
                          <a:effectLst/>
                        </a:rPr>
                        <a:t> I: Khoa </a:t>
                      </a:r>
                      <a:r>
                        <a:rPr lang="en-US" sz="2000" b="0" dirty="0" err="1">
                          <a:effectLst/>
                        </a:rPr>
                        <a:t>học</a:t>
                      </a:r>
                      <a:r>
                        <a:rPr lang="en-US" sz="2000" b="0" dirty="0">
                          <a:effectLst/>
                        </a:rPr>
                        <a:t> </a:t>
                      </a:r>
                      <a:r>
                        <a:rPr lang="en-US" sz="2000" b="0" dirty="0" err="1">
                          <a:effectLst/>
                        </a:rPr>
                        <a:t>giáo</a:t>
                      </a:r>
                      <a:r>
                        <a:rPr lang="en-US" sz="2000" b="0" dirty="0">
                          <a:effectLst/>
                        </a:rPr>
                        <a:t> </a:t>
                      </a:r>
                      <a:r>
                        <a:rPr lang="en-US" sz="2000" b="0" dirty="0" err="1">
                          <a:effectLst/>
                        </a:rPr>
                        <a:t>dục</a:t>
                      </a:r>
                      <a:r>
                        <a:rPr lang="en-US" sz="2000" b="0" dirty="0">
                          <a:effectLst/>
                        </a:rPr>
                        <a:t> </a:t>
                      </a:r>
                      <a:r>
                        <a:rPr lang="en-US" sz="2000" b="0" dirty="0" err="1">
                          <a:effectLst/>
                        </a:rPr>
                        <a:t>và</a:t>
                      </a:r>
                      <a:r>
                        <a:rPr lang="en-US" sz="2000" b="0" dirty="0">
                          <a:effectLst/>
                        </a:rPr>
                        <a:t> </a:t>
                      </a:r>
                      <a:r>
                        <a:rPr lang="en-US" sz="2000" b="0" dirty="0" err="1">
                          <a:effectLst/>
                        </a:rPr>
                        <a:t>đào</a:t>
                      </a:r>
                      <a:r>
                        <a:rPr lang="en-US" sz="2000" b="0" dirty="0">
                          <a:effectLst/>
                        </a:rPr>
                        <a:t> </a:t>
                      </a:r>
                      <a:r>
                        <a:rPr lang="en-US" sz="2000" b="0" dirty="0" err="1">
                          <a:effectLst/>
                        </a:rPr>
                        <a:t>tạo</a:t>
                      </a:r>
                      <a:r>
                        <a:rPr lang="en-US" sz="2000" b="0" dirty="0">
                          <a:effectLst/>
                        </a:rPr>
                        <a:t> </a:t>
                      </a:r>
                      <a:r>
                        <a:rPr lang="en-US" sz="2000" b="0" dirty="0" err="1">
                          <a:effectLst/>
                        </a:rPr>
                        <a:t>giáo</a:t>
                      </a:r>
                      <a:r>
                        <a:rPr lang="en-US" sz="2000" b="0" dirty="0">
                          <a:effectLst/>
                        </a:rPr>
                        <a:t> </a:t>
                      </a:r>
                      <a:r>
                        <a:rPr lang="en-US" sz="2000" b="0" dirty="0" err="1">
                          <a:effectLst/>
                        </a:rPr>
                        <a:t>viên</a:t>
                      </a:r>
                      <a:r>
                        <a:rPr lang="en-US" sz="2000" b="0" dirty="0">
                          <a:effectLst/>
                        </a:rPr>
                        <a:t>.</a:t>
                      </a:r>
                      <a:endParaRPr lang="en-US" sz="2000" b="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143000" algn="ctr"/>
                          <a:tab pos="4267200" algn="ctr"/>
                        </a:tabLst>
                      </a:pPr>
                      <a:r>
                        <a:rPr lang="en-US" sz="1600" dirty="0">
                          <a:effectLst/>
                        </a:rPr>
                        <a:t>1.692.000</a:t>
                      </a:r>
                      <a:endParaRPr lang="en-US"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a:effectLst/>
                        </a:rPr>
                        <a:t>1.551.000</a:t>
                      </a:r>
                      <a:endParaRPr lang="en-US" sz="16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a:effectLst/>
                        </a:rPr>
                        <a:t>1.410.000</a:t>
                      </a:r>
                      <a:endParaRPr lang="en-US" sz="160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3036200"/>
                  </a:ext>
                </a:extLst>
              </a:tr>
              <a:tr h="711078">
                <a:tc>
                  <a:txBody>
                    <a:bodyPr/>
                    <a:lstStyle/>
                    <a:p>
                      <a:pPr marL="0" marR="0" algn="ctr">
                        <a:spcBef>
                          <a:spcPts val="0"/>
                        </a:spcBef>
                        <a:spcAft>
                          <a:spcPts val="0"/>
                        </a:spcAft>
                        <a:tabLst>
                          <a:tab pos="1143000" algn="ctr"/>
                          <a:tab pos="4267200" algn="ctr"/>
                        </a:tabLst>
                      </a:pPr>
                      <a:r>
                        <a:rPr lang="en-US" sz="2000" b="1" dirty="0">
                          <a:solidFill>
                            <a:srgbClr val="FFFF00"/>
                          </a:solidFill>
                          <a:effectLst/>
                        </a:rPr>
                        <a:t>2</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tabLst>
                          <a:tab pos="1143000" algn="ctr"/>
                          <a:tab pos="4267200" algn="ctr"/>
                        </a:tabLst>
                      </a:pPr>
                      <a:r>
                        <a:rPr lang="en-US" sz="2000" b="1" dirty="0" err="1">
                          <a:solidFill>
                            <a:srgbClr val="FFFF00"/>
                          </a:solidFill>
                          <a:effectLst/>
                        </a:rPr>
                        <a:t>Khối</a:t>
                      </a:r>
                      <a:r>
                        <a:rPr lang="en-US" sz="2000" b="1" dirty="0">
                          <a:solidFill>
                            <a:srgbClr val="FFFF00"/>
                          </a:solidFill>
                          <a:effectLst/>
                        </a:rPr>
                        <a:t> </a:t>
                      </a:r>
                      <a:r>
                        <a:rPr lang="en-US" sz="2000" b="1" dirty="0" err="1">
                          <a:solidFill>
                            <a:srgbClr val="FFFF00"/>
                          </a:solidFill>
                          <a:effectLst/>
                        </a:rPr>
                        <a:t>ngành</a:t>
                      </a:r>
                      <a:r>
                        <a:rPr lang="en-US" sz="2000" b="1" dirty="0">
                          <a:solidFill>
                            <a:srgbClr val="FFFF00"/>
                          </a:solidFill>
                          <a:effectLst/>
                        </a:rPr>
                        <a:t> III: </a:t>
                      </a:r>
                      <a:r>
                        <a:rPr lang="en-US" sz="2000" b="1" dirty="0" err="1">
                          <a:solidFill>
                            <a:srgbClr val="FFFF00"/>
                          </a:solidFill>
                          <a:effectLst/>
                        </a:rPr>
                        <a:t>Kinh</a:t>
                      </a:r>
                      <a:r>
                        <a:rPr lang="en-US" sz="2000" b="1" dirty="0">
                          <a:solidFill>
                            <a:srgbClr val="FFFF00"/>
                          </a:solidFill>
                          <a:effectLst/>
                        </a:rPr>
                        <a:t> </a:t>
                      </a:r>
                      <a:r>
                        <a:rPr lang="en-US" sz="2000" b="1" dirty="0" err="1">
                          <a:solidFill>
                            <a:srgbClr val="FFFF00"/>
                          </a:solidFill>
                          <a:effectLst/>
                        </a:rPr>
                        <a:t>doanh</a:t>
                      </a:r>
                      <a:r>
                        <a:rPr lang="en-US" sz="2000" b="1" dirty="0">
                          <a:solidFill>
                            <a:srgbClr val="FFFF00"/>
                          </a:solidFill>
                          <a:effectLst/>
                        </a:rPr>
                        <a:t> </a:t>
                      </a:r>
                      <a:r>
                        <a:rPr lang="en-US" sz="2000" b="1" dirty="0" err="1">
                          <a:solidFill>
                            <a:srgbClr val="FFFF00"/>
                          </a:solidFill>
                          <a:effectLst/>
                        </a:rPr>
                        <a:t>và</a:t>
                      </a:r>
                      <a:r>
                        <a:rPr lang="en-US" sz="2000" b="1" dirty="0">
                          <a:solidFill>
                            <a:srgbClr val="FFFF00"/>
                          </a:solidFill>
                          <a:effectLst/>
                        </a:rPr>
                        <a:t> </a:t>
                      </a:r>
                      <a:r>
                        <a:rPr lang="en-US" sz="2000" b="1" dirty="0" err="1">
                          <a:solidFill>
                            <a:srgbClr val="FFFF00"/>
                          </a:solidFill>
                          <a:effectLst/>
                        </a:rPr>
                        <a:t>quản</a:t>
                      </a:r>
                      <a:r>
                        <a:rPr lang="en-US" sz="2000" b="1" dirty="0">
                          <a:solidFill>
                            <a:srgbClr val="FFFF00"/>
                          </a:solidFill>
                          <a:effectLst/>
                        </a:rPr>
                        <a:t> </a:t>
                      </a:r>
                      <a:r>
                        <a:rPr lang="en-US" sz="2000" b="1" dirty="0" err="1">
                          <a:solidFill>
                            <a:srgbClr val="FFFF00"/>
                          </a:solidFill>
                          <a:effectLst/>
                        </a:rPr>
                        <a:t>lý</a:t>
                      </a:r>
                      <a:r>
                        <a:rPr lang="en-US" sz="2000" b="1" dirty="0">
                          <a:solidFill>
                            <a:srgbClr val="FFFF00"/>
                          </a:solidFill>
                          <a:effectLst/>
                        </a:rPr>
                        <a:t>, </a:t>
                      </a:r>
                      <a:r>
                        <a:rPr lang="en-US" sz="2000" b="1" dirty="0" err="1">
                          <a:solidFill>
                            <a:srgbClr val="FFFF00"/>
                          </a:solidFill>
                          <a:effectLst/>
                        </a:rPr>
                        <a:t>pháp</a:t>
                      </a:r>
                      <a:r>
                        <a:rPr lang="en-US" sz="2000" b="1" dirty="0">
                          <a:solidFill>
                            <a:srgbClr val="FFFF00"/>
                          </a:solidFill>
                          <a:effectLst/>
                        </a:rPr>
                        <a:t> </a:t>
                      </a:r>
                      <a:r>
                        <a:rPr lang="en-US" sz="2000" b="1" dirty="0" err="1">
                          <a:solidFill>
                            <a:srgbClr val="FFFF00"/>
                          </a:solidFill>
                          <a:effectLst/>
                        </a:rPr>
                        <a:t>luật</a:t>
                      </a:r>
                      <a:r>
                        <a:rPr lang="en-US" sz="2000" b="1" dirty="0">
                          <a:solidFill>
                            <a:srgbClr val="FFFF00"/>
                          </a:solidFill>
                          <a:effectLst/>
                        </a:rPr>
                        <a: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1.692.000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1.551.000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1.410.000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6050708"/>
                  </a:ext>
                </a:extLst>
              </a:tr>
              <a:tr h="711078">
                <a:tc>
                  <a:txBody>
                    <a:bodyPr/>
                    <a:lstStyle/>
                    <a:p>
                      <a:pPr marL="0" marR="0" algn="ctr">
                        <a:spcBef>
                          <a:spcPts val="0"/>
                        </a:spcBef>
                        <a:spcAft>
                          <a:spcPts val="0"/>
                        </a:spcAft>
                        <a:tabLst>
                          <a:tab pos="1143000" algn="ctr"/>
                          <a:tab pos="4267200" algn="ctr"/>
                        </a:tabLst>
                      </a:pPr>
                      <a:r>
                        <a:rPr lang="en-US" sz="2000">
                          <a:effectLst/>
                        </a:rPr>
                        <a:t>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tabLst>
                          <a:tab pos="1143000" algn="ctr"/>
                          <a:tab pos="4267200" algn="ctr"/>
                        </a:tabLst>
                      </a:pPr>
                      <a:r>
                        <a:rPr lang="en-US" sz="2000" b="0" dirty="0" err="1">
                          <a:effectLst/>
                        </a:rPr>
                        <a:t>Khối</a:t>
                      </a:r>
                      <a:r>
                        <a:rPr lang="en-US" sz="2000" b="0" dirty="0">
                          <a:effectLst/>
                        </a:rPr>
                        <a:t> </a:t>
                      </a:r>
                      <a:r>
                        <a:rPr lang="en-US" sz="2000" b="0" dirty="0" err="1">
                          <a:effectLst/>
                        </a:rPr>
                        <a:t>ngành</a:t>
                      </a:r>
                      <a:r>
                        <a:rPr lang="en-US" sz="2000" b="0" dirty="0">
                          <a:effectLst/>
                        </a:rPr>
                        <a:t> IV: Khoa </a:t>
                      </a:r>
                      <a:r>
                        <a:rPr lang="en-US" sz="2000" b="0" dirty="0" err="1">
                          <a:effectLst/>
                        </a:rPr>
                        <a:t>học</a:t>
                      </a:r>
                      <a:r>
                        <a:rPr lang="en-US" sz="2000" b="0" dirty="0">
                          <a:effectLst/>
                        </a:rPr>
                        <a:t> </a:t>
                      </a:r>
                      <a:r>
                        <a:rPr lang="en-US" sz="2000" b="0" dirty="0" err="1">
                          <a:effectLst/>
                        </a:rPr>
                        <a:t>sự</a:t>
                      </a:r>
                      <a:r>
                        <a:rPr lang="en-US" sz="2000" b="0" dirty="0">
                          <a:effectLst/>
                        </a:rPr>
                        <a:t> </a:t>
                      </a:r>
                      <a:r>
                        <a:rPr lang="en-US" sz="2000" b="0" dirty="0" err="1">
                          <a:effectLst/>
                        </a:rPr>
                        <a:t>sống</a:t>
                      </a:r>
                      <a:r>
                        <a:rPr lang="en-US" sz="2000" b="0" dirty="0">
                          <a:effectLst/>
                        </a:rPr>
                        <a:t>, khoa </a:t>
                      </a:r>
                      <a:r>
                        <a:rPr lang="en-US" sz="2000" b="0" dirty="0" err="1">
                          <a:effectLst/>
                        </a:rPr>
                        <a:t>học</a:t>
                      </a:r>
                      <a:r>
                        <a:rPr lang="en-US" sz="2000" b="0" dirty="0">
                          <a:effectLst/>
                        </a:rPr>
                        <a:t> </a:t>
                      </a:r>
                      <a:r>
                        <a:rPr lang="en-US" sz="2000" b="0" dirty="0" err="1">
                          <a:effectLst/>
                        </a:rPr>
                        <a:t>tự</a:t>
                      </a:r>
                      <a:r>
                        <a:rPr lang="en-US" sz="2000" b="0" dirty="0">
                          <a:effectLst/>
                        </a:rPr>
                        <a:t> </a:t>
                      </a:r>
                      <a:r>
                        <a:rPr lang="en-US" sz="2000" b="0" dirty="0" err="1">
                          <a:effectLst/>
                        </a:rPr>
                        <a:t>nhiên</a:t>
                      </a:r>
                      <a:r>
                        <a:rPr lang="en-US" sz="2000" b="0" dirty="0">
                          <a:effectLst/>
                        </a:rPr>
                        <a:t>.</a:t>
                      </a:r>
                      <a:endParaRPr lang="en-US" sz="2000" b="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143000" algn="ctr"/>
                          <a:tab pos="4267200" algn="ctr"/>
                        </a:tabLst>
                      </a:pPr>
                      <a:r>
                        <a:rPr lang="en-US" sz="1600">
                          <a:effectLst/>
                        </a:rPr>
                        <a:t>1.824.000</a:t>
                      </a:r>
                      <a:endParaRPr lang="en-US" sz="16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dirty="0">
                          <a:effectLst/>
                        </a:rPr>
                        <a:t>1.672.000</a:t>
                      </a:r>
                      <a:endParaRPr lang="en-US" sz="16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dirty="0">
                          <a:effectLst/>
                        </a:rPr>
                        <a:t>1.520.000</a:t>
                      </a:r>
                      <a:endParaRPr lang="en-US" sz="16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67933180"/>
                  </a:ext>
                </a:extLst>
              </a:tr>
              <a:tr h="1422159">
                <a:tc>
                  <a:txBody>
                    <a:bodyPr/>
                    <a:lstStyle/>
                    <a:p>
                      <a:pPr marL="0" marR="0" algn="ctr">
                        <a:spcBef>
                          <a:spcPts val="0"/>
                        </a:spcBef>
                        <a:spcAft>
                          <a:spcPts val="0"/>
                        </a:spcAft>
                        <a:tabLst>
                          <a:tab pos="1143000" algn="ctr"/>
                          <a:tab pos="4267200" algn="ctr"/>
                        </a:tabLst>
                      </a:pPr>
                      <a:r>
                        <a:rPr lang="en-US" sz="2000" b="1" dirty="0">
                          <a:solidFill>
                            <a:srgbClr val="FFFF00"/>
                          </a:solidFill>
                          <a:effectLst/>
                        </a:rPr>
                        <a:t>4</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tabLst>
                          <a:tab pos="1143000" algn="ctr"/>
                          <a:tab pos="4267200" algn="ctr"/>
                        </a:tabLst>
                      </a:pPr>
                      <a:r>
                        <a:rPr lang="en-US" sz="2000" b="1" dirty="0" err="1">
                          <a:solidFill>
                            <a:srgbClr val="FFFF00"/>
                          </a:solidFill>
                          <a:effectLst/>
                        </a:rPr>
                        <a:t>Khối</a:t>
                      </a:r>
                      <a:r>
                        <a:rPr lang="en-US" sz="2000" b="1" dirty="0">
                          <a:solidFill>
                            <a:srgbClr val="FFFF00"/>
                          </a:solidFill>
                          <a:effectLst/>
                        </a:rPr>
                        <a:t> </a:t>
                      </a:r>
                      <a:r>
                        <a:rPr lang="en-US" sz="2000" b="1" dirty="0" err="1">
                          <a:solidFill>
                            <a:srgbClr val="FFFF00"/>
                          </a:solidFill>
                          <a:effectLst/>
                        </a:rPr>
                        <a:t>ngành</a:t>
                      </a:r>
                      <a:r>
                        <a:rPr lang="en-US" sz="2000" b="1" dirty="0">
                          <a:solidFill>
                            <a:srgbClr val="FFFF00"/>
                          </a:solidFill>
                          <a:effectLst/>
                        </a:rPr>
                        <a:t> V: </a:t>
                      </a:r>
                      <a:r>
                        <a:rPr lang="en-US" sz="2000" b="1" dirty="0" err="1">
                          <a:solidFill>
                            <a:srgbClr val="FFFF00"/>
                          </a:solidFill>
                          <a:effectLst/>
                        </a:rPr>
                        <a:t>Toán</a:t>
                      </a:r>
                      <a:r>
                        <a:rPr lang="en-US" sz="2000" b="1" dirty="0">
                          <a:solidFill>
                            <a:srgbClr val="FFFF00"/>
                          </a:solidFill>
                          <a:effectLst/>
                        </a:rPr>
                        <a:t>, </a:t>
                      </a:r>
                      <a:r>
                        <a:rPr lang="en-US" sz="2000" b="1" dirty="0" err="1">
                          <a:solidFill>
                            <a:srgbClr val="FFFF00"/>
                          </a:solidFill>
                          <a:effectLst/>
                        </a:rPr>
                        <a:t>thống</a:t>
                      </a:r>
                      <a:r>
                        <a:rPr lang="en-US" sz="2000" b="1" dirty="0">
                          <a:solidFill>
                            <a:srgbClr val="FFFF00"/>
                          </a:solidFill>
                          <a:effectLst/>
                        </a:rPr>
                        <a:t> </a:t>
                      </a:r>
                      <a:r>
                        <a:rPr lang="en-US" sz="2000" b="1" dirty="0" err="1">
                          <a:solidFill>
                            <a:srgbClr val="FFFF00"/>
                          </a:solidFill>
                          <a:effectLst/>
                        </a:rPr>
                        <a:t>kê</a:t>
                      </a:r>
                      <a:r>
                        <a:rPr lang="en-US" sz="2000" b="1" dirty="0">
                          <a:solidFill>
                            <a:srgbClr val="FFFF00"/>
                          </a:solidFill>
                          <a:effectLst/>
                        </a:rPr>
                        <a:t> </a:t>
                      </a:r>
                      <a:r>
                        <a:rPr lang="en-US" sz="2000" b="1" dirty="0" err="1">
                          <a:solidFill>
                            <a:srgbClr val="FFFF00"/>
                          </a:solidFill>
                          <a:effectLst/>
                        </a:rPr>
                        <a:t>máy</a:t>
                      </a:r>
                      <a:r>
                        <a:rPr lang="en-US" sz="2000" b="1" dirty="0">
                          <a:solidFill>
                            <a:srgbClr val="FFFF00"/>
                          </a:solidFill>
                          <a:effectLst/>
                        </a:rPr>
                        <a:t> </a:t>
                      </a:r>
                      <a:r>
                        <a:rPr lang="en-US" sz="2000" b="1" dirty="0" err="1">
                          <a:solidFill>
                            <a:srgbClr val="FFFF00"/>
                          </a:solidFill>
                          <a:effectLst/>
                        </a:rPr>
                        <a:t>tính</a:t>
                      </a:r>
                      <a:r>
                        <a:rPr lang="en-US" sz="2000" b="1" dirty="0">
                          <a:solidFill>
                            <a:srgbClr val="FFFF00"/>
                          </a:solidFill>
                          <a:effectLst/>
                        </a:rPr>
                        <a:t>, </a:t>
                      </a:r>
                      <a:r>
                        <a:rPr lang="en-US" sz="2000" b="1" dirty="0" err="1">
                          <a:solidFill>
                            <a:srgbClr val="FFFF00"/>
                          </a:solidFill>
                          <a:effectLst/>
                        </a:rPr>
                        <a:t>công</a:t>
                      </a:r>
                      <a:r>
                        <a:rPr lang="en-US" sz="2000" b="1" dirty="0">
                          <a:solidFill>
                            <a:srgbClr val="FFFF00"/>
                          </a:solidFill>
                          <a:effectLst/>
                        </a:rPr>
                        <a:t> </a:t>
                      </a:r>
                      <a:r>
                        <a:rPr lang="en-US" sz="2000" b="1" dirty="0" err="1">
                          <a:solidFill>
                            <a:srgbClr val="FFFF00"/>
                          </a:solidFill>
                          <a:effectLst/>
                        </a:rPr>
                        <a:t>nghệ</a:t>
                      </a:r>
                      <a:r>
                        <a:rPr lang="en-US" sz="2000" b="1" dirty="0">
                          <a:solidFill>
                            <a:srgbClr val="FFFF00"/>
                          </a:solidFill>
                          <a:effectLst/>
                        </a:rPr>
                        <a:t> </a:t>
                      </a:r>
                      <a:r>
                        <a:rPr lang="en-US" sz="2000" b="1" dirty="0" err="1">
                          <a:solidFill>
                            <a:srgbClr val="FFFF00"/>
                          </a:solidFill>
                          <a:effectLst/>
                        </a:rPr>
                        <a:t>thông</a:t>
                      </a:r>
                      <a:r>
                        <a:rPr lang="en-US" sz="2000" b="1" dirty="0">
                          <a:solidFill>
                            <a:srgbClr val="FFFF00"/>
                          </a:solidFill>
                          <a:effectLst/>
                        </a:rPr>
                        <a:t> tin, </a:t>
                      </a:r>
                      <a:r>
                        <a:rPr lang="en-US" sz="2000" b="1" dirty="0" err="1">
                          <a:solidFill>
                            <a:srgbClr val="FFFF00"/>
                          </a:solidFill>
                          <a:effectLst/>
                        </a:rPr>
                        <a:t>công</a:t>
                      </a:r>
                      <a:r>
                        <a:rPr lang="en-US" sz="2000" b="1" dirty="0">
                          <a:solidFill>
                            <a:srgbClr val="FFFF00"/>
                          </a:solidFill>
                          <a:effectLst/>
                        </a:rPr>
                        <a:t> </a:t>
                      </a:r>
                      <a:r>
                        <a:rPr lang="en-US" sz="2000" b="1" dirty="0" err="1">
                          <a:solidFill>
                            <a:srgbClr val="FFFF00"/>
                          </a:solidFill>
                          <a:effectLst/>
                        </a:rPr>
                        <a:t>nghệ</a:t>
                      </a:r>
                      <a:r>
                        <a:rPr lang="en-US" sz="2000" b="1" dirty="0">
                          <a:solidFill>
                            <a:srgbClr val="FFFF00"/>
                          </a:solidFill>
                          <a:effectLst/>
                        </a:rPr>
                        <a:t> </a:t>
                      </a:r>
                      <a:r>
                        <a:rPr lang="en-US" sz="2000" b="1" dirty="0" err="1">
                          <a:solidFill>
                            <a:srgbClr val="FFFF00"/>
                          </a:solidFill>
                          <a:effectLst/>
                        </a:rPr>
                        <a:t>kỹ</a:t>
                      </a:r>
                      <a:r>
                        <a:rPr lang="en-US" sz="2000" b="1" dirty="0">
                          <a:solidFill>
                            <a:srgbClr val="FFFF00"/>
                          </a:solidFill>
                          <a:effectLst/>
                        </a:rPr>
                        <a:t> </a:t>
                      </a:r>
                      <a:r>
                        <a:rPr lang="en-US" sz="2000" b="1" dirty="0" err="1">
                          <a:solidFill>
                            <a:srgbClr val="FFFF00"/>
                          </a:solidFill>
                          <a:effectLst/>
                        </a:rPr>
                        <a:t>thuật</a:t>
                      </a:r>
                      <a:r>
                        <a:rPr lang="en-US" sz="2000" b="1" dirty="0">
                          <a:solidFill>
                            <a:srgbClr val="FFFF00"/>
                          </a:solidFill>
                          <a:effectLst/>
                        </a:rPr>
                        <a:t>, </a:t>
                      </a:r>
                      <a:r>
                        <a:rPr lang="en-US" sz="2000" b="1" dirty="0" err="1">
                          <a:solidFill>
                            <a:srgbClr val="FFFF00"/>
                          </a:solidFill>
                          <a:effectLst/>
                        </a:rPr>
                        <a:t>kỹ</a:t>
                      </a:r>
                      <a:r>
                        <a:rPr lang="en-US" sz="2000" b="1" dirty="0">
                          <a:solidFill>
                            <a:srgbClr val="FFFF00"/>
                          </a:solidFill>
                          <a:effectLst/>
                        </a:rPr>
                        <a:t> </a:t>
                      </a:r>
                      <a:r>
                        <a:rPr lang="en-US" sz="2000" b="1" dirty="0" err="1">
                          <a:solidFill>
                            <a:srgbClr val="FFFF00"/>
                          </a:solidFill>
                          <a:effectLst/>
                        </a:rPr>
                        <a:t>thuật</a:t>
                      </a:r>
                      <a:r>
                        <a:rPr lang="en-US" sz="2000" b="1" dirty="0">
                          <a:solidFill>
                            <a:srgbClr val="FFFF00"/>
                          </a:solidFill>
                          <a:effectLst/>
                        </a:rPr>
                        <a:t>, </a:t>
                      </a:r>
                      <a:r>
                        <a:rPr lang="en-US" sz="2000" b="1" dirty="0" err="1">
                          <a:solidFill>
                            <a:srgbClr val="FFFF00"/>
                          </a:solidFill>
                          <a:effectLst/>
                        </a:rPr>
                        <a:t>sản</a:t>
                      </a:r>
                      <a:r>
                        <a:rPr lang="en-US" sz="2000" b="1" dirty="0">
                          <a:solidFill>
                            <a:srgbClr val="FFFF00"/>
                          </a:solidFill>
                          <a:effectLst/>
                        </a:rPr>
                        <a:t> </a:t>
                      </a:r>
                      <a:r>
                        <a:rPr lang="en-US" sz="2000" b="1" dirty="0" err="1">
                          <a:solidFill>
                            <a:srgbClr val="FFFF00"/>
                          </a:solidFill>
                          <a:effectLst/>
                        </a:rPr>
                        <a:t>xuất</a:t>
                      </a:r>
                      <a:r>
                        <a:rPr lang="en-US" sz="2000" b="1" dirty="0">
                          <a:solidFill>
                            <a:srgbClr val="FFFF00"/>
                          </a:solidFill>
                          <a:effectLst/>
                        </a:rPr>
                        <a:t> </a:t>
                      </a:r>
                      <a:r>
                        <a:rPr lang="en-US" sz="2000" b="1" dirty="0" err="1">
                          <a:solidFill>
                            <a:srgbClr val="FFFF00"/>
                          </a:solidFill>
                          <a:effectLst/>
                        </a:rPr>
                        <a:t>và</a:t>
                      </a:r>
                      <a:r>
                        <a:rPr lang="en-US" sz="2000" b="1" dirty="0">
                          <a:solidFill>
                            <a:srgbClr val="FFFF00"/>
                          </a:solidFill>
                          <a:effectLst/>
                        </a:rPr>
                        <a:t> </a:t>
                      </a:r>
                      <a:r>
                        <a:rPr lang="en-US" sz="2000" b="1" dirty="0" err="1">
                          <a:solidFill>
                            <a:srgbClr val="FFFF00"/>
                          </a:solidFill>
                          <a:effectLst/>
                        </a:rPr>
                        <a:t>chế</a:t>
                      </a:r>
                      <a:r>
                        <a:rPr lang="en-US" sz="2000" b="1" dirty="0">
                          <a:solidFill>
                            <a:srgbClr val="FFFF00"/>
                          </a:solidFill>
                          <a:effectLst/>
                        </a:rPr>
                        <a:t> </a:t>
                      </a:r>
                      <a:r>
                        <a:rPr lang="en-US" sz="2000" b="1" dirty="0" err="1">
                          <a:solidFill>
                            <a:srgbClr val="FFFF00"/>
                          </a:solidFill>
                          <a:effectLst/>
                        </a:rPr>
                        <a:t>biến</a:t>
                      </a:r>
                      <a:r>
                        <a:rPr lang="en-US" sz="2000" b="1" dirty="0">
                          <a:solidFill>
                            <a:srgbClr val="FFFF00"/>
                          </a:solidFill>
                          <a:effectLst/>
                        </a:rPr>
                        <a:t>, </a:t>
                      </a:r>
                      <a:r>
                        <a:rPr lang="en-US" sz="2000" b="1" dirty="0" err="1">
                          <a:solidFill>
                            <a:srgbClr val="FFFF00"/>
                          </a:solidFill>
                          <a:effectLst/>
                        </a:rPr>
                        <a:t>kiến</a:t>
                      </a:r>
                      <a:r>
                        <a:rPr lang="en-US" sz="2000" b="1" dirty="0">
                          <a:solidFill>
                            <a:srgbClr val="FFFF00"/>
                          </a:solidFill>
                          <a:effectLst/>
                        </a:rPr>
                        <a:t> </a:t>
                      </a:r>
                      <a:r>
                        <a:rPr lang="en-US" sz="2000" b="1" dirty="0" err="1">
                          <a:solidFill>
                            <a:srgbClr val="FFFF00"/>
                          </a:solidFill>
                          <a:effectLst/>
                        </a:rPr>
                        <a:t>trúc</a:t>
                      </a:r>
                      <a:r>
                        <a:rPr lang="en-US" sz="2000" b="1" dirty="0">
                          <a:solidFill>
                            <a:srgbClr val="FFFF00"/>
                          </a:solidFill>
                          <a:effectLst/>
                        </a:rPr>
                        <a:t> </a:t>
                      </a:r>
                      <a:r>
                        <a:rPr lang="en-US" sz="2000" b="1" dirty="0" err="1">
                          <a:solidFill>
                            <a:srgbClr val="FFFF00"/>
                          </a:solidFill>
                          <a:effectLst/>
                        </a:rPr>
                        <a:t>và</a:t>
                      </a:r>
                      <a:r>
                        <a:rPr lang="en-US" sz="2000" b="1" dirty="0">
                          <a:solidFill>
                            <a:srgbClr val="FFFF00"/>
                          </a:solidFill>
                          <a:effectLst/>
                        </a:rPr>
                        <a:t> </a:t>
                      </a:r>
                      <a:r>
                        <a:rPr lang="en-US" sz="2000" b="1" dirty="0" err="1">
                          <a:solidFill>
                            <a:srgbClr val="FFFF00"/>
                          </a:solidFill>
                          <a:effectLst/>
                        </a:rPr>
                        <a:t>xây</a:t>
                      </a:r>
                      <a:r>
                        <a:rPr lang="en-US" sz="2000" b="1" dirty="0">
                          <a:solidFill>
                            <a:srgbClr val="FFFF00"/>
                          </a:solidFill>
                          <a:effectLst/>
                        </a:rPr>
                        <a:t> </a:t>
                      </a:r>
                      <a:r>
                        <a:rPr lang="en-US" sz="2000" b="1" dirty="0" err="1">
                          <a:solidFill>
                            <a:srgbClr val="FFFF00"/>
                          </a:solidFill>
                          <a:effectLst/>
                        </a:rPr>
                        <a:t>dựng</a:t>
                      </a:r>
                      <a:r>
                        <a:rPr lang="en-US" sz="2000" b="1" dirty="0">
                          <a:solidFill>
                            <a:srgbClr val="FFFF00"/>
                          </a:solidFill>
                          <a:effectLst/>
                        </a:rPr>
                        <a:t>, </a:t>
                      </a:r>
                      <a:r>
                        <a:rPr lang="en-US" sz="2000" b="1" dirty="0" err="1">
                          <a:solidFill>
                            <a:srgbClr val="FFFF00"/>
                          </a:solidFill>
                          <a:effectLst/>
                        </a:rPr>
                        <a:t>nông</a:t>
                      </a:r>
                      <a:r>
                        <a:rPr lang="en-US" sz="2000" b="1" dirty="0">
                          <a:solidFill>
                            <a:srgbClr val="FFFF00"/>
                          </a:solidFill>
                          <a:effectLst/>
                        </a:rPr>
                        <a:t> </a:t>
                      </a:r>
                      <a:r>
                        <a:rPr lang="en-US" sz="2000" b="1" dirty="0" err="1">
                          <a:solidFill>
                            <a:srgbClr val="FFFF00"/>
                          </a:solidFill>
                          <a:effectLst/>
                        </a:rPr>
                        <a:t>lâm</a:t>
                      </a:r>
                      <a:r>
                        <a:rPr lang="en-US" sz="2000" b="1" dirty="0">
                          <a:solidFill>
                            <a:srgbClr val="FFFF00"/>
                          </a:solidFill>
                          <a:effectLst/>
                        </a:rPr>
                        <a:t> </a:t>
                      </a:r>
                      <a:r>
                        <a:rPr lang="en-US" sz="2000" b="1" dirty="0" err="1">
                          <a:solidFill>
                            <a:srgbClr val="FFFF00"/>
                          </a:solidFill>
                          <a:effectLst/>
                        </a:rPr>
                        <a:t>nghiệp</a:t>
                      </a:r>
                      <a:r>
                        <a:rPr lang="en-US" sz="2000" b="1" dirty="0">
                          <a:solidFill>
                            <a:srgbClr val="FFFF00"/>
                          </a:solidFill>
                          <a:effectLst/>
                        </a:rPr>
                        <a:t> </a:t>
                      </a:r>
                      <a:r>
                        <a:rPr lang="en-US" sz="2000" b="1" dirty="0" err="1">
                          <a:solidFill>
                            <a:srgbClr val="FFFF00"/>
                          </a:solidFill>
                          <a:effectLst/>
                        </a:rPr>
                        <a:t>và</a:t>
                      </a:r>
                      <a:r>
                        <a:rPr lang="en-US" sz="2000" b="1" dirty="0">
                          <a:solidFill>
                            <a:srgbClr val="FFFF00"/>
                          </a:solidFill>
                          <a:effectLst/>
                        </a:rPr>
                        <a:t> </a:t>
                      </a:r>
                      <a:r>
                        <a:rPr lang="en-US" sz="2000" b="1" dirty="0" err="1">
                          <a:solidFill>
                            <a:srgbClr val="FFFF00"/>
                          </a:solidFill>
                          <a:effectLst/>
                        </a:rPr>
                        <a:t>thủy</a:t>
                      </a:r>
                      <a:r>
                        <a:rPr lang="en-US" sz="2000" b="1" dirty="0">
                          <a:solidFill>
                            <a:srgbClr val="FFFF00"/>
                          </a:solidFill>
                          <a:effectLst/>
                        </a:rPr>
                        <a:t> </a:t>
                      </a:r>
                      <a:r>
                        <a:rPr lang="en-US" sz="2000" b="1" dirty="0" err="1">
                          <a:solidFill>
                            <a:srgbClr val="FFFF00"/>
                          </a:solidFill>
                          <a:effectLst/>
                        </a:rPr>
                        <a:t>sản</a:t>
                      </a:r>
                      <a:r>
                        <a:rPr lang="en-US" sz="2000" b="1" dirty="0">
                          <a:solidFill>
                            <a:srgbClr val="FFFF00"/>
                          </a:solidFill>
                          <a:effectLst/>
                        </a:rPr>
                        <a:t>, </a:t>
                      </a:r>
                      <a:r>
                        <a:rPr lang="en-US" sz="2000" b="1" dirty="0" err="1">
                          <a:solidFill>
                            <a:srgbClr val="FFFF00"/>
                          </a:solidFill>
                          <a:effectLst/>
                        </a:rPr>
                        <a:t>thú</a:t>
                      </a:r>
                      <a:r>
                        <a:rPr lang="en-US" sz="2000" b="1" dirty="0">
                          <a:solidFill>
                            <a:srgbClr val="FFFF00"/>
                          </a:solidFill>
                          <a:effectLst/>
                        </a:rPr>
                        <a:t> y.</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1.968.000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1.804.000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b="1" dirty="0">
                          <a:solidFill>
                            <a:srgbClr val="FFFF00"/>
                          </a:solidFill>
                          <a:effectLst/>
                        </a:rPr>
                        <a:t>1.640.000</a:t>
                      </a:r>
                      <a:endParaRPr lang="en-US" sz="1600" b="1" dirty="0">
                        <a:solidFill>
                          <a:srgbClr val="FFFF00"/>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8076634"/>
                  </a:ext>
                </a:extLst>
              </a:tr>
              <a:tr h="1422159">
                <a:tc>
                  <a:txBody>
                    <a:bodyPr/>
                    <a:lstStyle/>
                    <a:p>
                      <a:pPr marL="0" marR="0" algn="ctr">
                        <a:spcBef>
                          <a:spcPts val="0"/>
                        </a:spcBef>
                        <a:spcAft>
                          <a:spcPts val="0"/>
                        </a:spcAft>
                        <a:tabLst>
                          <a:tab pos="1143000" algn="ctr"/>
                          <a:tab pos="4267200" algn="ctr"/>
                        </a:tabLst>
                      </a:pPr>
                      <a:r>
                        <a:rPr lang="en-US" sz="2000">
                          <a:effectLst/>
                        </a:rPr>
                        <a:t>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spcBef>
                          <a:spcPts val="0"/>
                        </a:spcBef>
                        <a:spcAft>
                          <a:spcPts val="0"/>
                        </a:spcAft>
                        <a:tabLst>
                          <a:tab pos="1143000" algn="ctr"/>
                          <a:tab pos="4267200" algn="ctr"/>
                        </a:tabLst>
                      </a:pPr>
                      <a:r>
                        <a:rPr lang="en-US" sz="2000" b="0" dirty="0" err="1">
                          <a:effectLst/>
                        </a:rPr>
                        <a:t>Khối</a:t>
                      </a:r>
                      <a:r>
                        <a:rPr lang="en-US" sz="2000" b="0" dirty="0">
                          <a:effectLst/>
                        </a:rPr>
                        <a:t> </a:t>
                      </a:r>
                      <a:r>
                        <a:rPr lang="en-US" sz="2000" b="0" dirty="0" err="1">
                          <a:effectLst/>
                        </a:rPr>
                        <a:t>ngành</a:t>
                      </a:r>
                      <a:r>
                        <a:rPr lang="en-US" sz="2000" b="0" dirty="0">
                          <a:effectLst/>
                        </a:rPr>
                        <a:t> VII: </a:t>
                      </a:r>
                      <a:r>
                        <a:rPr lang="en-US" sz="2000" b="0" dirty="0" err="1">
                          <a:effectLst/>
                        </a:rPr>
                        <a:t>Nhân</a:t>
                      </a:r>
                      <a:r>
                        <a:rPr lang="en-US" sz="2000" b="0" dirty="0">
                          <a:effectLst/>
                        </a:rPr>
                        <a:t> </a:t>
                      </a:r>
                      <a:r>
                        <a:rPr lang="en-US" sz="2000" b="0" dirty="0" err="1">
                          <a:effectLst/>
                        </a:rPr>
                        <a:t>văn</a:t>
                      </a:r>
                      <a:r>
                        <a:rPr lang="en-US" sz="2000" b="0" dirty="0">
                          <a:effectLst/>
                        </a:rPr>
                        <a:t>, khoa </a:t>
                      </a:r>
                      <a:r>
                        <a:rPr lang="en-US" sz="2000" b="0" dirty="0" err="1">
                          <a:effectLst/>
                        </a:rPr>
                        <a:t>học</a:t>
                      </a:r>
                      <a:r>
                        <a:rPr lang="en-US" sz="2000" b="0" dirty="0">
                          <a:effectLst/>
                        </a:rPr>
                        <a:t> </a:t>
                      </a:r>
                      <a:r>
                        <a:rPr lang="en-US" sz="2000" b="0" dirty="0" err="1">
                          <a:effectLst/>
                        </a:rPr>
                        <a:t>xã</a:t>
                      </a:r>
                      <a:r>
                        <a:rPr lang="en-US" sz="2000" b="0" dirty="0">
                          <a:effectLst/>
                        </a:rPr>
                        <a:t> </a:t>
                      </a:r>
                      <a:r>
                        <a:rPr lang="en-US" sz="2000" b="0" dirty="0" err="1">
                          <a:effectLst/>
                        </a:rPr>
                        <a:t>hội</a:t>
                      </a:r>
                      <a:r>
                        <a:rPr lang="en-US" sz="2000" b="0" dirty="0">
                          <a:effectLst/>
                        </a:rPr>
                        <a:t> </a:t>
                      </a:r>
                      <a:r>
                        <a:rPr lang="en-US" sz="2000" b="0" dirty="0" err="1">
                          <a:effectLst/>
                        </a:rPr>
                        <a:t>và</a:t>
                      </a:r>
                      <a:r>
                        <a:rPr lang="en-US" sz="2000" b="0" dirty="0">
                          <a:effectLst/>
                        </a:rPr>
                        <a:t> </a:t>
                      </a:r>
                      <a:r>
                        <a:rPr lang="en-US" sz="2000" b="0" dirty="0" err="1">
                          <a:effectLst/>
                        </a:rPr>
                        <a:t>hành</a:t>
                      </a:r>
                      <a:r>
                        <a:rPr lang="en-US" sz="2000" b="0" dirty="0">
                          <a:effectLst/>
                        </a:rPr>
                        <a:t> vi, </a:t>
                      </a:r>
                      <a:r>
                        <a:rPr lang="en-US" sz="2000" b="0" dirty="0" err="1">
                          <a:effectLst/>
                        </a:rPr>
                        <a:t>báo</a:t>
                      </a:r>
                      <a:r>
                        <a:rPr lang="en-US" sz="2000" b="0" dirty="0">
                          <a:effectLst/>
                        </a:rPr>
                        <a:t> </a:t>
                      </a:r>
                      <a:r>
                        <a:rPr lang="en-US" sz="2000" b="0" dirty="0" err="1">
                          <a:effectLst/>
                        </a:rPr>
                        <a:t>chí</a:t>
                      </a:r>
                      <a:r>
                        <a:rPr lang="en-US" sz="2000" b="0" dirty="0">
                          <a:effectLst/>
                        </a:rPr>
                        <a:t> </a:t>
                      </a:r>
                      <a:r>
                        <a:rPr lang="en-US" sz="2000" b="0" dirty="0" err="1">
                          <a:effectLst/>
                        </a:rPr>
                        <a:t>và</a:t>
                      </a:r>
                      <a:r>
                        <a:rPr lang="en-US" sz="2000" b="0" dirty="0">
                          <a:effectLst/>
                        </a:rPr>
                        <a:t> </a:t>
                      </a:r>
                      <a:r>
                        <a:rPr lang="en-US" sz="2000" b="0" dirty="0" err="1">
                          <a:effectLst/>
                        </a:rPr>
                        <a:t>thông</a:t>
                      </a:r>
                      <a:r>
                        <a:rPr lang="en-US" sz="2000" b="0" dirty="0">
                          <a:effectLst/>
                        </a:rPr>
                        <a:t> tin, </a:t>
                      </a:r>
                      <a:r>
                        <a:rPr lang="en-US" sz="2000" b="0" dirty="0" err="1">
                          <a:effectLst/>
                        </a:rPr>
                        <a:t>dịch</a:t>
                      </a:r>
                      <a:r>
                        <a:rPr lang="en-US" sz="2000" b="0" dirty="0">
                          <a:effectLst/>
                        </a:rPr>
                        <a:t> </a:t>
                      </a:r>
                      <a:r>
                        <a:rPr lang="en-US" sz="2000" b="0" dirty="0" err="1">
                          <a:effectLst/>
                        </a:rPr>
                        <a:t>vụ</a:t>
                      </a:r>
                      <a:r>
                        <a:rPr lang="en-US" sz="2000" b="0" dirty="0">
                          <a:effectLst/>
                        </a:rPr>
                        <a:t> </a:t>
                      </a:r>
                      <a:r>
                        <a:rPr lang="en-US" sz="2000" b="0" dirty="0" err="1">
                          <a:effectLst/>
                        </a:rPr>
                        <a:t>xã</a:t>
                      </a:r>
                      <a:r>
                        <a:rPr lang="en-US" sz="2000" b="0" dirty="0">
                          <a:effectLst/>
                        </a:rPr>
                        <a:t> </a:t>
                      </a:r>
                      <a:r>
                        <a:rPr lang="en-US" sz="2000" b="0" dirty="0" err="1">
                          <a:effectLst/>
                        </a:rPr>
                        <a:t>hội</a:t>
                      </a:r>
                      <a:r>
                        <a:rPr lang="en-US" sz="2000" b="0" dirty="0">
                          <a:effectLst/>
                        </a:rPr>
                        <a:t>, du </a:t>
                      </a:r>
                      <a:r>
                        <a:rPr lang="en-US" sz="2000" b="0" dirty="0" err="1">
                          <a:effectLst/>
                        </a:rPr>
                        <a:t>lịch</a:t>
                      </a:r>
                      <a:r>
                        <a:rPr lang="en-US" sz="2000" b="0" dirty="0">
                          <a:effectLst/>
                        </a:rPr>
                        <a:t>, </a:t>
                      </a:r>
                      <a:r>
                        <a:rPr lang="en-US" sz="2000" b="0" dirty="0" err="1">
                          <a:effectLst/>
                        </a:rPr>
                        <a:t>khách</a:t>
                      </a:r>
                      <a:r>
                        <a:rPr lang="en-US" sz="2000" b="0" dirty="0">
                          <a:effectLst/>
                        </a:rPr>
                        <a:t> </a:t>
                      </a:r>
                      <a:r>
                        <a:rPr lang="en-US" sz="2000" b="0" dirty="0" err="1">
                          <a:effectLst/>
                        </a:rPr>
                        <a:t>sạn</a:t>
                      </a:r>
                      <a:r>
                        <a:rPr lang="en-US" sz="2000" b="0" dirty="0">
                          <a:effectLst/>
                        </a:rPr>
                        <a:t>, </a:t>
                      </a:r>
                      <a:r>
                        <a:rPr lang="en-US" sz="2000" b="0" dirty="0" err="1">
                          <a:effectLst/>
                        </a:rPr>
                        <a:t>thể</a:t>
                      </a:r>
                      <a:r>
                        <a:rPr lang="en-US" sz="2000" b="0" dirty="0">
                          <a:effectLst/>
                        </a:rPr>
                        <a:t> </a:t>
                      </a:r>
                      <a:r>
                        <a:rPr lang="en-US" sz="2000" b="0" dirty="0" err="1">
                          <a:effectLst/>
                        </a:rPr>
                        <a:t>dục</a:t>
                      </a:r>
                      <a:r>
                        <a:rPr lang="en-US" sz="2000" b="0" dirty="0">
                          <a:effectLst/>
                        </a:rPr>
                        <a:t> </a:t>
                      </a:r>
                      <a:r>
                        <a:rPr lang="en-US" sz="2000" b="0" dirty="0" err="1">
                          <a:effectLst/>
                        </a:rPr>
                        <a:t>thể</a:t>
                      </a:r>
                      <a:r>
                        <a:rPr lang="en-US" sz="2000" b="0" dirty="0">
                          <a:effectLst/>
                        </a:rPr>
                        <a:t> </a:t>
                      </a:r>
                      <a:r>
                        <a:rPr lang="en-US" sz="2000" b="0" dirty="0" err="1">
                          <a:effectLst/>
                        </a:rPr>
                        <a:t>thao</a:t>
                      </a:r>
                      <a:r>
                        <a:rPr lang="en-US" sz="2000" b="0" dirty="0">
                          <a:effectLst/>
                        </a:rPr>
                        <a:t>, </a:t>
                      </a:r>
                      <a:r>
                        <a:rPr lang="en-US" sz="2000" b="0" dirty="0" err="1">
                          <a:effectLst/>
                        </a:rPr>
                        <a:t>dịch</a:t>
                      </a:r>
                      <a:r>
                        <a:rPr lang="en-US" sz="2000" b="0" dirty="0">
                          <a:effectLst/>
                        </a:rPr>
                        <a:t> </a:t>
                      </a:r>
                      <a:r>
                        <a:rPr lang="en-US" sz="2000" b="0" dirty="0" err="1">
                          <a:effectLst/>
                        </a:rPr>
                        <a:t>vụ</a:t>
                      </a:r>
                      <a:r>
                        <a:rPr lang="en-US" sz="2000" b="0" dirty="0">
                          <a:effectLst/>
                        </a:rPr>
                        <a:t> </a:t>
                      </a:r>
                      <a:r>
                        <a:rPr lang="en-US" sz="2000" b="0" dirty="0" err="1">
                          <a:effectLst/>
                        </a:rPr>
                        <a:t>vận</a:t>
                      </a:r>
                      <a:r>
                        <a:rPr lang="en-US" sz="2000" b="0" dirty="0">
                          <a:effectLst/>
                        </a:rPr>
                        <a:t> </a:t>
                      </a:r>
                      <a:r>
                        <a:rPr lang="en-US" sz="2000" b="0" dirty="0" err="1">
                          <a:effectLst/>
                        </a:rPr>
                        <a:t>tải</a:t>
                      </a:r>
                      <a:r>
                        <a:rPr lang="en-US" sz="2000" b="0" dirty="0">
                          <a:effectLst/>
                        </a:rPr>
                        <a:t>, </a:t>
                      </a:r>
                      <a:r>
                        <a:rPr lang="en-US" sz="2000" b="0" dirty="0" err="1">
                          <a:effectLst/>
                        </a:rPr>
                        <a:t>môi</a:t>
                      </a:r>
                      <a:r>
                        <a:rPr lang="en-US" sz="2000" b="0" dirty="0">
                          <a:effectLst/>
                        </a:rPr>
                        <a:t> </a:t>
                      </a:r>
                      <a:r>
                        <a:rPr lang="en-US" sz="2000" b="0" dirty="0" err="1">
                          <a:effectLst/>
                        </a:rPr>
                        <a:t>trường</a:t>
                      </a:r>
                      <a:r>
                        <a:rPr lang="en-US" sz="2000" b="0" dirty="0">
                          <a:effectLst/>
                        </a:rPr>
                        <a:t> </a:t>
                      </a:r>
                      <a:r>
                        <a:rPr lang="en-US" sz="2000" b="0" dirty="0" err="1">
                          <a:effectLst/>
                        </a:rPr>
                        <a:t>và</a:t>
                      </a:r>
                      <a:r>
                        <a:rPr lang="en-US" sz="2000" b="0" dirty="0">
                          <a:effectLst/>
                        </a:rPr>
                        <a:t> </a:t>
                      </a:r>
                      <a:r>
                        <a:rPr lang="en-US" sz="2000" b="0" dirty="0" err="1">
                          <a:effectLst/>
                        </a:rPr>
                        <a:t>bảo</a:t>
                      </a:r>
                      <a:r>
                        <a:rPr lang="en-US" sz="2000" b="0" dirty="0">
                          <a:effectLst/>
                        </a:rPr>
                        <a:t> </a:t>
                      </a:r>
                      <a:r>
                        <a:rPr lang="en-US" sz="2000" b="0" dirty="0" err="1">
                          <a:effectLst/>
                        </a:rPr>
                        <a:t>vệ</a:t>
                      </a:r>
                      <a:r>
                        <a:rPr lang="en-US" sz="2000" b="0" dirty="0">
                          <a:effectLst/>
                        </a:rPr>
                        <a:t> </a:t>
                      </a:r>
                      <a:r>
                        <a:rPr lang="en-US" sz="2000" b="0" dirty="0" err="1">
                          <a:effectLst/>
                        </a:rPr>
                        <a:t>môi</a:t>
                      </a:r>
                      <a:r>
                        <a:rPr lang="en-US" sz="2000" b="0" dirty="0">
                          <a:effectLst/>
                        </a:rPr>
                        <a:t> </a:t>
                      </a:r>
                      <a:r>
                        <a:rPr lang="en-US" sz="2000" b="0" dirty="0" err="1">
                          <a:effectLst/>
                        </a:rPr>
                        <a:t>trường</a:t>
                      </a:r>
                      <a:r>
                        <a:rPr lang="en-US" sz="2000" b="0" dirty="0">
                          <a:effectLst/>
                        </a:rPr>
                        <a:t>.</a:t>
                      </a:r>
                      <a:endParaRPr lang="en-US" sz="2000" b="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tabLst>
                          <a:tab pos="1143000" algn="ctr"/>
                          <a:tab pos="4267200" algn="ctr"/>
                        </a:tabLst>
                      </a:pPr>
                      <a:r>
                        <a:rPr lang="en-US" sz="1600">
                          <a:effectLst/>
                        </a:rPr>
                        <a:t>1.800.000</a:t>
                      </a:r>
                      <a:endParaRPr lang="en-US" sz="16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a:effectLst/>
                        </a:rPr>
                        <a:t>1.650.000</a:t>
                      </a:r>
                      <a:endParaRPr lang="en-US" sz="16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tabLst>
                          <a:tab pos="1143000" algn="ctr"/>
                          <a:tab pos="4267200" algn="ctr"/>
                        </a:tabLst>
                      </a:pPr>
                      <a:r>
                        <a:rPr lang="en-US" sz="1600" dirty="0">
                          <a:effectLst/>
                        </a:rPr>
                        <a:t>1.500.000</a:t>
                      </a:r>
                      <a:endParaRPr lang="en-US" sz="16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9941926"/>
                  </a:ext>
                </a:extLst>
              </a:tr>
            </a:tbl>
          </a:graphicData>
        </a:graphic>
      </p:graphicFrame>
      <p:sp>
        <p:nvSpPr>
          <p:cNvPr id="5" name="Rectangle 4">
            <a:extLst>
              <a:ext uri="{FF2B5EF4-FFF2-40B4-BE49-F238E27FC236}">
                <a16:creationId xmlns:a16="http://schemas.microsoft.com/office/drawing/2014/main" id="{05BFA8D1-23E3-42EA-9A42-7DB24E61452C}"/>
              </a:ext>
            </a:extLst>
          </p:cNvPr>
          <p:cNvSpPr/>
          <p:nvPr/>
        </p:nvSpPr>
        <p:spPr>
          <a:xfrm>
            <a:off x="321650" y="883161"/>
            <a:ext cx="8568955" cy="578619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bổng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khuyến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khích</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tập</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cấp</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theo</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kỳ</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cấp</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sng"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 </a:t>
            </a:r>
            <a:r>
              <a:rPr kumimoji="0" lang="en-US" sz="3200" b="0" i="0" u="sng"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tháng</a:t>
            </a:r>
            <a:r>
              <a:rPr kumimoji="0" lang="en-US" sz="32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năm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bổng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khuyến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khích</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tập</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HKI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cấp</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vào</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sng"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tháng</a:t>
            </a:r>
            <a:r>
              <a:rPr kumimoji="0" lang="en-US" sz="3200" b="0" i="0" u="sng"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4</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HKII </a:t>
            </a:r>
            <a:r>
              <a:rPr kumimoji="0" lang="en-US" sz="3200" b="0"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vào</a:t>
            </a:r>
            <a:r>
              <a:rPr kumimoji="0" lang="en-US" sz="32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0" i="0" u="sng"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tháng</a:t>
            </a:r>
            <a:r>
              <a:rPr kumimoji="0" lang="en-US" sz="3200" b="0" i="0" u="sng"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10</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 name="Picture 2" descr="Káº¿t quáº£ hÃ¬nh áº£nh cho hoáº¡t hÃ¬nh lá»ch nÄm há»c 2018-2019">
            <a:extLst>
              <a:ext uri="{FF2B5EF4-FFF2-40B4-BE49-F238E27FC236}">
                <a16:creationId xmlns:a16="http://schemas.microsoft.com/office/drawing/2014/main" id="{3B130B5D-9C20-40CB-B3DA-3AA548F19A9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167" r="95000"/>
                    </a14:imgEffect>
                  </a14:imgLayer>
                </a14:imgProps>
              </a:ext>
              <a:ext uri="{28A0092B-C50C-407E-A947-70E740481C1C}">
                <a14:useLocalDpi xmlns:a14="http://schemas.microsoft.com/office/drawing/2010/main" val="0"/>
              </a:ext>
            </a:extLst>
          </a:blip>
          <a:srcRect/>
          <a:stretch>
            <a:fillRect/>
          </a:stretch>
        </p:blipFill>
        <p:spPr bwMode="auto">
          <a:xfrm>
            <a:off x="2553899" y="3501064"/>
            <a:ext cx="3661280" cy="182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bwMode="auto">
          <a:xfrm>
            <a:off x="0" y="172998"/>
            <a:ext cx="9144000" cy="589002"/>
          </a:xfrm>
          <a:prstGeom prst="homePlat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00"/>
                </a:solidFill>
                <a:effectLst/>
                <a:latin typeface="Times New Roman" pitchFamily="18" charset="0"/>
                <a:cs typeface="Times New Roman" pitchFamily="18" charset="0"/>
              </a:rPr>
              <a:t>TRÌNH</a:t>
            </a:r>
            <a:r>
              <a:rPr kumimoji="0" lang="en-US" sz="2800" b="1" i="0" u="none" strike="noStrike" cap="none" normalizeH="0" dirty="0">
                <a:ln>
                  <a:noFill/>
                </a:ln>
                <a:solidFill>
                  <a:srgbClr val="FFFF00"/>
                </a:solidFill>
                <a:effectLst/>
                <a:latin typeface="Times New Roman" pitchFamily="18" charset="0"/>
                <a:cs typeface="Times New Roman" pitchFamily="18" charset="0"/>
              </a:rPr>
              <a:t> TỰ - THỦ TỤC XÉT, CẤP HỌC BỔNG KKHT</a:t>
            </a:r>
            <a:endParaRPr kumimoji="0" lang="en-US" sz="2800" b="1" i="0" u="none" strike="noStrike" cap="none" normalizeH="0" baseline="0" dirty="0">
              <a:ln>
                <a:noFill/>
              </a:ln>
              <a:solidFill>
                <a:srgbClr val="FFFF00"/>
              </a:solidFill>
              <a:effectLst/>
              <a:latin typeface="Times New Roman" pitchFamily="18" charset="0"/>
              <a:cs typeface="Times New Roman" pitchFamily="18" charset="0"/>
            </a:endParaRPr>
          </a:p>
        </p:txBody>
      </p:sp>
      <p:sp>
        <p:nvSpPr>
          <p:cNvPr id="5" name="Rectangle 4"/>
          <p:cNvSpPr/>
          <p:nvPr/>
        </p:nvSpPr>
        <p:spPr>
          <a:xfrm>
            <a:off x="107504" y="1772816"/>
            <a:ext cx="8640960" cy="353943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3200" b="0" dirty="0" err="1">
                <a:latin typeface="Times New Roman" pitchFamily="18" charset="0"/>
                <a:cs typeface="Times New Roman" pitchFamily="18" charset="0"/>
              </a:rPr>
              <a:t>Nhà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trường</a:t>
            </a:r>
            <a:r>
              <a:rPr lang="en-US" sz="3200" b="0" dirty="0">
                <a:latin typeface="Times New Roman" pitchFamily="18" charset="0"/>
                <a:cs typeface="Times New Roman" pitchFamily="18" charset="0"/>
              </a:rPr>
              <a:t> căn cứ </a:t>
            </a:r>
            <a:r>
              <a:rPr lang="en-US" sz="3200" b="0" dirty="0" err="1">
                <a:latin typeface="Times New Roman" pitchFamily="18" charset="0"/>
                <a:cs typeface="Times New Roman" pitchFamily="18" charset="0"/>
              </a:rPr>
              <a:t>vào</a:t>
            </a:r>
            <a:r>
              <a:rPr lang="en-US" sz="3200" b="0" dirty="0">
                <a:latin typeface="Times New Roman" pitchFamily="18" charset="0"/>
                <a:cs typeface="Times New Roman" pitchFamily="18" charset="0"/>
              </a:rPr>
              <a:t> </a:t>
            </a:r>
            <a:r>
              <a:rPr lang="en-US" sz="3200" b="0" dirty="0" err="1">
                <a:solidFill>
                  <a:srgbClr val="FFFF00"/>
                </a:solidFill>
                <a:latin typeface="Times New Roman" pitchFamily="18" charset="0"/>
                <a:cs typeface="Times New Roman" pitchFamily="18" charset="0"/>
              </a:rPr>
              <a:t>Quỹ</a:t>
            </a:r>
            <a:r>
              <a:rPr lang="en-US" sz="3200" b="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học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bổng</a:t>
            </a:r>
            <a:r>
              <a:rPr lang="en-US" sz="3200" dirty="0">
                <a:solidFill>
                  <a:srgbClr val="FFFF00"/>
                </a:solidFill>
                <a:latin typeface="Times New Roman" pitchFamily="18" charset="0"/>
                <a:cs typeface="Times New Roman" pitchFamily="18" charset="0"/>
              </a:rPr>
              <a:t> </a:t>
            </a:r>
          </a:p>
          <a:p>
            <a:r>
              <a:rPr lang="en-US" sz="3200" dirty="0" err="1">
                <a:solidFill>
                  <a:srgbClr val="FFFF00"/>
                </a:solidFill>
                <a:latin typeface="Times New Roman" pitchFamily="18" charset="0"/>
                <a:cs typeface="Times New Roman" pitchFamily="18" charset="0"/>
              </a:rPr>
              <a:t>khuyến</a:t>
            </a:r>
            <a:r>
              <a:rPr lang="en-US" sz="3200" dirty="0">
                <a:solidFill>
                  <a:srgbClr val="FFFF00"/>
                </a:solidFill>
                <a:latin typeface="Times New Roman" pitchFamily="18" charset="0"/>
                <a:cs typeface="Times New Roman" pitchFamily="18" charset="0"/>
              </a:rPr>
              <a:t> khích </a:t>
            </a:r>
            <a:r>
              <a:rPr lang="en-US" sz="3200" dirty="0" err="1">
                <a:solidFill>
                  <a:srgbClr val="FFFF00"/>
                </a:solidFill>
                <a:latin typeface="Times New Roman" pitchFamily="18" charset="0"/>
                <a:cs typeface="Times New Roman" pitchFamily="18" charset="0"/>
              </a:rPr>
              <a:t>học</a:t>
            </a:r>
            <a:r>
              <a:rPr lang="en-US" sz="3200" dirty="0">
                <a:solidFill>
                  <a:srgbClr val="FFFF00"/>
                </a:solidFill>
                <a:latin typeface="Times New Roman" pitchFamily="18" charset="0"/>
                <a:cs typeface="Times New Roman" pitchFamily="18" charset="0"/>
              </a:rPr>
              <a:t> </a:t>
            </a:r>
            <a:r>
              <a:rPr lang="en-US" sz="3200" dirty="0" err="1">
                <a:solidFill>
                  <a:srgbClr val="FFFF00"/>
                </a:solidFill>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xác</a:t>
            </a:r>
            <a:r>
              <a:rPr lang="en-US" sz="3200" b="0" dirty="0">
                <a:latin typeface="Times New Roman" pitchFamily="18" charset="0"/>
                <a:cs typeface="Times New Roman" pitchFamily="18" charset="0"/>
              </a:rPr>
              <a:t> định số lượng sinh viên được cấp học bổng của </a:t>
            </a:r>
            <a:r>
              <a:rPr lang="en-US" sz="3200" dirty="0" err="1">
                <a:latin typeface="Times New Roman" pitchFamily="18" charset="0"/>
                <a:cs typeface="Times New Roman" pitchFamily="18" charset="0"/>
              </a:rPr>
              <a:t>ngành</a:t>
            </a:r>
            <a:r>
              <a:rPr lang="en-US" sz="3200" b="0" dirty="0">
                <a:latin typeface="Times New Roman" pitchFamily="18" charset="0"/>
                <a:cs typeface="Times New Roman" pitchFamily="18" charset="0"/>
              </a:rPr>
              <a:t> </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b="0" dirty="0" err="1">
                <a:latin typeface="Times New Roman" pitchFamily="18" charset="0"/>
                <a:cs typeface="Times New Roman" pitchFamily="18" charset="0"/>
              </a:rPr>
              <a:t>phải</a:t>
            </a:r>
            <a:r>
              <a:rPr lang="en-US" sz="3200" b="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đủ</a:t>
            </a:r>
            <a:r>
              <a:rPr lang="en-US" sz="3200" dirty="0">
                <a:latin typeface="Times New Roman" pitchFamily="18" charset="0"/>
                <a:cs typeface="Times New Roman" pitchFamily="18" charset="0"/>
              </a:rPr>
              <a:t> tiêu chuẩn </a:t>
            </a:r>
            <a:r>
              <a:rPr lang="en-US" sz="3200" b="0" dirty="0">
                <a:latin typeface="Times New Roman" pitchFamily="18" charset="0"/>
                <a:cs typeface="Times New Roman" pitchFamily="18" charset="0"/>
              </a:rPr>
              <a:t>về xét cấp học bổng khuyến khích học tập theo </a:t>
            </a:r>
            <a:r>
              <a:rPr lang="en-US" sz="3200" b="0" dirty="0" err="1">
                <a:latin typeface="Times New Roman" pitchFamily="18" charset="0"/>
                <a:cs typeface="Times New Roman" pitchFamily="18" charset="0"/>
              </a:rPr>
              <a:t>quy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và lấy theo thứ tự </a:t>
            </a:r>
            <a:r>
              <a:rPr lang="en-US" sz="3200" dirty="0">
                <a:latin typeface="Times New Roman" pitchFamily="18" charset="0"/>
                <a:cs typeface="Times New Roman" pitchFamily="18" charset="0"/>
              </a:rPr>
              <a:t>từ loại Xuất sắc trở xuống</a:t>
            </a:r>
            <a:r>
              <a:rPr lang="en-US" sz="3200" b="0" dirty="0">
                <a:latin typeface="Times New Roman" pitchFamily="18" charset="0"/>
                <a:cs typeface="Times New Roman" pitchFamily="18" charset="0"/>
              </a:rPr>
              <a:t> đến hết số suất đã phân theo ngành đào tạo. </a:t>
            </a:r>
          </a:p>
        </p:txBody>
      </p:sp>
      <p:pic>
        <p:nvPicPr>
          <p:cNvPr id="4098" name="Picture 2" descr="Káº¿t quáº£ hÃ¬nh áº£nh cho scholarship ico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333"/>
                    </a14:imgEffect>
                  </a14:imgLayer>
                </a14:imgProps>
              </a:ext>
              <a:ext uri="{28A0092B-C50C-407E-A947-70E740481C1C}">
                <a14:useLocalDpi xmlns:a14="http://schemas.microsoft.com/office/drawing/2010/main" val="0"/>
              </a:ext>
            </a:extLst>
          </a:blip>
          <a:srcRect/>
          <a:stretch>
            <a:fillRect/>
          </a:stretch>
        </p:blipFill>
        <p:spPr bwMode="auto">
          <a:xfrm>
            <a:off x="7164288" y="1124744"/>
            <a:ext cx="1296144" cy="12961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53001"/>
            <a:ext cx="9144000" cy="58785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Căn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cứ</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vào</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kết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quả</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học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tập</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rèn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luyện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của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sinh</a:t>
            </a:r>
            <a:r>
              <a:rPr lang="en-US" sz="3200" b="0" dirty="0">
                <a:solidFill>
                  <a:schemeClr val="bg1"/>
                </a:solidFill>
                <a:latin typeface="Times New Roman" panose="02020603050405020304" pitchFamily="18" charset="0"/>
                <a:cs typeface="Times New Roman" panose="02020603050405020304" pitchFamily="18" charset="0"/>
              </a:rPr>
              <a:t> </a:t>
            </a:r>
          </a:p>
          <a:p>
            <a:pPr algn="just"/>
            <a:r>
              <a:rPr lang="en-US" sz="3200" b="0" dirty="0" err="1">
                <a:solidFill>
                  <a:schemeClr val="bg1"/>
                </a:solidFill>
                <a:latin typeface="Times New Roman" panose="02020603050405020304" pitchFamily="18" charset="0"/>
                <a:cs typeface="Times New Roman" panose="02020603050405020304" pitchFamily="18" charset="0"/>
              </a:rPr>
              <a:t>viên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a:solidFill>
                  <a:srgbClr val="FFFF00"/>
                </a:solidFill>
                <a:latin typeface="Times New Roman" panose="02020603050405020304" pitchFamily="18" charset="0"/>
                <a:cs typeface="Times New Roman" panose="02020603050405020304" pitchFamily="18" charset="0"/>
              </a:rPr>
              <a:t>Ban </a:t>
            </a:r>
            <a:r>
              <a:rPr lang="en-US" sz="3200" b="0" dirty="0" err="1">
                <a:solidFill>
                  <a:srgbClr val="FFFF00"/>
                </a:solidFill>
                <a:latin typeface="Times New Roman" panose="02020603050405020304" pitchFamily="18" charset="0"/>
                <a:cs typeface="Times New Roman" panose="02020603050405020304" pitchFamily="18" charset="0"/>
              </a:rPr>
              <a:t>cán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sự</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các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lớp</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tiến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hành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lập</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danh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sách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sinh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viên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nhận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học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bổng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có</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xác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nhận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của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Cố</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vấn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học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tập</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đề</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nghị</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lên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Khoa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xem</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xét</a:t>
            </a:r>
            <a:r>
              <a:rPr lang="en-US" sz="3200" b="0" dirty="0">
                <a:solidFill>
                  <a:schemeClr val="bg1"/>
                </a:solidFill>
                <a:latin typeface="Times New Roman" panose="02020603050405020304" pitchFamily="18" charset="0"/>
                <a:cs typeface="Times New Roman" panose="02020603050405020304" pitchFamily="18" charset="0"/>
              </a:rPr>
              <a:t>.</a:t>
            </a:r>
          </a:p>
          <a:p>
            <a:pPr algn="just"/>
            <a:endParaRPr lang="en-US" sz="800" b="0" dirty="0">
              <a:solidFill>
                <a:schemeClr val="bg1"/>
              </a:solidFill>
              <a:latin typeface="Times New Roman" panose="02020603050405020304" pitchFamily="18" charset="0"/>
              <a:cs typeface="Times New Roman" panose="02020603050405020304" pitchFamily="18" charset="0"/>
            </a:endParaRPr>
          </a:p>
          <a:p>
            <a:pPr algn="just"/>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Khoa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tổ</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chức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họp</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xét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đề</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nghị</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lên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Hội</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đồng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xét</a:t>
            </a:r>
            <a:r>
              <a:rPr lang="en-US" sz="3200" b="0" dirty="0">
                <a:solidFill>
                  <a:schemeClr val="bg1"/>
                </a:solidFill>
                <a:latin typeface="Times New Roman" panose="02020603050405020304" pitchFamily="18" charset="0"/>
                <a:cs typeface="Times New Roman" panose="02020603050405020304" pitchFamily="18" charset="0"/>
              </a:rPr>
              <a:t> </a:t>
            </a:r>
          </a:p>
          <a:p>
            <a:pPr algn="just"/>
            <a:r>
              <a:rPr lang="en-US" sz="3200" b="0" dirty="0" err="1">
                <a:solidFill>
                  <a:schemeClr val="bg1"/>
                </a:solidFill>
                <a:latin typeface="Times New Roman" panose="02020603050405020304" pitchFamily="18" charset="0"/>
                <a:cs typeface="Times New Roman" panose="02020603050405020304" pitchFamily="18" charset="0"/>
              </a:rPr>
              <a:t>học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bổng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của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trường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xét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duyệt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thông</a:t>
            </a:r>
            <a:r>
              <a:rPr lang="en-US" sz="3200" b="0" dirty="0">
                <a:solidFill>
                  <a:schemeClr val="bg1"/>
                </a:solidFill>
                <a:latin typeface="Times New Roman" panose="02020603050405020304" pitchFamily="18" charset="0"/>
                <a:cs typeface="Times New Roman" panose="02020603050405020304" pitchFamily="18" charset="0"/>
              </a:rPr>
              <a:t> qua P.CTSV).</a:t>
            </a:r>
          </a:p>
          <a:p>
            <a:pPr algn="just"/>
            <a:endParaRPr lang="vi-VN" sz="800" b="0" dirty="0">
              <a:solidFill>
                <a:schemeClr val="bg1"/>
              </a:solidFill>
              <a:latin typeface="Times New Roman" panose="02020603050405020304" pitchFamily="18" charset="0"/>
              <a:cs typeface="Times New Roman" panose="02020603050405020304" pitchFamily="18" charset="0"/>
            </a:endParaRPr>
          </a:p>
          <a:p>
            <a:pPr algn="just"/>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Căn</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cứ</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vào</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đề</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nghị</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của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khoa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a:t>
            </a:r>
            <a:r>
              <a:rPr lang="en-US" sz="3200" b="0" dirty="0">
                <a:solidFill>
                  <a:schemeClr val="bg1"/>
                </a:solidFill>
                <a:latin typeface="Times New Roman" panose="02020603050405020304" pitchFamily="18" charset="0"/>
                <a:cs typeface="Times New Roman" panose="02020603050405020304" pitchFamily="18" charset="0"/>
              </a:rPr>
              <a:t> P. CTSV, </a:t>
            </a:r>
            <a:r>
              <a:rPr lang="en-US" sz="3200" b="0" dirty="0" err="1">
                <a:solidFill>
                  <a:srgbClr val="FFFF00"/>
                </a:solidFill>
                <a:latin typeface="Times New Roman" panose="02020603050405020304" pitchFamily="18" charset="0"/>
                <a:cs typeface="Times New Roman" panose="02020603050405020304" pitchFamily="18" charset="0"/>
              </a:rPr>
              <a:t>Hội</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đồng</a:t>
            </a:r>
            <a:r>
              <a:rPr lang="en-US" sz="3200" b="0" dirty="0">
                <a:solidFill>
                  <a:srgbClr val="FFFF00"/>
                </a:solidFill>
                <a:latin typeface="Times New Roman" panose="02020603050405020304" pitchFamily="18" charset="0"/>
                <a:cs typeface="Times New Roman" panose="02020603050405020304" pitchFamily="18" charset="0"/>
              </a:rPr>
              <a:t> </a:t>
            </a:r>
            <a:endParaRPr lang="en-US" sz="3200" dirty="0">
              <a:solidFill>
                <a:srgbClr val="FFFF00"/>
              </a:solidFill>
              <a:latin typeface="Times New Roman" panose="02020603050405020304" pitchFamily="18" charset="0"/>
              <a:cs typeface="Times New Roman" panose="02020603050405020304" pitchFamily="18" charset="0"/>
            </a:endParaRPr>
          </a:p>
          <a:p>
            <a:pPr algn="just"/>
            <a:r>
              <a:rPr lang="en-US" sz="3200" b="0" dirty="0" err="1">
                <a:solidFill>
                  <a:srgbClr val="FFFF00"/>
                </a:solidFill>
                <a:latin typeface="Times New Roman" panose="02020603050405020304" pitchFamily="18" charset="0"/>
                <a:cs typeface="Times New Roman" panose="02020603050405020304" pitchFamily="18" charset="0"/>
              </a:rPr>
              <a:t>cấp</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trường</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tổ</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chức</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xét</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duyệt</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danh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sách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sinh</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viên</a:t>
            </a:r>
            <a:r>
              <a:rPr lang="en-US" sz="3200" b="0" dirty="0">
                <a:solidFill>
                  <a:srgbClr val="FFFF00"/>
                </a:solidFill>
                <a:latin typeface="Times New Roman" panose="02020603050405020304" pitchFamily="18" charset="0"/>
                <a:cs typeface="Times New Roman" panose="02020603050405020304" pitchFamily="18" charset="0"/>
              </a:rPr>
              <a:t> </a:t>
            </a:r>
            <a:r>
              <a:rPr lang="en-US" sz="3200" b="0" dirty="0" err="1">
                <a:solidFill>
                  <a:srgbClr val="FFFF00"/>
                </a:solidFill>
                <a:latin typeface="Times New Roman" panose="02020603050405020304" pitchFamily="18" charset="0"/>
                <a:cs typeface="Times New Roman" panose="02020603050405020304" pitchFamily="18" charset="0"/>
              </a:rPr>
              <a:t>nhận</a:t>
            </a:r>
            <a:r>
              <a:rPr lang="en-US" sz="3200" b="0" dirty="0">
                <a:solidFill>
                  <a:srgbClr val="FFFF00"/>
                </a:solidFill>
                <a:latin typeface="Times New Roman" panose="02020603050405020304" pitchFamily="18" charset="0"/>
                <a:cs typeface="Times New Roman" panose="02020603050405020304" pitchFamily="18" charset="0"/>
              </a:rPr>
              <a:t> HBKKHT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và</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trình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Hiệu</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trưởng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ký</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quyết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định</a:t>
            </a:r>
            <a:r>
              <a:rPr lang="en-US" sz="3200" b="0" dirty="0">
                <a:solidFill>
                  <a:schemeClr val="bg1"/>
                </a:solidFill>
                <a:latin typeface="Times New Roman" panose="02020603050405020304" pitchFamily="18" charset="0"/>
                <a:cs typeface="Times New Roman" panose="02020603050405020304" pitchFamily="18" charset="0"/>
              </a:rPr>
              <a:t>. </a:t>
            </a:r>
          </a:p>
          <a:p>
            <a:pPr algn="just"/>
            <a:endParaRPr lang="vi-VN" sz="800" b="0" dirty="0">
              <a:solidFill>
                <a:schemeClr val="bg1"/>
              </a:solidFill>
              <a:latin typeface="Times New Roman" panose="02020603050405020304" pitchFamily="18" charset="0"/>
              <a:cs typeface="Times New Roman" panose="02020603050405020304" pitchFamily="18" charset="0"/>
            </a:endParaRPr>
          </a:p>
          <a:p>
            <a:pPr algn="just">
              <a:buFont typeface="Wingdings" pitchFamily="2" charset="2"/>
              <a:buNone/>
            </a:pPr>
            <a:r>
              <a:rPr lang="en-US" sz="3200" b="0" dirty="0">
                <a:solidFill>
                  <a:schemeClr val="bg1"/>
                </a:solidFill>
                <a:latin typeface="Times New Roman" pitchFamily="18" charset="0"/>
                <a:cs typeface="Times New Roman" pitchFamily="18" charset="0"/>
              </a:rPr>
              <a:t>- SV </a:t>
            </a:r>
            <a:r>
              <a:rPr lang="en-US" sz="3200" b="0" dirty="0" err="1">
                <a:solidFill>
                  <a:schemeClr val="bg1"/>
                </a:solidFill>
                <a:latin typeface="Times New Roman" pitchFamily="18" charset="0"/>
                <a:cs typeface="Times New Roman" pitchFamily="18" charset="0"/>
              </a:rPr>
              <a:t>nhận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tiền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học</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bổng</a:t>
            </a:r>
            <a:r>
              <a:rPr lang="en-US" sz="3200" b="0" dirty="0">
                <a:solidFill>
                  <a:schemeClr val="bg1"/>
                </a:solidFill>
                <a:latin typeface="Times New Roman" pitchFamily="18" charset="0"/>
                <a:cs typeface="Times New Roman" pitchFamily="18" charset="0"/>
              </a:rPr>
              <a:t> KKHT qua </a:t>
            </a:r>
            <a:r>
              <a:rPr lang="en-US" sz="3200" b="0" dirty="0" err="1">
                <a:solidFill>
                  <a:schemeClr val="bg1"/>
                </a:solidFill>
                <a:latin typeface="Times New Roman" pitchFamily="18" charset="0"/>
                <a:cs typeface="Times New Roman" pitchFamily="18" charset="0"/>
              </a:rPr>
              <a:t>tài</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khoản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Ngân</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hàng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Vietcombank</a:t>
            </a:r>
            <a:r>
              <a:rPr lang="en-US" sz="3200" dirty="0">
                <a:solidFill>
                  <a:schemeClr val="bg1"/>
                </a:solidFill>
                <a:latin typeface="Times New Roman" pitchFamily="18" charset="0"/>
                <a:cs typeface="Times New Roman" pitchFamily="18" charset="0"/>
              </a:rPr>
              <a:t>.</a:t>
            </a:r>
            <a:endParaRPr lang="en-US" sz="3200" b="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4977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ểm sàn xét tuyển Trường Đại học An Giang năm 2023">
            <a:extLst>
              <a:ext uri="{FF2B5EF4-FFF2-40B4-BE49-F238E27FC236}">
                <a16:creationId xmlns:a16="http://schemas.microsoft.com/office/drawing/2014/main" id="{F070BF15-9892-48B7-A306-929409DE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
            <a:ext cx="9144000" cy="6837069"/>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p:cNvSpPr/>
          <p:nvPr/>
        </p:nvSpPr>
        <p:spPr>
          <a:xfrm>
            <a:off x="107504" y="1124744"/>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PHÒNG CÔNG TÁC SINH VIÊN</a:t>
            </a:r>
            <a:endParaRPr lang="vi-VN" sz="3200" dirty="0"/>
          </a:p>
        </p:txBody>
      </p:sp>
      <p:sp>
        <p:nvSpPr>
          <p:cNvPr id="7" name="Rectangle 6"/>
          <p:cNvSpPr/>
          <p:nvPr/>
        </p:nvSpPr>
        <p:spPr>
          <a:xfrm>
            <a:off x="-179581" y="260648"/>
            <a:ext cx="7415877" cy="89255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 CHỨC NĂNG, NHIỆM VỤ</a:t>
            </a:r>
            <a:endParaRPr lang="en-US" sz="5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100" y="692696"/>
            <a:ext cx="2299491" cy="2241886"/>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304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83" y="500310"/>
            <a:ext cx="8888288" cy="523220"/>
          </a:xfrm>
          <a:prstGeom prst="rect">
            <a:avLst/>
          </a:prstGeom>
          <a:solidFill>
            <a:schemeClr val="accent6"/>
          </a:solidFill>
        </p:spPr>
        <p:txBody>
          <a:bodyPr wrap="square">
            <a:spAutoFit/>
          </a:bodyPr>
          <a:lstStyle/>
          <a:p>
            <a:pPr algn="ctr"/>
            <a:r>
              <a:rPr lang="en-US" sz="2800" dirty="0">
                <a:solidFill>
                  <a:schemeClr val="bg1"/>
                </a:solidFill>
                <a:latin typeface="Times New Roman" pitchFamily="18" charset="0"/>
                <a:cs typeface="Times New Roman" pitchFamily="18" charset="0"/>
              </a:rPr>
              <a:t>2.1 KHEN THƯỞNG CUỐI NĂM CỦA NHÀ TRƯỜNG</a:t>
            </a:r>
          </a:p>
        </p:txBody>
      </p:sp>
      <p:sp>
        <p:nvSpPr>
          <p:cNvPr id="2" name="Rectangle 1">
            <a:extLst>
              <a:ext uri="{FF2B5EF4-FFF2-40B4-BE49-F238E27FC236}">
                <a16:creationId xmlns:a16="http://schemas.microsoft.com/office/drawing/2014/main" id="{04D7AF99-3463-4275-9586-547819743FB1}"/>
              </a:ext>
            </a:extLst>
          </p:cNvPr>
          <p:cNvSpPr/>
          <p:nvPr/>
        </p:nvSpPr>
        <p:spPr>
          <a:xfrm>
            <a:off x="1907704" y="1299942"/>
            <a:ext cx="4895891"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err="1">
                <a:ln/>
                <a:solidFill>
                  <a:srgbClr val="0033CC"/>
                </a:solidFill>
                <a:effectLst/>
              </a:rPr>
              <a:t>Khen</a:t>
            </a:r>
            <a:r>
              <a:rPr lang="en-US" sz="4000" b="1" cap="none" spc="0" dirty="0">
                <a:ln/>
                <a:solidFill>
                  <a:srgbClr val="0033CC"/>
                </a:solidFill>
                <a:effectLst/>
              </a:rPr>
              <a:t> </a:t>
            </a:r>
            <a:r>
              <a:rPr lang="en-US" sz="4000" b="1" cap="none" spc="0" dirty="0" err="1">
                <a:ln/>
                <a:solidFill>
                  <a:srgbClr val="0033CC"/>
                </a:solidFill>
                <a:effectLst/>
              </a:rPr>
              <a:t>th</a:t>
            </a:r>
            <a:r>
              <a:rPr lang="vi-VN" sz="4000" b="1" cap="none" spc="0" dirty="0">
                <a:ln/>
                <a:solidFill>
                  <a:srgbClr val="0033CC"/>
                </a:solidFill>
                <a:effectLst/>
              </a:rPr>
              <a:t>ư</a:t>
            </a:r>
            <a:r>
              <a:rPr lang="en-US" sz="4000" b="1" cap="none" spc="0" dirty="0" err="1">
                <a:ln/>
                <a:solidFill>
                  <a:srgbClr val="0033CC"/>
                </a:solidFill>
                <a:effectLst/>
              </a:rPr>
              <a:t>ởng</a:t>
            </a:r>
            <a:r>
              <a:rPr lang="en-US" sz="4000" b="1" cap="none" spc="0" dirty="0">
                <a:ln/>
                <a:solidFill>
                  <a:srgbClr val="0033CC"/>
                </a:solidFill>
                <a:effectLst/>
              </a:rPr>
              <a:t> </a:t>
            </a:r>
            <a:r>
              <a:rPr lang="en-US" sz="4000" b="1" cap="none" spc="0" dirty="0" err="1">
                <a:ln/>
                <a:solidFill>
                  <a:srgbClr val="0033CC"/>
                </a:solidFill>
                <a:effectLst/>
              </a:rPr>
              <a:t>Cá</a:t>
            </a:r>
            <a:r>
              <a:rPr lang="en-US" sz="4000" b="1" cap="none" spc="0" dirty="0">
                <a:ln/>
                <a:solidFill>
                  <a:srgbClr val="0033CC"/>
                </a:solidFill>
                <a:effectLst/>
              </a:rPr>
              <a:t> </a:t>
            </a:r>
            <a:r>
              <a:rPr lang="en-US" sz="4000" b="1" cap="none" spc="0" dirty="0" err="1">
                <a:ln/>
                <a:solidFill>
                  <a:srgbClr val="0033CC"/>
                </a:solidFill>
                <a:effectLst/>
              </a:rPr>
              <a:t>nhân</a:t>
            </a:r>
            <a:endParaRPr lang="en-US" sz="4000" b="1" cap="none" spc="0" dirty="0">
              <a:ln/>
              <a:solidFill>
                <a:srgbClr val="0033CC"/>
              </a:solidFill>
              <a:effectLst/>
            </a:endParaRPr>
          </a:p>
        </p:txBody>
      </p:sp>
      <p:graphicFrame>
        <p:nvGraphicFramePr>
          <p:cNvPr id="6" name="Table 6">
            <a:extLst>
              <a:ext uri="{FF2B5EF4-FFF2-40B4-BE49-F238E27FC236}">
                <a16:creationId xmlns:a16="http://schemas.microsoft.com/office/drawing/2014/main" id="{8BD158BD-54DD-417F-B9C3-D7AAFA749A46}"/>
              </a:ext>
            </a:extLst>
          </p:cNvPr>
          <p:cNvGraphicFramePr>
            <a:graphicFrameLocks noGrp="1"/>
          </p:cNvGraphicFramePr>
          <p:nvPr>
            <p:extLst>
              <p:ext uri="{D42A27DB-BD31-4B8C-83A1-F6EECF244321}">
                <p14:modId xmlns:p14="http://schemas.microsoft.com/office/powerpoint/2010/main" val="2098580025"/>
              </p:ext>
            </p:extLst>
          </p:nvPr>
        </p:nvGraphicFramePr>
        <p:xfrm>
          <a:off x="35496" y="2132856"/>
          <a:ext cx="9000169" cy="4578627"/>
        </p:xfrm>
        <a:graphic>
          <a:graphicData uri="http://schemas.openxmlformats.org/drawingml/2006/table">
            <a:tbl>
              <a:tblPr firstRow="1" bandRow="1">
                <a:tableStyleId>{35758FB7-9AC5-4552-8A53-C91805E547FA}</a:tableStyleId>
              </a:tblPr>
              <a:tblGrid>
                <a:gridCol w="5327761">
                  <a:extLst>
                    <a:ext uri="{9D8B030D-6E8A-4147-A177-3AD203B41FA5}">
                      <a16:colId xmlns:a16="http://schemas.microsoft.com/office/drawing/2014/main" val="1054586542"/>
                    </a:ext>
                  </a:extLst>
                </a:gridCol>
                <a:gridCol w="1836527">
                  <a:extLst>
                    <a:ext uri="{9D8B030D-6E8A-4147-A177-3AD203B41FA5}">
                      <a16:colId xmlns:a16="http://schemas.microsoft.com/office/drawing/2014/main" val="1928540064"/>
                    </a:ext>
                  </a:extLst>
                </a:gridCol>
                <a:gridCol w="1835881">
                  <a:extLst>
                    <a:ext uri="{9D8B030D-6E8A-4147-A177-3AD203B41FA5}">
                      <a16:colId xmlns:a16="http://schemas.microsoft.com/office/drawing/2014/main" val="3295467532"/>
                    </a:ext>
                  </a:extLst>
                </a:gridCol>
              </a:tblGrid>
              <a:tr h="662293">
                <a:tc>
                  <a:txBody>
                    <a:bodyPr/>
                    <a:lstStyle/>
                    <a:p>
                      <a:pPr algn="ctr"/>
                      <a:r>
                        <a:rPr lang="en-US" sz="3400" dirty="0" err="1"/>
                        <a:t>Danh</a:t>
                      </a:r>
                      <a:r>
                        <a:rPr lang="en-US" sz="3400" dirty="0"/>
                        <a:t> </a:t>
                      </a:r>
                      <a:r>
                        <a:rPr lang="en-US" sz="3400" dirty="0" err="1"/>
                        <a:t>hiệu</a:t>
                      </a:r>
                      <a:r>
                        <a:rPr lang="en-US" sz="3400" dirty="0"/>
                        <a:t> </a:t>
                      </a:r>
                      <a:r>
                        <a:rPr lang="en-US" sz="3400" dirty="0" err="1"/>
                        <a:t>thi</a:t>
                      </a:r>
                      <a:r>
                        <a:rPr lang="en-US" sz="3400" dirty="0"/>
                        <a:t> </a:t>
                      </a:r>
                      <a:r>
                        <a:rPr lang="en-US" sz="3400" dirty="0" err="1"/>
                        <a:t>đua</a:t>
                      </a:r>
                      <a:r>
                        <a:rPr lang="en-US" sz="3400" dirty="0"/>
                        <a:t> </a:t>
                      </a:r>
                      <a:r>
                        <a:rPr lang="en-US" sz="3400" dirty="0" err="1"/>
                        <a:t>cá</a:t>
                      </a:r>
                      <a:r>
                        <a:rPr lang="en-US" sz="3400" dirty="0"/>
                        <a:t> </a:t>
                      </a:r>
                      <a:r>
                        <a:rPr lang="en-US" sz="3400" dirty="0" err="1"/>
                        <a:t>nhân</a:t>
                      </a:r>
                      <a:endParaRPr lang="en-US" sz="3400" dirty="0"/>
                    </a:p>
                  </a:txBody>
                  <a:tcPr/>
                </a:tc>
                <a:tc>
                  <a:txBody>
                    <a:bodyPr/>
                    <a:lstStyle/>
                    <a:p>
                      <a:pPr algn="ctr"/>
                      <a:r>
                        <a:rPr lang="en-US" sz="3000" dirty="0"/>
                        <a:t>HỌC TẬP</a:t>
                      </a:r>
                    </a:p>
                  </a:txBody>
                  <a:tcPr/>
                </a:tc>
                <a:tc>
                  <a:txBody>
                    <a:bodyPr/>
                    <a:lstStyle/>
                    <a:p>
                      <a:pPr algn="ctr"/>
                      <a:r>
                        <a:rPr lang="en-US" sz="3000" dirty="0"/>
                        <a:t>RÈN LUYỆN</a:t>
                      </a:r>
                    </a:p>
                  </a:txBody>
                  <a:tcPr/>
                </a:tc>
                <a:extLst>
                  <a:ext uri="{0D108BD9-81ED-4DB2-BD59-A6C34878D82A}">
                    <a16:rowId xmlns:a16="http://schemas.microsoft.com/office/drawing/2014/main" val="885191826"/>
                  </a:ext>
                </a:extLst>
              </a:tr>
              <a:tr h="1046944">
                <a:tc>
                  <a:txBody>
                    <a:bodyPr/>
                    <a:lstStyle/>
                    <a:p>
                      <a:pPr algn="ctr"/>
                      <a:r>
                        <a:rPr lang="vi-VN" sz="3400" kern="1200" dirty="0">
                          <a:effectLst/>
                        </a:rPr>
                        <a:t>Đạt danh hiệu sinh viên Khá</a:t>
                      </a:r>
                      <a:endParaRPr lang="en-US" sz="3400" dirty="0"/>
                    </a:p>
                  </a:txBody>
                  <a:tcPr/>
                </a:tc>
                <a:tc>
                  <a:txBody>
                    <a:bodyPr/>
                    <a:lstStyle/>
                    <a:p>
                      <a:pPr algn="ctr"/>
                      <a:r>
                        <a:rPr lang="en-US" sz="3400" dirty="0" err="1"/>
                        <a:t>Khá</a:t>
                      </a:r>
                      <a:endParaRPr lang="en-US" sz="3400" dirty="0"/>
                    </a:p>
                  </a:txBody>
                  <a:tcPr anchor="ctr"/>
                </a:tc>
                <a:tc>
                  <a:txBody>
                    <a:bodyPr/>
                    <a:lstStyle/>
                    <a:p>
                      <a:pPr algn="ctr"/>
                      <a:r>
                        <a:rPr lang="en-US" sz="3400" dirty="0" err="1"/>
                        <a:t>Khá</a:t>
                      </a:r>
                      <a:endParaRPr lang="en-US" sz="3400" dirty="0"/>
                    </a:p>
                  </a:txBody>
                  <a:tcPr anchor="ctr"/>
                </a:tc>
                <a:extLst>
                  <a:ext uri="{0D108BD9-81ED-4DB2-BD59-A6C34878D82A}">
                    <a16:rowId xmlns:a16="http://schemas.microsoft.com/office/drawing/2014/main" val="1690618474"/>
                  </a:ext>
                </a:extLst>
              </a:tr>
              <a:tr h="1046944">
                <a:tc>
                  <a:txBody>
                    <a:bodyPr/>
                    <a:lstStyle/>
                    <a:p>
                      <a:pPr algn="ctr"/>
                      <a:r>
                        <a:rPr lang="vi-VN" sz="3400" kern="1200" dirty="0">
                          <a:effectLst/>
                        </a:rPr>
                        <a:t>Đạt danh hiệu sinh viên Giỏi</a:t>
                      </a:r>
                      <a:endParaRPr lang="en-US" sz="3400" dirty="0"/>
                    </a:p>
                  </a:txBody>
                  <a:tcPr/>
                </a:tc>
                <a:tc>
                  <a:txBody>
                    <a:bodyPr/>
                    <a:lstStyle/>
                    <a:p>
                      <a:pPr algn="ctr"/>
                      <a:r>
                        <a:rPr lang="en-US" sz="3400" dirty="0" err="1"/>
                        <a:t>Giỏi</a:t>
                      </a:r>
                      <a:endParaRPr lang="en-US" sz="3400" dirty="0"/>
                    </a:p>
                  </a:txBody>
                  <a:tcPr anchor="ctr"/>
                </a:tc>
                <a:tc>
                  <a:txBody>
                    <a:bodyPr/>
                    <a:lstStyle/>
                    <a:p>
                      <a:pPr algn="ctr"/>
                      <a:r>
                        <a:rPr lang="en-US" sz="3400" dirty="0" err="1"/>
                        <a:t>Giỏi</a:t>
                      </a:r>
                      <a:endParaRPr lang="en-US" sz="3400" dirty="0"/>
                    </a:p>
                  </a:txBody>
                  <a:tcPr anchor="ctr"/>
                </a:tc>
                <a:extLst>
                  <a:ext uri="{0D108BD9-81ED-4DB2-BD59-A6C34878D82A}">
                    <a16:rowId xmlns:a16="http://schemas.microsoft.com/office/drawing/2014/main" val="3484661789"/>
                  </a:ext>
                </a:extLst>
              </a:tr>
              <a:tr h="1317267">
                <a:tc>
                  <a:txBody>
                    <a:bodyPr/>
                    <a:lstStyle/>
                    <a:p>
                      <a:pPr algn="ctr"/>
                      <a:r>
                        <a:rPr lang="vi-VN" sz="3400" kern="1200" dirty="0">
                          <a:effectLst/>
                        </a:rPr>
                        <a:t>Đạt danh hiệu sinh viên Xuất sắc</a:t>
                      </a:r>
                      <a:endParaRPr lang="en-US" sz="3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a:t>Xuất</a:t>
                      </a:r>
                      <a:r>
                        <a:rPr lang="en-US" sz="3400" dirty="0"/>
                        <a:t> </a:t>
                      </a:r>
                      <a:r>
                        <a:rPr lang="en-US" sz="3400" dirty="0" err="1"/>
                        <a:t>sắc</a:t>
                      </a:r>
                      <a:endParaRPr lang="en-US" sz="3400" dirty="0"/>
                    </a:p>
                    <a:p>
                      <a:pPr algn="ctr"/>
                      <a:endParaRPr lang="en-US" sz="3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dirty="0" err="1"/>
                        <a:t>Xuất</a:t>
                      </a:r>
                      <a:r>
                        <a:rPr lang="en-US" sz="3400" dirty="0"/>
                        <a:t> </a:t>
                      </a:r>
                      <a:r>
                        <a:rPr lang="en-US" sz="3400" dirty="0" err="1"/>
                        <a:t>sắc</a:t>
                      </a:r>
                      <a:endParaRPr lang="en-US" sz="3400" dirty="0"/>
                    </a:p>
                    <a:p>
                      <a:pPr algn="ctr"/>
                      <a:endParaRPr lang="en-US" sz="3400" dirty="0"/>
                    </a:p>
                  </a:txBody>
                  <a:tcPr anchor="ctr"/>
                </a:tc>
                <a:extLst>
                  <a:ext uri="{0D108BD9-81ED-4DB2-BD59-A6C34878D82A}">
                    <a16:rowId xmlns:a16="http://schemas.microsoft.com/office/drawing/2014/main" val="1934400112"/>
                  </a:ext>
                </a:extLst>
              </a:tr>
            </a:tbl>
          </a:graphicData>
        </a:graphic>
      </p:graphicFrame>
    </p:spTree>
    <p:extLst>
      <p:ext uri="{BB962C8B-B14F-4D97-AF65-F5344CB8AC3E}">
        <p14:creationId xmlns:p14="http://schemas.microsoft.com/office/powerpoint/2010/main" val="560896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81BEE3-D919-4E3B-9F6E-81282EA04A69}"/>
              </a:ext>
            </a:extLst>
          </p:cNvPr>
          <p:cNvSpPr/>
          <p:nvPr/>
        </p:nvSpPr>
        <p:spPr>
          <a:xfrm>
            <a:off x="53272" y="54034"/>
            <a:ext cx="8888288" cy="523220"/>
          </a:xfrm>
          <a:prstGeom prst="rect">
            <a:avLst/>
          </a:prstGeom>
          <a:solidFill>
            <a:schemeClr val="accent6"/>
          </a:solidFill>
        </p:spPr>
        <p:txBody>
          <a:bodyPr wrap="square">
            <a:spAutoFit/>
          </a:bodyPr>
          <a:lstStyle/>
          <a:p>
            <a:pPr algn="ctr"/>
            <a:r>
              <a:rPr lang="en-US" sz="2800" dirty="0">
                <a:solidFill>
                  <a:schemeClr val="bg1"/>
                </a:solidFill>
                <a:latin typeface="Times New Roman" pitchFamily="18" charset="0"/>
                <a:cs typeface="Times New Roman" pitchFamily="18" charset="0"/>
              </a:rPr>
              <a:t>2.1 KHEN THƯỞNG CUỐI NĂM CỦA NHÀ </a:t>
            </a:r>
            <a:r>
              <a:rPr lang="en-US" sz="2800" dirty="0" err="1">
                <a:solidFill>
                  <a:schemeClr val="bg1"/>
                </a:solidFill>
                <a:latin typeface="Times New Roman" pitchFamily="18" charset="0"/>
                <a:cs typeface="Times New Roman" pitchFamily="18" charset="0"/>
              </a:rPr>
              <a:t>TRƯỜNGc</a:t>
            </a:r>
            <a:endParaRPr lang="en-US" sz="2800" dirty="0">
              <a:solidFill>
                <a:schemeClr val="bg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DB58DF4-0566-4B77-9E48-BF6FAC9879D9}"/>
              </a:ext>
            </a:extLst>
          </p:cNvPr>
          <p:cNvSpPr/>
          <p:nvPr/>
        </p:nvSpPr>
        <p:spPr>
          <a:xfrm>
            <a:off x="1979712" y="601538"/>
            <a:ext cx="4746492"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err="1">
                <a:ln/>
                <a:solidFill>
                  <a:srgbClr val="0033CC"/>
                </a:solidFill>
                <a:effectLst/>
              </a:rPr>
              <a:t>Khen</a:t>
            </a:r>
            <a:r>
              <a:rPr lang="en-US" sz="4000" b="1" cap="none" spc="0" dirty="0">
                <a:ln/>
                <a:solidFill>
                  <a:srgbClr val="0033CC"/>
                </a:solidFill>
                <a:effectLst/>
              </a:rPr>
              <a:t> </a:t>
            </a:r>
            <a:r>
              <a:rPr lang="en-US" sz="4000" b="1" cap="none" spc="0" dirty="0" err="1">
                <a:ln/>
                <a:solidFill>
                  <a:srgbClr val="0033CC"/>
                </a:solidFill>
                <a:effectLst/>
              </a:rPr>
              <a:t>th</a:t>
            </a:r>
            <a:r>
              <a:rPr lang="vi-VN" sz="4000" b="1" cap="none" spc="0" dirty="0">
                <a:ln/>
                <a:solidFill>
                  <a:srgbClr val="0033CC"/>
                </a:solidFill>
                <a:effectLst/>
              </a:rPr>
              <a:t>ư</a:t>
            </a:r>
            <a:r>
              <a:rPr lang="en-US" sz="4000" b="1" cap="none" spc="0" dirty="0" err="1">
                <a:ln/>
                <a:solidFill>
                  <a:srgbClr val="0033CC"/>
                </a:solidFill>
                <a:effectLst/>
              </a:rPr>
              <a:t>ởng</a:t>
            </a:r>
            <a:r>
              <a:rPr lang="en-US" sz="4000" b="1" cap="none" spc="0" dirty="0">
                <a:ln/>
                <a:solidFill>
                  <a:srgbClr val="0033CC"/>
                </a:solidFill>
                <a:effectLst/>
              </a:rPr>
              <a:t> </a:t>
            </a:r>
            <a:r>
              <a:rPr lang="en-US" sz="4000" b="1" cap="none" spc="0" dirty="0" err="1">
                <a:ln/>
                <a:solidFill>
                  <a:srgbClr val="0033CC"/>
                </a:solidFill>
                <a:effectLst/>
              </a:rPr>
              <a:t>Tập</a:t>
            </a:r>
            <a:r>
              <a:rPr lang="en-US" sz="4000" b="1" cap="none" spc="0" dirty="0">
                <a:ln/>
                <a:solidFill>
                  <a:srgbClr val="0033CC"/>
                </a:solidFill>
                <a:effectLst/>
              </a:rPr>
              <a:t> </a:t>
            </a:r>
            <a:r>
              <a:rPr lang="en-US" sz="4000" b="1" cap="none" spc="0" dirty="0" err="1">
                <a:ln/>
                <a:solidFill>
                  <a:srgbClr val="0033CC"/>
                </a:solidFill>
                <a:effectLst/>
              </a:rPr>
              <a:t>thể</a:t>
            </a:r>
            <a:endParaRPr lang="en-US" sz="4000" b="1" cap="none" spc="0" dirty="0">
              <a:ln/>
              <a:solidFill>
                <a:srgbClr val="0033CC"/>
              </a:solidFill>
              <a:effectLst/>
            </a:endParaRPr>
          </a:p>
        </p:txBody>
      </p:sp>
      <p:graphicFrame>
        <p:nvGraphicFramePr>
          <p:cNvPr id="6" name="Table 6">
            <a:extLst>
              <a:ext uri="{FF2B5EF4-FFF2-40B4-BE49-F238E27FC236}">
                <a16:creationId xmlns:a16="http://schemas.microsoft.com/office/drawing/2014/main" id="{9F5B855A-E16F-4459-B4C3-ABA1087FBAB5}"/>
              </a:ext>
            </a:extLst>
          </p:cNvPr>
          <p:cNvGraphicFramePr>
            <a:graphicFrameLocks noGrp="1"/>
          </p:cNvGraphicFramePr>
          <p:nvPr>
            <p:extLst>
              <p:ext uri="{D42A27DB-BD31-4B8C-83A1-F6EECF244321}">
                <p14:modId xmlns:p14="http://schemas.microsoft.com/office/powerpoint/2010/main" val="348026078"/>
              </p:ext>
            </p:extLst>
          </p:nvPr>
        </p:nvGraphicFramePr>
        <p:xfrm>
          <a:off x="6774" y="1309424"/>
          <a:ext cx="9107673" cy="5494542"/>
        </p:xfrm>
        <a:graphic>
          <a:graphicData uri="http://schemas.openxmlformats.org/drawingml/2006/table">
            <a:tbl>
              <a:tblPr firstRow="1" bandRow="1">
                <a:tableStyleId>{35758FB7-9AC5-4552-8A53-C91805E547FA}</a:tableStyleId>
              </a:tblPr>
              <a:tblGrid>
                <a:gridCol w="2460228">
                  <a:extLst>
                    <a:ext uri="{9D8B030D-6E8A-4147-A177-3AD203B41FA5}">
                      <a16:colId xmlns:a16="http://schemas.microsoft.com/office/drawing/2014/main" val="1054586542"/>
                    </a:ext>
                  </a:extLst>
                </a:gridCol>
                <a:gridCol w="6647445">
                  <a:extLst>
                    <a:ext uri="{9D8B030D-6E8A-4147-A177-3AD203B41FA5}">
                      <a16:colId xmlns:a16="http://schemas.microsoft.com/office/drawing/2014/main" val="1928540064"/>
                    </a:ext>
                  </a:extLst>
                </a:gridCol>
              </a:tblGrid>
              <a:tr h="936136">
                <a:tc>
                  <a:txBody>
                    <a:bodyPr/>
                    <a:lstStyle/>
                    <a:p>
                      <a:pPr algn="ctr"/>
                      <a:r>
                        <a:rPr lang="en-US" sz="2500" dirty="0" err="1"/>
                        <a:t>Danh</a:t>
                      </a:r>
                      <a:r>
                        <a:rPr lang="en-US" sz="2500" dirty="0"/>
                        <a:t> </a:t>
                      </a:r>
                      <a:r>
                        <a:rPr lang="en-US" sz="2500" dirty="0" err="1"/>
                        <a:t>hiệu</a:t>
                      </a:r>
                      <a:r>
                        <a:rPr lang="en-US" sz="2500" dirty="0"/>
                        <a:t> </a:t>
                      </a:r>
                      <a:r>
                        <a:rPr lang="en-US" sz="2500" dirty="0" err="1"/>
                        <a:t>thi</a:t>
                      </a:r>
                      <a:r>
                        <a:rPr lang="en-US" sz="2500" dirty="0"/>
                        <a:t> </a:t>
                      </a:r>
                      <a:r>
                        <a:rPr lang="en-US" sz="2500" dirty="0" err="1"/>
                        <a:t>đua</a:t>
                      </a:r>
                      <a:r>
                        <a:rPr lang="en-US" sz="2500" dirty="0"/>
                        <a:t> </a:t>
                      </a:r>
                      <a:r>
                        <a:rPr lang="en-US" sz="2500" dirty="0" err="1"/>
                        <a:t>Tập</a:t>
                      </a:r>
                      <a:r>
                        <a:rPr lang="en-US" sz="2500" dirty="0"/>
                        <a:t> </a:t>
                      </a:r>
                      <a:r>
                        <a:rPr lang="en-US" sz="2500" dirty="0" err="1"/>
                        <a:t>thể</a:t>
                      </a:r>
                      <a:endParaRPr lang="en-US" sz="2500" dirty="0"/>
                    </a:p>
                  </a:txBody>
                  <a:tcPr/>
                </a:tc>
                <a:tc>
                  <a:txBody>
                    <a:bodyPr/>
                    <a:lstStyle/>
                    <a:p>
                      <a:pPr algn="ctr"/>
                      <a:r>
                        <a:rPr lang="en-US" sz="3000" dirty="0" err="1"/>
                        <a:t>Thỏa</a:t>
                      </a:r>
                      <a:r>
                        <a:rPr lang="en-US" sz="3000" dirty="0"/>
                        <a:t> </a:t>
                      </a:r>
                      <a:r>
                        <a:rPr lang="en-US" sz="3000" dirty="0" err="1"/>
                        <a:t>các</a:t>
                      </a:r>
                      <a:r>
                        <a:rPr lang="en-US" sz="3000" dirty="0"/>
                        <a:t> </a:t>
                      </a:r>
                      <a:r>
                        <a:rPr lang="en-US" sz="3000" dirty="0" err="1"/>
                        <a:t>Điều</a:t>
                      </a:r>
                      <a:r>
                        <a:rPr lang="en-US" sz="3000" dirty="0"/>
                        <a:t> </a:t>
                      </a:r>
                      <a:r>
                        <a:rPr lang="en-US" sz="3000" dirty="0" err="1"/>
                        <a:t>kiện</a:t>
                      </a:r>
                      <a:endParaRPr lang="en-US" sz="3000" dirty="0"/>
                    </a:p>
                  </a:txBody>
                  <a:tcPr/>
                </a:tc>
                <a:extLst>
                  <a:ext uri="{0D108BD9-81ED-4DB2-BD59-A6C34878D82A}">
                    <a16:rowId xmlns:a16="http://schemas.microsoft.com/office/drawing/2014/main" val="885191826"/>
                  </a:ext>
                </a:extLst>
              </a:tr>
              <a:tr h="2388241">
                <a:tc>
                  <a:txBody>
                    <a:bodyPr/>
                    <a:lstStyle/>
                    <a:p>
                      <a:pPr algn="ctr"/>
                      <a:r>
                        <a:rPr lang="en-US" sz="2500" kern="1200" dirty="0" err="1">
                          <a:solidFill>
                            <a:srgbClr val="C00000"/>
                          </a:solidFill>
                          <a:effectLst/>
                        </a:rPr>
                        <a:t>Lớp</a:t>
                      </a:r>
                      <a:r>
                        <a:rPr lang="en-US" sz="2500" kern="1200" dirty="0">
                          <a:solidFill>
                            <a:srgbClr val="C00000"/>
                          </a:solidFill>
                          <a:effectLst/>
                        </a:rPr>
                        <a:t> SV </a:t>
                      </a:r>
                      <a:r>
                        <a:rPr lang="en-US" sz="2500" kern="1200" dirty="0" err="1">
                          <a:solidFill>
                            <a:srgbClr val="C00000"/>
                          </a:solidFill>
                          <a:effectLst/>
                        </a:rPr>
                        <a:t>tiên</a:t>
                      </a:r>
                      <a:r>
                        <a:rPr lang="en-US" sz="2500" kern="1200" dirty="0">
                          <a:solidFill>
                            <a:srgbClr val="C00000"/>
                          </a:solidFill>
                          <a:effectLst/>
                        </a:rPr>
                        <a:t> </a:t>
                      </a:r>
                      <a:r>
                        <a:rPr lang="en-US" sz="2500" kern="1200" dirty="0" err="1">
                          <a:solidFill>
                            <a:srgbClr val="C00000"/>
                          </a:solidFill>
                          <a:effectLst/>
                        </a:rPr>
                        <a:t>tiến</a:t>
                      </a:r>
                      <a:endParaRPr lang="en-US" sz="2500" dirty="0">
                        <a:solidFill>
                          <a:srgbClr val="C00000"/>
                        </a:solidFill>
                      </a:endParaRPr>
                    </a:p>
                  </a:txBody>
                  <a:tcPr anchor="ctr"/>
                </a:tc>
                <a:tc>
                  <a:txBody>
                    <a:bodyPr/>
                    <a:lstStyle/>
                    <a:p>
                      <a:pPr lvl="0" algn="just"/>
                      <a:r>
                        <a:rPr lang="en-US" sz="2000" u="none" strike="noStrike" kern="1200" dirty="0">
                          <a:solidFill>
                            <a:schemeClr val="dk1"/>
                          </a:solidFill>
                          <a:effectLst/>
                          <a:latin typeface="+mn-lt"/>
                          <a:ea typeface="+mn-ea"/>
                          <a:cs typeface="+mn-cs"/>
                        </a:rPr>
                        <a:t>+ </a:t>
                      </a:r>
                      <a:r>
                        <a:rPr lang="vi-VN" sz="2000" u="none" strike="noStrike" kern="1200" dirty="0">
                          <a:solidFill>
                            <a:schemeClr val="dk1"/>
                          </a:solidFill>
                          <a:effectLst/>
                          <a:latin typeface="+mn-lt"/>
                          <a:ea typeface="+mn-ea"/>
                          <a:cs typeface="+mn-cs"/>
                        </a:rPr>
                        <a:t>Có từ 25% sinh viên đạt danh hiệu sinh viên Khá trở lên;</a:t>
                      </a:r>
                      <a:endParaRPr lang="en-US" sz="2000" u="none" strike="noStrike" kern="1200" dirty="0">
                        <a:solidFill>
                          <a:schemeClr val="dk1"/>
                        </a:solidFill>
                        <a:effectLst/>
                        <a:latin typeface="+mn-lt"/>
                        <a:ea typeface="+mn-ea"/>
                        <a:cs typeface="+mn-cs"/>
                      </a:endParaRPr>
                    </a:p>
                    <a:p>
                      <a:pPr lvl="0" algn="just"/>
                      <a:r>
                        <a:rPr lang="en-US" sz="2000" u="none" strike="noStrike" kern="1200" dirty="0">
                          <a:solidFill>
                            <a:schemeClr val="dk1"/>
                          </a:solidFill>
                          <a:effectLst/>
                          <a:latin typeface="+mn-lt"/>
                          <a:ea typeface="+mn-ea"/>
                          <a:cs typeface="+mn-cs"/>
                        </a:rPr>
                        <a:t>+ </a:t>
                      </a:r>
                      <a:r>
                        <a:rPr lang="vi-VN" sz="2000" u="none" strike="noStrike" kern="1200" dirty="0">
                          <a:solidFill>
                            <a:schemeClr val="dk1"/>
                          </a:solidFill>
                          <a:effectLst/>
                          <a:latin typeface="+mn-lt"/>
                          <a:ea typeface="+mn-ea"/>
                          <a:cs typeface="+mn-cs"/>
                        </a:rPr>
                        <a:t>Có cá nhân đạt danh hiệu sinh viên Giỏi trở lên;</a:t>
                      </a:r>
                      <a:endParaRPr lang="en-US" sz="2000" u="none" strike="noStrike" kern="1200" dirty="0">
                        <a:solidFill>
                          <a:schemeClr val="dk1"/>
                        </a:solidFill>
                        <a:effectLst/>
                        <a:latin typeface="+mn-lt"/>
                        <a:ea typeface="+mn-ea"/>
                        <a:cs typeface="+mn-cs"/>
                      </a:endParaRPr>
                    </a:p>
                    <a:p>
                      <a:pPr lvl="0" algn="just"/>
                      <a:r>
                        <a:rPr lang="en-US" sz="2000" u="none" strike="noStrike" kern="1200" dirty="0">
                          <a:solidFill>
                            <a:schemeClr val="dk1"/>
                          </a:solidFill>
                          <a:effectLst/>
                          <a:latin typeface="+mn-lt"/>
                          <a:ea typeface="+mn-ea"/>
                          <a:cs typeface="+mn-cs"/>
                        </a:rPr>
                        <a:t>+ </a:t>
                      </a:r>
                      <a:r>
                        <a:rPr lang="vi-VN" sz="2000" u="none" strike="noStrike" kern="1200" dirty="0">
                          <a:solidFill>
                            <a:schemeClr val="dk1"/>
                          </a:solidFill>
                          <a:effectLst/>
                          <a:latin typeface="+mn-lt"/>
                          <a:ea typeface="+mn-ea"/>
                          <a:cs typeface="+mn-cs"/>
                        </a:rPr>
                        <a:t>Không có cá nhân xếp loại học tập Kém hoặc rèn luyện Kém, hoặc bị kỷ luật từ mức cảnh cáo trở lên;</a:t>
                      </a:r>
                      <a:endParaRPr lang="en-US" sz="2000" u="none" strike="noStrike" kern="1200" dirty="0">
                        <a:solidFill>
                          <a:schemeClr val="dk1"/>
                        </a:solidFill>
                        <a:effectLst/>
                        <a:latin typeface="+mn-lt"/>
                        <a:ea typeface="+mn-ea"/>
                        <a:cs typeface="+mn-cs"/>
                      </a:endParaRPr>
                    </a:p>
                    <a:p>
                      <a:pPr lvl="0" algn="just"/>
                      <a:r>
                        <a:rPr lang="en-US" sz="2000" u="none" strike="noStrike" kern="1200" dirty="0">
                          <a:solidFill>
                            <a:schemeClr val="dk1"/>
                          </a:solidFill>
                          <a:effectLst/>
                          <a:latin typeface="+mn-lt"/>
                          <a:ea typeface="+mn-ea"/>
                          <a:cs typeface="+mn-cs"/>
                        </a:rPr>
                        <a:t>+ </a:t>
                      </a:r>
                      <a:r>
                        <a:rPr lang="vi-VN" sz="2000" u="none" strike="noStrike" kern="1200" dirty="0">
                          <a:solidFill>
                            <a:schemeClr val="dk1"/>
                          </a:solidFill>
                          <a:effectLst/>
                          <a:latin typeface="+mn-lt"/>
                          <a:ea typeface="+mn-ea"/>
                          <a:cs typeface="+mn-cs"/>
                        </a:rPr>
                        <a:t>Tập thể đoàn kết, giúp đỡ lẫn nhau trong học tập, rèn luyện, tổ chức nhiều hoạt động thi đua và tích cực hưởng ứng phong trào thi đua trong Trường.</a:t>
                      </a:r>
                      <a:endParaRPr lang="en-US" sz="2000" u="none" strike="noStrike" kern="1200" dirty="0">
                        <a:solidFill>
                          <a:schemeClr val="dk1"/>
                        </a:solidFill>
                        <a:effectLst/>
                        <a:latin typeface="+mn-lt"/>
                        <a:ea typeface="+mn-ea"/>
                        <a:cs typeface="+mn-cs"/>
                      </a:endParaRPr>
                    </a:p>
                  </a:txBody>
                  <a:tcPr/>
                </a:tc>
                <a:extLst>
                  <a:ext uri="{0D108BD9-81ED-4DB2-BD59-A6C34878D82A}">
                    <a16:rowId xmlns:a16="http://schemas.microsoft.com/office/drawing/2014/main" val="1690618474"/>
                  </a:ext>
                </a:extLst>
              </a:tr>
              <a:tr h="2028566">
                <a:tc>
                  <a:txBody>
                    <a:bodyPr/>
                    <a:lstStyle/>
                    <a:p>
                      <a:pPr algn="ctr"/>
                      <a:r>
                        <a:rPr lang="en-US" sz="2500" kern="1200" dirty="0" err="1">
                          <a:solidFill>
                            <a:srgbClr val="C00000"/>
                          </a:solidFill>
                          <a:effectLst/>
                        </a:rPr>
                        <a:t>Lớp</a:t>
                      </a:r>
                      <a:r>
                        <a:rPr lang="en-US" sz="2500" kern="1200" dirty="0">
                          <a:solidFill>
                            <a:srgbClr val="C00000"/>
                          </a:solidFill>
                          <a:effectLst/>
                        </a:rPr>
                        <a:t> SV </a:t>
                      </a:r>
                      <a:r>
                        <a:rPr lang="vi-VN" sz="2500" kern="1200" dirty="0">
                          <a:solidFill>
                            <a:srgbClr val="C00000"/>
                          </a:solidFill>
                          <a:effectLst/>
                        </a:rPr>
                        <a:t>Xuất sắc</a:t>
                      </a:r>
                      <a:endParaRPr lang="en-US" sz="2500" dirty="0">
                        <a:solidFill>
                          <a:srgbClr val="C00000"/>
                        </a:solidFill>
                      </a:endParaRPr>
                    </a:p>
                  </a:txBody>
                  <a:tcPr anchor="ctr"/>
                </a:tc>
                <a:tc>
                  <a:txBody>
                    <a:bodyPr/>
                    <a:lstStyle/>
                    <a:p>
                      <a:pPr lvl="0" algn="just"/>
                      <a:r>
                        <a:rPr lang="en-US" sz="2300" u="none" strike="noStrike" kern="1200" dirty="0">
                          <a:solidFill>
                            <a:schemeClr val="dk1"/>
                          </a:solidFill>
                          <a:effectLst/>
                          <a:latin typeface="+mn-lt"/>
                          <a:ea typeface="+mn-ea"/>
                          <a:cs typeface="+mn-cs"/>
                        </a:rPr>
                        <a:t>+ </a:t>
                      </a:r>
                      <a:r>
                        <a:rPr lang="vi-VN" sz="2300" u="none" strike="noStrike" kern="1200" dirty="0">
                          <a:solidFill>
                            <a:schemeClr val="dk1"/>
                          </a:solidFill>
                          <a:effectLst/>
                          <a:latin typeface="+mn-lt"/>
                          <a:ea typeface="+mn-ea"/>
                          <a:cs typeface="+mn-cs"/>
                        </a:rPr>
                        <a:t>Đạt các tiêu chuẩn của danh hiệu Lớp sinh viên Tiên tiến;</a:t>
                      </a:r>
                      <a:endParaRPr lang="en-US" sz="2300" u="none" strike="noStrike" kern="1200" dirty="0">
                        <a:solidFill>
                          <a:schemeClr val="dk1"/>
                        </a:solidFill>
                        <a:effectLst/>
                        <a:latin typeface="+mn-lt"/>
                        <a:ea typeface="+mn-ea"/>
                        <a:cs typeface="+mn-cs"/>
                      </a:endParaRPr>
                    </a:p>
                    <a:p>
                      <a:pPr lvl="0" algn="just"/>
                      <a:r>
                        <a:rPr lang="en-US" sz="2300" u="none" strike="noStrike" kern="1200" dirty="0">
                          <a:solidFill>
                            <a:schemeClr val="dk1"/>
                          </a:solidFill>
                          <a:effectLst/>
                          <a:latin typeface="+mn-lt"/>
                          <a:ea typeface="+mn-ea"/>
                          <a:cs typeface="+mn-cs"/>
                        </a:rPr>
                        <a:t>+ </a:t>
                      </a:r>
                      <a:r>
                        <a:rPr lang="vi-VN" sz="2300" u="none" strike="noStrike" kern="1200" dirty="0">
                          <a:solidFill>
                            <a:schemeClr val="dk1"/>
                          </a:solidFill>
                          <a:effectLst/>
                          <a:latin typeface="+mn-lt"/>
                          <a:ea typeface="+mn-ea"/>
                          <a:cs typeface="+mn-cs"/>
                        </a:rPr>
                        <a:t>Có từ 10% sinh viên đạt danh hiệu sv Giỏi trở lên, trong đó có cá nhân đạt danh hiệu sv xuất sắc.</a:t>
                      </a:r>
                      <a:endParaRPr lang="en-US" sz="2300" u="none" strike="noStrike" kern="1200" dirty="0">
                        <a:solidFill>
                          <a:schemeClr val="dk1"/>
                        </a:solidFill>
                        <a:effectLst/>
                        <a:latin typeface="+mn-lt"/>
                        <a:ea typeface="+mn-ea"/>
                        <a:cs typeface="+mn-cs"/>
                      </a:endParaRPr>
                    </a:p>
                  </a:txBody>
                  <a:tcPr/>
                </a:tc>
                <a:extLst>
                  <a:ext uri="{0D108BD9-81ED-4DB2-BD59-A6C34878D82A}">
                    <a16:rowId xmlns:a16="http://schemas.microsoft.com/office/drawing/2014/main" val="1934400112"/>
                  </a:ext>
                </a:extLst>
              </a:tr>
            </a:tbl>
          </a:graphicData>
        </a:graphic>
      </p:graphicFrame>
    </p:spTree>
    <p:extLst>
      <p:ext uri="{BB962C8B-B14F-4D97-AF65-F5344CB8AC3E}">
        <p14:creationId xmlns:p14="http://schemas.microsoft.com/office/powerpoint/2010/main" val="1056622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27EA96-50F8-4302-BCCC-38398A53F583}"/>
              </a:ext>
            </a:extLst>
          </p:cNvPr>
          <p:cNvSpPr/>
          <p:nvPr/>
        </p:nvSpPr>
        <p:spPr>
          <a:xfrm>
            <a:off x="53272" y="54034"/>
            <a:ext cx="8888288" cy="523220"/>
          </a:xfrm>
          <a:prstGeom prst="rect">
            <a:avLst/>
          </a:prstGeom>
          <a:solidFill>
            <a:schemeClr val="accent6"/>
          </a:solidFill>
        </p:spPr>
        <p:txBody>
          <a:bodyPr wrap="square">
            <a:spAutoFit/>
          </a:bodyPr>
          <a:lstStyle/>
          <a:p>
            <a:pPr algn="ctr"/>
            <a:r>
              <a:rPr lang="en-US" sz="2800" dirty="0">
                <a:solidFill>
                  <a:schemeClr val="bg1"/>
                </a:solidFill>
                <a:latin typeface="Times New Roman" pitchFamily="18" charset="0"/>
                <a:cs typeface="Times New Roman" pitchFamily="18" charset="0"/>
              </a:rPr>
              <a:t>2.1 KHEN THƯỞNG CUỐI NĂM CỦA NHÀ </a:t>
            </a:r>
            <a:r>
              <a:rPr lang="en-US" sz="2800" dirty="0" err="1">
                <a:solidFill>
                  <a:schemeClr val="bg1"/>
                </a:solidFill>
                <a:latin typeface="Times New Roman" pitchFamily="18" charset="0"/>
                <a:cs typeface="Times New Roman" pitchFamily="18" charset="0"/>
              </a:rPr>
              <a:t>TRƯỜNGc</a:t>
            </a:r>
            <a:endParaRPr lang="en-US" sz="2800" dirty="0">
              <a:solidFill>
                <a:schemeClr val="bg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52D7C98A-A388-477D-89E2-16C7A0CD09D3}"/>
              </a:ext>
            </a:extLst>
          </p:cNvPr>
          <p:cNvSpPr/>
          <p:nvPr/>
        </p:nvSpPr>
        <p:spPr>
          <a:xfrm>
            <a:off x="89785" y="580042"/>
            <a:ext cx="8888289" cy="6247864"/>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r>
              <a:rPr lang="vi-VN" sz="3600" b="1" dirty="0">
                <a:solidFill>
                  <a:srgbClr val="C00000"/>
                </a:solidFill>
              </a:rPr>
              <a:t>Hình thức và th</a:t>
            </a:r>
            <a:r>
              <a:rPr lang="en-US" sz="3600" b="1" dirty="0" err="1">
                <a:solidFill>
                  <a:srgbClr val="C00000"/>
                </a:solidFill>
              </a:rPr>
              <a:t>ời</a:t>
            </a:r>
            <a:r>
              <a:rPr lang="vi-VN" sz="3600" b="1" dirty="0">
                <a:solidFill>
                  <a:srgbClr val="C00000"/>
                </a:solidFill>
              </a:rPr>
              <a:t> gian đăng ký</a:t>
            </a:r>
            <a:endParaRPr lang="en-US" sz="3600" b="1" dirty="0">
              <a:solidFill>
                <a:srgbClr val="C00000"/>
              </a:solidFill>
            </a:endParaRPr>
          </a:p>
          <a:p>
            <a:pPr algn="just"/>
            <a:endParaRPr lang="en-US" sz="2800" b="1" i="1" dirty="0">
              <a:solidFill>
                <a:schemeClr val="tx1"/>
              </a:solidFill>
            </a:endParaRPr>
          </a:p>
          <a:p>
            <a:pPr algn="just"/>
            <a:r>
              <a:rPr lang="en-US" sz="2800" b="1" i="1" dirty="0" err="1">
                <a:solidFill>
                  <a:schemeClr val="tx1"/>
                </a:solidFill>
              </a:rPr>
              <a:t>Sinh</a:t>
            </a:r>
            <a:r>
              <a:rPr lang="en-US" sz="2800" b="1" i="1" dirty="0">
                <a:solidFill>
                  <a:schemeClr val="tx1"/>
                </a:solidFill>
              </a:rPr>
              <a:t> </a:t>
            </a:r>
            <a:r>
              <a:rPr lang="en-US" sz="2800" b="1" i="1" dirty="0" err="1">
                <a:solidFill>
                  <a:schemeClr val="tx1"/>
                </a:solidFill>
              </a:rPr>
              <a:t>viên</a:t>
            </a:r>
            <a:r>
              <a:rPr lang="en-US" sz="2800" b="1" i="1" dirty="0">
                <a:solidFill>
                  <a:schemeClr val="tx1"/>
                </a:solidFill>
              </a:rPr>
              <a:t> </a:t>
            </a:r>
            <a:r>
              <a:rPr lang="en-US" sz="2800" b="1" i="1" dirty="0" err="1">
                <a:solidFill>
                  <a:schemeClr val="tx1"/>
                </a:solidFill>
              </a:rPr>
              <a:t>đăng</a:t>
            </a:r>
            <a:r>
              <a:rPr lang="en-US" sz="2800" b="1" i="1" dirty="0">
                <a:solidFill>
                  <a:schemeClr val="tx1"/>
                </a:solidFill>
              </a:rPr>
              <a:t> </a:t>
            </a:r>
            <a:r>
              <a:rPr lang="en-US" sz="2800" b="1" i="1" dirty="0" err="1">
                <a:solidFill>
                  <a:schemeClr val="tx1"/>
                </a:solidFill>
              </a:rPr>
              <a:t>ký</a:t>
            </a:r>
            <a:r>
              <a:rPr lang="en-US" sz="2800" b="1" i="1" dirty="0">
                <a:solidFill>
                  <a:schemeClr val="tx1"/>
                </a:solidFill>
              </a:rPr>
              <a:t> </a:t>
            </a:r>
            <a:r>
              <a:rPr lang="en-US" sz="2800" b="1" i="1" dirty="0" err="1">
                <a:solidFill>
                  <a:schemeClr val="tx1"/>
                </a:solidFill>
              </a:rPr>
              <a:t>danh</a:t>
            </a:r>
            <a:r>
              <a:rPr lang="en-US" sz="2800" b="1" i="1" dirty="0">
                <a:solidFill>
                  <a:schemeClr val="tx1"/>
                </a:solidFill>
              </a:rPr>
              <a:t> </a:t>
            </a:r>
            <a:r>
              <a:rPr lang="en-US" sz="2800" b="1" i="1" dirty="0" err="1">
                <a:solidFill>
                  <a:schemeClr val="tx1"/>
                </a:solidFill>
              </a:rPr>
              <a:t>hiệu</a:t>
            </a:r>
            <a:r>
              <a:rPr lang="en-US" sz="2800" b="1" i="1" dirty="0">
                <a:solidFill>
                  <a:schemeClr val="tx1"/>
                </a:solidFill>
              </a:rPr>
              <a:t>  </a:t>
            </a:r>
            <a:r>
              <a:rPr lang="en-US" sz="2800" b="1" i="1" dirty="0" err="1">
                <a:solidFill>
                  <a:schemeClr val="tx1"/>
                </a:solidFill>
              </a:rPr>
              <a:t>thi</a:t>
            </a:r>
            <a:r>
              <a:rPr lang="en-US" sz="2800" b="1" i="1" dirty="0">
                <a:solidFill>
                  <a:schemeClr val="tx1"/>
                </a:solidFill>
              </a:rPr>
              <a:t> </a:t>
            </a:r>
            <a:r>
              <a:rPr lang="en-US" sz="2800" b="1" i="1" dirty="0" err="1">
                <a:solidFill>
                  <a:schemeClr val="tx1"/>
                </a:solidFill>
              </a:rPr>
              <a:t>đua</a:t>
            </a:r>
            <a:r>
              <a:rPr lang="en-US" sz="2800" b="1" i="1" dirty="0">
                <a:solidFill>
                  <a:schemeClr val="tx1"/>
                </a:solidFill>
              </a:rPr>
              <a:t> </a:t>
            </a:r>
            <a:r>
              <a:rPr lang="en-US" sz="2800" b="1" i="1" dirty="0" err="1">
                <a:solidFill>
                  <a:schemeClr val="tx1"/>
                </a:solidFill>
              </a:rPr>
              <a:t>với</a:t>
            </a:r>
            <a:r>
              <a:rPr lang="en-US" sz="2800" b="1" i="1" dirty="0">
                <a:solidFill>
                  <a:schemeClr val="tx1"/>
                </a:solidFill>
              </a:rPr>
              <a:t> Ban </a:t>
            </a:r>
            <a:r>
              <a:rPr lang="en-US" sz="2800" b="1" i="1" dirty="0" err="1">
                <a:solidFill>
                  <a:schemeClr val="tx1"/>
                </a:solidFill>
              </a:rPr>
              <a:t>cán</a:t>
            </a:r>
            <a:r>
              <a:rPr lang="en-US" sz="2800" b="1" i="1" dirty="0">
                <a:solidFill>
                  <a:schemeClr val="tx1"/>
                </a:solidFill>
              </a:rPr>
              <a:t> </a:t>
            </a:r>
            <a:r>
              <a:rPr lang="en-US" sz="2800" b="1" i="1" dirty="0" err="1">
                <a:solidFill>
                  <a:schemeClr val="tx1"/>
                </a:solidFill>
              </a:rPr>
              <a:t>sự</a:t>
            </a:r>
            <a:r>
              <a:rPr lang="en-US" sz="2800" b="1" i="1" dirty="0">
                <a:solidFill>
                  <a:schemeClr val="tx1"/>
                </a:solidFill>
              </a:rPr>
              <a:t> </a:t>
            </a:r>
            <a:r>
              <a:rPr lang="en-US" sz="2800" b="1" i="1" dirty="0" err="1">
                <a:solidFill>
                  <a:schemeClr val="tx1"/>
                </a:solidFill>
              </a:rPr>
              <a:t>lớp</a:t>
            </a:r>
            <a:r>
              <a:rPr lang="en-US" sz="2800" b="1" i="1" dirty="0">
                <a:solidFill>
                  <a:schemeClr val="tx1"/>
                </a:solidFill>
              </a:rPr>
              <a:t> </a:t>
            </a:r>
            <a:r>
              <a:rPr lang="en-US" sz="2800" b="1" i="1" dirty="0" err="1">
                <a:solidFill>
                  <a:schemeClr val="tx1"/>
                </a:solidFill>
              </a:rPr>
              <a:t>và</a:t>
            </a:r>
            <a:r>
              <a:rPr lang="en-US" sz="2800" b="1" i="1" dirty="0">
                <a:solidFill>
                  <a:schemeClr val="tx1"/>
                </a:solidFill>
              </a:rPr>
              <a:t> </a:t>
            </a:r>
            <a:r>
              <a:rPr lang="en-US" sz="2800" b="1" i="1" dirty="0" err="1">
                <a:solidFill>
                  <a:schemeClr val="tx1"/>
                </a:solidFill>
              </a:rPr>
              <a:t>chờ</a:t>
            </a:r>
            <a:r>
              <a:rPr lang="en-US" sz="2800" b="1" i="1" dirty="0">
                <a:solidFill>
                  <a:schemeClr val="tx1"/>
                </a:solidFill>
              </a:rPr>
              <a:t> </a:t>
            </a:r>
            <a:r>
              <a:rPr lang="en-US" sz="2800" b="1" i="1" dirty="0" err="1">
                <a:solidFill>
                  <a:schemeClr val="tx1"/>
                </a:solidFill>
              </a:rPr>
              <a:t>Thông</a:t>
            </a:r>
            <a:r>
              <a:rPr lang="en-US" sz="2800" b="1" i="1" dirty="0">
                <a:solidFill>
                  <a:schemeClr val="tx1"/>
                </a:solidFill>
              </a:rPr>
              <a:t> </a:t>
            </a:r>
            <a:r>
              <a:rPr lang="en-US" sz="2800" b="1" i="1" dirty="0" err="1">
                <a:solidFill>
                  <a:schemeClr val="tx1"/>
                </a:solidFill>
              </a:rPr>
              <a:t>báo</a:t>
            </a:r>
            <a:r>
              <a:rPr lang="en-US" sz="2800" b="1" i="1" dirty="0">
                <a:solidFill>
                  <a:schemeClr val="tx1"/>
                </a:solidFill>
              </a:rPr>
              <a:t> </a:t>
            </a:r>
            <a:r>
              <a:rPr lang="en-US" sz="2800" b="1" i="1" dirty="0" err="1">
                <a:solidFill>
                  <a:schemeClr val="tx1"/>
                </a:solidFill>
              </a:rPr>
              <a:t>khen</a:t>
            </a:r>
            <a:r>
              <a:rPr lang="en-US" sz="2800" b="1" i="1" dirty="0">
                <a:solidFill>
                  <a:schemeClr val="tx1"/>
                </a:solidFill>
              </a:rPr>
              <a:t> </a:t>
            </a:r>
            <a:r>
              <a:rPr lang="en-US" sz="2800" b="1" i="1" dirty="0" err="1">
                <a:solidFill>
                  <a:schemeClr val="tx1"/>
                </a:solidFill>
              </a:rPr>
              <a:t>th</a:t>
            </a:r>
            <a:r>
              <a:rPr lang="vi-VN" sz="2800" b="1" i="1" dirty="0">
                <a:solidFill>
                  <a:schemeClr val="tx1"/>
                </a:solidFill>
              </a:rPr>
              <a:t>ư</a:t>
            </a:r>
            <a:r>
              <a:rPr lang="en-US" sz="2800" b="1" i="1" dirty="0" err="1">
                <a:solidFill>
                  <a:schemeClr val="tx1"/>
                </a:solidFill>
              </a:rPr>
              <a:t>ởng</a:t>
            </a:r>
            <a:r>
              <a:rPr lang="en-US" sz="2800" b="1" i="1" dirty="0">
                <a:solidFill>
                  <a:schemeClr val="tx1"/>
                </a:solidFill>
              </a:rPr>
              <a:t> </a:t>
            </a:r>
            <a:r>
              <a:rPr lang="en-US" sz="2800" b="1" i="1" dirty="0" err="1">
                <a:solidFill>
                  <a:schemeClr val="tx1"/>
                </a:solidFill>
              </a:rPr>
              <a:t>cuối</a:t>
            </a:r>
            <a:r>
              <a:rPr lang="en-US" sz="2800" b="1" i="1" dirty="0">
                <a:solidFill>
                  <a:schemeClr val="tx1"/>
                </a:solidFill>
              </a:rPr>
              <a:t> </a:t>
            </a:r>
            <a:r>
              <a:rPr lang="en-US" sz="2800" b="1" i="1" dirty="0" err="1">
                <a:solidFill>
                  <a:schemeClr val="tx1"/>
                </a:solidFill>
              </a:rPr>
              <a:t>năm</a:t>
            </a:r>
            <a:r>
              <a:rPr lang="en-US" sz="2800" b="1" i="1" dirty="0">
                <a:solidFill>
                  <a:schemeClr val="tx1"/>
                </a:solidFill>
              </a:rPr>
              <a:t> </a:t>
            </a:r>
            <a:r>
              <a:rPr lang="en-US" sz="2800" b="1" i="1" dirty="0" err="1">
                <a:solidFill>
                  <a:schemeClr val="tx1"/>
                </a:solidFill>
              </a:rPr>
              <a:t>học</a:t>
            </a:r>
            <a:r>
              <a:rPr lang="en-US" sz="2800" b="1" i="1" dirty="0">
                <a:solidFill>
                  <a:schemeClr val="tx1"/>
                </a:solidFill>
              </a:rPr>
              <a:t> </a:t>
            </a:r>
            <a:r>
              <a:rPr lang="en-US" sz="2800" b="1" i="1" dirty="0" err="1">
                <a:solidFill>
                  <a:schemeClr val="tx1"/>
                </a:solidFill>
              </a:rPr>
              <a:t>của</a:t>
            </a:r>
            <a:r>
              <a:rPr lang="en-US" sz="2800" b="1" i="1" dirty="0">
                <a:solidFill>
                  <a:schemeClr val="tx1"/>
                </a:solidFill>
              </a:rPr>
              <a:t> </a:t>
            </a:r>
            <a:r>
              <a:rPr lang="en-US" sz="2800" b="1" i="1" dirty="0" err="1">
                <a:solidFill>
                  <a:schemeClr val="tx1"/>
                </a:solidFill>
              </a:rPr>
              <a:t>Phòng</a:t>
            </a:r>
            <a:r>
              <a:rPr lang="en-US" sz="2800" b="1" i="1" dirty="0">
                <a:solidFill>
                  <a:schemeClr val="tx1"/>
                </a:solidFill>
              </a:rPr>
              <a:t> </a:t>
            </a:r>
            <a:r>
              <a:rPr lang="en-US" sz="2800" b="1" i="1" dirty="0" err="1">
                <a:solidFill>
                  <a:schemeClr val="tx1"/>
                </a:solidFill>
              </a:rPr>
              <a:t>Công</a:t>
            </a:r>
            <a:r>
              <a:rPr lang="en-US" sz="2800" b="1" i="1" dirty="0">
                <a:solidFill>
                  <a:schemeClr val="tx1"/>
                </a:solidFill>
              </a:rPr>
              <a:t> </a:t>
            </a:r>
            <a:r>
              <a:rPr lang="en-US" sz="2800" b="1" i="1" dirty="0" err="1">
                <a:solidFill>
                  <a:schemeClr val="tx1"/>
                </a:solidFill>
              </a:rPr>
              <a:t>tác</a:t>
            </a:r>
            <a:r>
              <a:rPr lang="en-US" sz="2800" b="1" i="1" dirty="0">
                <a:solidFill>
                  <a:schemeClr val="tx1"/>
                </a:solidFill>
              </a:rPr>
              <a:t> </a:t>
            </a:r>
            <a:r>
              <a:rPr lang="en-US" sz="2800" b="1" i="1" dirty="0" err="1">
                <a:solidFill>
                  <a:schemeClr val="tx1"/>
                </a:solidFill>
              </a:rPr>
              <a:t>sinh</a:t>
            </a:r>
            <a:r>
              <a:rPr lang="en-US" sz="2800" b="1" i="1" dirty="0">
                <a:solidFill>
                  <a:schemeClr val="tx1"/>
                </a:solidFill>
              </a:rPr>
              <a:t> </a:t>
            </a:r>
            <a:r>
              <a:rPr lang="en-US" sz="2800" b="1" i="1" dirty="0" err="1">
                <a:solidFill>
                  <a:schemeClr val="tx1"/>
                </a:solidFill>
              </a:rPr>
              <a:t>viên</a:t>
            </a:r>
            <a:r>
              <a:rPr lang="en-US" sz="2800" b="1" i="1" dirty="0">
                <a:solidFill>
                  <a:schemeClr val="tx1"/>
                </a:solidFill>
              </a:rPr>
              <a:t>.</a:t>
            </a: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b="1" i="1" dirty="0">
              <a:solidFill>
                <a:srgbClr val="C00000"/>
              </a:solidFill>
            </a:endParaRPr>
          </a:p>
          <a:p>
            <a:pPr algn="just"/>
            <a:endParaRPr lang="en-US" sz="2800" dirty="0"/>
          </a:p>
        </p:txBody>
      </p:sp>
      <p:pic>
        <p:nvPicPr>
          <p:cNvPr id="7" name="Picture 6">
            <a:extLst>
              <a:ext uri="{FF2B5EF4-FFF2-40B4-BE49-F238E27FC236}">
                <a16:creationId xmlns:a16="http://schemas.microsoft.com/office/drawing/2014/main" id="{8C5177B2-A0E3-4907-BCB5-A1FC8C555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904" y="3284984"/>
            <a:ext cx="3645024" cy="2552127"/>
          </a:xfrm>
          <a:prstGeom prst="rect">
            <a:avLst/>
          </a:prstGeom>
        </p:spPr>
      </p:pic>
      <p:sp>
        <p:nvSpPr>
          <p:cNvPr id="9" name="Rectangle 8">
            <a:extLst>
              <a:ext uri="{FF2B5EF4-FFF2-40B4-BE49-F238E27FC236}">
                <a16:creationId xmlns:a16="http://schemas.microsoft.com/office/drawing/2014/main" id="{A43E0714-A7D9-4E5A-B77C-56E404ABB806}"/>
              </a:ext>
            </a:extLst>
          </p:cNvPr>
          <p:cNvSpPr/>
          <p:nvPr/>
        </p:nvSpPr>
        <p:spPr>
          <a:xfrm>
            <a:off x="98933" y="512610"/>
            <a:ext cx="8888289" cy="6232475"/>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120000"/>
              </a:lnSpc>
            </a:pPr>
            <a:r>
              <a:rPr lang="vi-VN" sz="3600" b="1" u="sng" dirty="0"/>
              <a:t>Lưu ý</a:t>
            </a:r>
            <a:r>
              <a:rPr lang="en-US" sz="3600" b="1" u="sng" dirty="0"/>
              <a:t>:</a:t>
            </a:r>
          </a:p>
          <a:p>
            <a:pPr>
              <a:lnSpc>
                <a:spcPct val="120000"/>
              </a:lnSpc>
            </a:pPr>
            <a:endParaRPr lang="en-US" sz="800" dirty="0"/>
          </a:p>
          <a:p>
            <a:pPr>
              <a:lnSpc>
                <a:spcPct val="120000"/>
              </a:lnSpc>
            </a:pPr>
            <a:endParaRPr lang="en-US" sz="800" dirty="0"/>
          </a:p>
          <a:p>
            <a:pPr>
              <a:lnSpc>
                <a:spcPct val="120000"/>
              </a:lnSpc>
            </a:pPr>
            <a:endParaRPr lang="en-US" sz="800" dirty="0"/>
          </a:p>
          <a:p>
            <a:pPr lvl="0" algn="just"/>
            <a:r>
              <a:rPr lang="en-US" sz="2800" dirty="0">
                <a:solidFill>
                  <a:schemeClr val="tx1"/>
                </a:solidFill>
              </a:rPr>
              <a:t>1. </a:t>
            </a:r>
            <a:r>
              <a:rPr lang="vi-VN" sz="2800" dirty="0">
                <a:solidFill>
                  <a:schemeClr val="tx1"/>
                </a:solidFill>
              </a:rPr>
              <a:t>Nhà trường sẽ không xét khen thưởng cuối năm đối với cá nhân và tập thể lớp sinh viên không đăng ký danh hiệu thi đua vào đầu năm học.</a:t>
            </a:r>
            <a:endParaRPr lang="en-US" sz="2800" dirty="0">
              <a:solidFill>
                <a:schemeClr val="tx1"/>
              </a:solidFill>
            </a:endParaRPr>
          </a:p>
          <a:p>
            <a:pPr lvl="0" algn="just"/>
            <a:r>
              <a:rPr lang="en-US" sz="2800" dirty="0">
                <a:solidFill>
                  <a:schemeClr val="tx1"/>
                </a:solidFill>
              </a:rPr>
              <a:t>2. </a:t>
            </a:r>
            <a:r>
              <a:rPr lang="vi-VN" sz="2400" dirty="0">
                <a:solidFill>
                  <a:schemeClr val="tx1"/>
                </a:solidFill>
              </a:rPr>
              <a:t>Danh hiệu thi đua cuối năm phụ thuộc vào danh hiệu thi đua đã đăng ký vào đầu năm học. </a:t>
            </a:r>
            <a:endParaRPr lang="en-US" sz="2400" dirty="0">
              <a:solidFill>
                <a:schemeClr val="tx1"/>
              </a:solidFill>
            </a:endParaRPr>
          </a:p>
          <a:p>
            <a:pPr lvl="0" algn="just"/>
            <a:endParaRPr lang="en-US" sz="1200" dirty="0">
              <a:solidFill>
                <a:schemeClr val="tx1"/>
              </a:solidFill>
            </a:endParaRPr>
          </a:p>
          <a:p>
            <a:pPr lvl="0" algn="just"/>
            <a:r>
              <a:rPr lang="vi-VN" sz="2400" b="1" dirty="0">
                <a:solidFill>
                  <a:srgbClr val="C00000"/>
                </a:solidFill>
              </a:rPr>
              <a:t>Ví d</a:t>
            </a:r>
            <a:r>
              <a:rPr lang="en-US" sz="2400" b="1" dirty="0">
                <a:solidFill>
                  <a:srgbClr val="C00000"/>
                </a:solidFill>
              </a:rPr>
              <a:t>ụ 1: </a:t>
            </a:r>
            <a:r>
              <a:rPr lang="en-US" sz="2400" b="1" dirty="0" err="1">
                <a:solidFill>
                  <a:srgbClr val="C00000"/>
                </a:solidFill>
              </a:rPr>
              <a:t>Sinh</a:t>
            </a:r>
            <a:r>
              <a:rPr lang="en-US" sz="2400" b="1" dirty="0">
                <a:solidFill>
                  <a:srgbClr val="C00000"/>
                </a:solidFill>
              </a:rPr>
              <a:t> </a:t>
            </a:r>
            <a:r>
              <a:rPr lang="en-US" sz="2400" b="1" dirty="0" err="1">
                <a:solidFill>
                  <a:srgbClr val="C00000"/>
                </a:solidFill>
              </a:rPr>
              <a:t>viên</a:t>
            </a:r>
            <a:r>
              <a:rPr lang="en-US" sz="2400" b="1" dirty="0">
                <a:solidFill>
                  <a:srgbClr val="C00000"/>
                </a:solidFill>
              </a:rPr>
              <a:t> </a:t>
            </a:r>
            <a:r>
              <a:rPr lang="en-US" sz="2400" b="1" dirty="0" err="1">
                <a:solidFill>
                  <a:srgbClr val="C00000"/>
                </a:solidFill>
              </a:rPr>
              <a:t>đăng</a:t>
            </a:r>
            <a:r>
              <a:rPr lang="en-US" sz="2400" b="1" dirty="0">
                <a:solidFill>
                  <a:srgbClr val="C00000"/>
                </a:solidFill>
              </a:rPr>
              <a:t> </a:t>
            </a:r>
            <a:r>
              <a:rPr lang="en-US" sz="2400" b="1" dirty="0" err="1">
                <a:solidFill>
                  <a:srgbClr val="C00000"/>
                </a:solidFill>
              </a:rPr>
              <a:t>ký</a:t>
            </a:r>
            <a:r>
              <a:rPr lang="en-US" sz="2400" b="1" dirty="0">
                <a:solidFill>
                  <a:srgbClr val="C00000"/>
                </a:solidFill>
              </a:rPr>
              <a:t> </a:t>
            </a:r>
            <a:r>
              <a:rPr lang="en-US" sz="2400" b="1" dirty="0" err="1">
                <a:solidFill>
                  <a:srgbClr val="C00000"/>
                </a:solidFill>
              </a:rPr>
              <a:t>đầu</a:t>
            </a:r>
            <a:r>
              <a:rPr lang="en-US" sz="2400" b="1" dirty="0">
                <a:solidFill>
                  <a:srgbClr val="C00000"/>
                </a:solidFill>
              </a:rPr>
              <a:t> </a:t>
            </a:r>
            <a:r>
              <a:rPr lang="en-US" sz="2400" b="1" dirty="0" err="1">
                <a:solidFill>
                  <a:srgbClr val="C00000"/>
                </a:solidFill>
              </a:rPr>
              <a:t>năm</a:t>
            </a:r>
            <a:r>
              <a:rPr lang="en-US" sz="2400" b="1" dirty="0">
                <a:solidFill>
                  <a:srgbClr val="C00000"/>
                </a:solidFill>
              </a:rPr>
              <a:t> </a:t>
            </a:r>
            <a:r>
              <a:rPr lang="en-US" sz="2400" b="1" dirty="0" err="1">
                <a:solidFill>
                  <a:srgbClr val="C00000"/>
                </a:solidFill>
              </a:rPr>
              <a:t>học</a:t>
            </a:r>
            <a:r>
              <a:rPr lang="en-US" sz="2400" b="1" dirty="0">
                <a:solidFill>
                  <a:srgbClr val="C00000"/>
                </a:solidFill>
              </a:rPr>
              <a:t> </a:t>
            </a:r>
            <a:r>
              <a:rPr lang="en-US" sz="2400" b="1" dirty="0" err="1">
                <a:solidFill>
                  <a:srgbClr val="C00000"/>
                </a:solidFill>
              </a:rPr>
              <a:t>là</a:t>
            </a:r>
            <a:r>
              <a:rPr lang="en-US" sz="2400" b="1" dirty="0">
                <a:solidFill>
                  <a:srgbClr val="C00000"/>
                </a:solidFill>
              </a:rPr>
              <a:t> </a:t>
            </a:r>
            <a:r>
              <a:rPr lang="en-US" sz="2400" b="1" dirty="0" err="1">
                <a:solidFill>
                  <a:srgbClr val="C00000"/>
                </a:solidFill>
              </a:rPr>
              <a:t>danh</a:t>
            </a:r>
            <a:r>
              <a:rPr lang="en-US" sz="2400" b="1" dirty="0">
                <a:solidFill>
                  <a:srgbClr val="C00000"/>
                </a:solidFill>
              </a:rPr>
              <a:t> </a:t>
            </a:r>
            <a:r>
              <a:rPr lang="en-US" sz="2400" b="1" dirty="0" err="1">
                <a:solidFill>
                  <a:srgbClr val="C00000"/>
                </a:solidFill>
              </a:rPr>
              <a:t>hiệu</a:t>
            </a:r>
            <a:r>
              <a:rPr lang="en-US" sz="2400" b="1" dirty="0">
                <a:solidFill>
                  <a:srgbClr val="C00000"/>
                </a:solidFill>
              </a:rPr>
              <a:t> SV XUẤT SẮC</a:t>
            </a:r>
          </a:p>
          <a:p>
            <a:pPr marL="342900" lvl="0" indent="-342900" algn="just">
              <a:buFontTx/>
              <a:buChar char="-"/>
            </a:pPr>
            <a:r>
              <a:rPr lang="en-US" sz="2400" dirty="0" err="1">
                <a:solidFill>
                  <a:schemeClr val="tx1"/>
                </a:solidFill>
              </a:rPr>
              <a:t>Cuối</a:t>
            </a:r>
            <a:r>
              <a:rPr lang="en-US" sz="2400" dirty="0">
                <a:solidFill>
                  <a:schemeClr val="tx1"/>
                </a:solidFill>
              </a:rPr>
              <a:t> </a:t>
            </a:r>
            <a:r>
              <a:rPr lang="en-US" sz="2400" dirty="0" err="1">
                <a:solidFill>
                  <a:schemeClr val="tx1"/>
                </a:solidFill>
              </a:rPr>
              <a:t>năm</a:t>
            </a:r>
            <a:r>
              <a:rPr lang="en-US" sz="2400" dirty="0">
                <a:solidFill>
                  <a:schemeClr val="tx1"/>
                </a:solidFill>
              </a:rPr>
              <a:t> SV </a:t>
            </a:r>
            <a:r>
              <a:rPr lang="en-US" sz="2400" dirty="0" err="1">
                <a:solidFill>
                  <a:schemeClr val="tx1"/>
                </a:solidFill>
              </a:rPr>
              <a:t>đạt</a:t>
            </a:r>
            <a:r>
              <a:rPr lang="en-US" sz="2400" dirty="0">
                <a:solidFill>
                  <a:schemeClr val="tx1"/>
                </a:solidFill>
              </a:rPr>
              <a:t> </a:t>
            </a:r>
            <a:r>
              <a:rPr lang="en-US" sz="2400" dirty="0" err="1">
                <a:solidFill>
                  <a:schemeClr val="tx1"/>
                </a:solidFill>
              </a:rPr>
              <a:t>loại</a:t>
            </a:r>
            <a:r>
              <a:rPr lang="en-US" sz="2400" dirty="0">
                <a:solidFill>
                  <a:schemeClr val="tx1"/>
                </a:solidFill>
              </a:rPr>
              <a:t> </a:t>
            </a:r>
            <a:r>
              <a:rPr lang="en-US" sz="2400" dirty="0" err="1">
                <a:solidFill>
                  <a:schemeClr val="tx1"/>
                </a:solidFill>
              </a:rPr>
              <a:t>Xuất</a:t>
            </a:r>
            <a:r>
              <a:rPr lang="en-US" sz="2400" dirty="0">
                <a:solidFill>
                  <a:schemeClr val="tx1"/>
                </a:solidFill>
              </a:rPr>
              <a:t> </a:t>
            </a:r>
            <a:r>
              <a:rPr lang="en-US" sz="2400" dirty="0" err="1">
                <a:solidFill>
                  <a:schemeClr val="tx1"/>
                </a:solidFill>
              </a:rPr>
              <a:t>sắc</a:t>
            </a:r>
            <a:r>
              <a:rPr lang="en-US" sz="2400" dirty="0">
                <a:solidFill>
                  <a:schemeClr val="tx1"/>
                </a:solidFill>
              </a:rPr>
              <a:t> -&gt; </a:t>
            </a:r>
            <a:r>
              <a:rPr lang="en-US" sz="2400" dirty="0" err="1">
                <a:solidFill>
                  <a:schemeClr val="tx1"/>
                </a:solidFill>
              </a:rPr>
              <a:t>Kết</a:t>
            </a:r>
            <a:r>
              <a:rPr lang="en-US" sz="2400" dirty="0">
                <a:solidFill>
                  <a:schemeClr val="tx1"/>
                </a:solidFill>
              </a:rPr>
              <a:t> </a:t>
            </a:r>
            <a:r>
              <a:rPr lang="en-US" sz="2400" dirty="0" err="1">
                <a:solidFill>
                  <a:schemeClr val="tx1"/>
                </a:solidFill>
              </a:rPr>
              <a:t>quả</a:t>
            </a:r>
            <a:r>
              <a:rPr lang="en-US" sz="2400" dirty="0">
                <a:solidFill>
                  <a:schemeClr val="tx1"/>
                </a:solidFill>
              </a:rPr>
              <a:t>, SV </a:t>
            </a:r>
            <a:r>
              <a:rPr lang="en-US" sz="2400" dirty="0" err="1">
                <a:solidFill>
                  <a:schemeClr val="tx1"/>
                </a:solidFill>
              </a:rPr>
              <a:t>được</a:t>
            </a:r>
            <a:r>
              <a:rPr lang="en-US" sz="2400" dirty="0">
                <a:solidFill>
                  <a:schemeClr val="tx1"/>
                </a:solidFill>
              </a:rPr>
              <a:t> </a:t>
            </a:r>
            <a:r>
              <a:rPr lang="en-US" sz="2400" dirty="0" err="1">
                <a:solidFill>
                  <a:schemeClr val="tx1"/>
                </a:solidFill>
              </a:rPr>
              <a:t>xếp</a:t>
            </a:r>
            <a:r>
              <a:rPr lang="en-US" sz="2400" dirty="0">
                <a:solidFill>
                  <a:schemeClr val="tx1"/>
                </a:solidFill>
              </a:rPr>
              <a:t> </a:t>
            </a:r>
            <a:r>
              <a:rPr lang="en-US" sz="2400" dirty="0" err="1">
                <a:solidFill>
                  <a:schemeClr val="tx1"/>
                </a:solidFill>
              </a:rPr>
              <a:t>loại</a:t>
            </a:r>
            <a:r>
              <a:rPr lang="en-US" sz="2400" dirty="0">
                <a:solidFill>
                  <a:schemeClr val="tx1"/>
                </a:solidFill>
              </a:rPr>
              <a:t> XUẤT SẮC </a:t>
            </a:r>
            <a:r>
              <a:rPr lang="en-US" sz="2400" dirty="0" err="1">
                <a:solidFill>
                  <a:schemeClr val="tx1"/>
                </a:solidFill>
              </a:rPr>
              <a:t>như</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đăng</a:t>
            </a:r>
            <a:r>
              <a:rPr lang="en-US" sz="2400" dirty="0">
                <a:solidFill>
                  <a:schemeClr val="tx1"/>
                </a:solidFill>
              </a:rPr>
              <a:t> </a:t>
            </a:r>
            <a:r>
              <a:rPr lang="en-US" sz="2400" dirty="0" err="1">
                <a:solidFill>
                  <a:schemeClr val="tx1"/>
                </a:solidFill>
              </a:rPr>
              <a:t>ký</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năm</a:t>
            </a:r>
            <a:r>
              <a:rPr lang="en-US" sz="2400" dirty="0">
                <a:solidFill>
                  <a:schemeClr val="tx1"/>
                </a:solidFill>
              </a:rPr>
              <a:t>.</a:t>
            </a:r>
          </a:p>
          <a:p>
            <a:pPr lvl="0" algn="just"/>
            <a:endParaRPr lang="en-US" sz="1100" dirty="0">
              <a:solidFill>
                <a:schemeClr val="tx1"/>
              </a:solidFill>
            </a:endParaRPr>
          </a:p>
          <a:p>
            <a:pPr algn="just"/>
            <a:r>
              <a:rPr lang="vi-VN" sz="2400" b="1" dirty="0">
                <a:solidFill>
                  <a:srgbClr val="C00000"/>
                </a:solidFill>
              </a:rPr>
              <a:t>Ví d</a:t>
            </a:r>
            <a:r>
              <a:rPr lang="en-US" sz="2400" b="1" dirty="0">
                <a:solidFill>
                  <a:srgbClr val="C00000"/>
                </a:solidFill>
              </a:rPr>
              <a:t>ụ 2: </a:t>
            </a:r>
            <a:r>
              <a:rPr lang="en-US" sz="2400" b="1" dirty="0" err="1">
                <a:solidFill>
                  <a:srgbClr val="C00000"/>
                </a:solidFill>
              </a:rPr>
              <a:t>Sinh</a:t>
            </a:r>
            <a:r>
              <a:rPr lang="en-US" sz="2400" b="1" dirty="0">
                <a:solidFill>
                  <a:srgbClr val="C00000"/>
                </a:solidFill>
              </a:rPr>
              <a:t> </a:t>
            </a:r>
            <a:r>
              <a:rPr lang="en-US" sz="2400" b="1" dirty="0" err="1">
                <a:solidFill>
                  <a:srgbClr val="C00000"/>
                </a:solidFill>
              </a:rPr>
              <a:t>viên</a:t>
            </a:r>
            <a:r>
              <a:rPr lang="en-US" sz="2400" b="1" dirty="0">
                <a:solidFill>
                  <a:srgbClr val="C00000"/>
                </a:solidFill>
              </a:rPr>
              <a:t> </a:t>
            </a:r>
            <a:r>
              <a:rPr lang="en-US" sz="2400" b="1" dirty="0" err="1">
                <a:solidFill>
                  <a:srgbClr val="C00000"/>
                </a:solidFill>
              </a:rPr>
              <a:t>đăng</a:t>
            </a:r>
            <a:r>
              <a:rPr lang="en-US" sz="2400" b="1" dirty="0">
                <a:solidFill>
                  <a:srgbClr val="C00000"/>
                </a:solidFill>
              </a:rPr>
              <a:t> </a:t>
            </a:r>
            <a:r>
              <a:rPr lang="en-US" sz="2400" b="1" dirty="0" err="1">
                <a:solidFill>
                  <a:srgbClr val="C00000"/>
                </a:solidFill>
              </a:rPr>
              <a:t>ký</a:t>
            </a:r>
            <a:r>
              <a:rPr lang="en-US" sz="2400" b="1" dirty="0">
                <a:solidFill>
                  <a:srgbClr val="C00000"/>
                </a:solidFill>
              </a:rPr>
              <a:t> </a:t>
            </a:r>
            <a:r>
              <a:rPr lang="en-US" sz="2400" b="1" dirty="0" err="1">
                <a:solidFill>
                  <a:srgbClr val="C00000"/>
                </a:solidFill>
              </a:rPr>
              <a:t>đầu</a:t>
            </a:r>
            <a:r>
              <a:rPr lang="en-US" sz="2400" b="1" dirty="0">
                <a:solidFill>
                  <a:srgbClr val="C00000"/>
                </a:solidFill>
              </a:rPr>
              <a:t> </a:t>
            </a:r>
            <a:r>
              <a:rPr lang="en-US" sz="2400" b="1" dirty="0" err="1">
                <a:solidFill>
                  <a:srgbClr val="C00000"/>
                </a:solidFill>
              </a:rPr>
              <a:t>năm</a:t>
            </a:r>
            <a:r>
              <a:rPr lang="en-US" sz="2400" b="1" dirty="0">
                <a:solidFill>
                  <a:srgbClr val="C00000"/>
                </a:solidFill>
              </a:rPr>
              <a:t> </a:t>
            </a:r>
            <a:r>
              <a:rPr lang="en-US" sz="2400" b="1" dirty="0" err="1">
                <a:solidFill>
                  <a:srgbClr val="C00000"/>
                </a:solidFill>
              </a:rPr>
              <a:t>học</a:t>
            </a:r>
            <a:r>
              <a:rPr lang="en-US" sz="2400" b="1" dirty="0">
                <a:solidFill>
                  <a:srgbClr val="C00000"/>
                </a:solidFill>
              </a:rPr>
              <a:t> </a:t>
            </a:r>
            <a:r>
              <a:rPr lang="en-US" sz="2400" b="1" dirty="0" err="1">
                <a:solidFill>
                  <a:srgbClr val="C00000"/>
                </a:solidFill>
              </a:rPr>
              <a:t>là</a:t>
            </a:r>
            <a:r>
              <a:rPr lang="en-US" sz="2400" b="1" dirty="0">
                <a:solidFill>
                  <a:srgbClr val="C00000"/>
                </a:solidFill>
              </a:rPr>
              <a:t> </a:t>
            </a:r>
            <a:r>
              <a:rPr lang="en-US" sz="2400" b="1" dirty="0" err="1">
                <a:solidFill>
                  <a:srgbClr val="C00000"/>
                </a:solidFill>
              </a:rPr>
              <a:t>danh</a:t>
            </a:r>
            <a:r>
              <a:rPr lang="en-US" sz="2400" b="1" dirty="0">
                <a:solidFill>
                  <a:srgbClr val="C00000"/>
                </a:solidFill>
              </a:rPr>
              <a:t> </a:t>
            </a:r>
            <a:r>
              <a:rPr lang="en-US" sz="2400" b="1" dirty="0" err="1">
                <a:solidFill>
                  <a:srgbClr val="C00000"/>
                </a:solidFill>
              </a:rPr>
              <a:t>hiệu</a:t>
            </a:r>
            <a:r>
              <a:rPr lang="en-US" sz="2400" b="1" dirty="0">
                <a:solidFill>
                  <a:srgbClr val="C00000"/>
                </a:solidFill>
              </a:rPr>
              <a:t> SV GIỎI</a:t>
            </a:r>
          </a:p>
          <a:p>
            <a:pPr marL="342900" indent="-342900" algn="just">
              <a:buFontTx/>
              <a:buChar char="-"/>
            </a:pPr>
            <a:r>
              <a:rPr lang="en-US" sz="2400" dirty="0" err="1">
                <a:solidFill>
                  <a:schemeClr val="tx1"/>
                </a:solidFill>
              </a:rPr>
              <a:t>Cuối</a:t>
            </a:r>
            <a:r>
              <a:rPr lang="en-US" sz="2400" dirty="0">
                <a:solidFill>
                  <a:schemeClr val="tx1"/>
                </a:solidFill>
              </a:rPr>
              <a:t> </a:t>
            </a:r>
            <a:r>
              <a:rPr lang="en-US" sz="2400" dirty="0" err="1">
                <a:solidFill>
                  <a:schemeClr val="tx1"/>
                </a:solidFill>
              </a:rPr>
              <a:t>năm</a:t>
            </a:r>
            <a:r>
              <a:rPr lang="en-US" sz="2400" dirty="0">
                <a:solidFill>
                  <a:schemeClr val="tx1"/>
                </a:solidFill>
              </a:rPr>
              <a:t> SV </a:t>
            </a:r>
            <a:r>
              <a:rPr lang="en-US" sz="2400" dirty="0" err="1">
                <a:solidFill>
                  <a:schemeClr val="tx1"/>
                </a:solidFill>
              </a:rPr>
              <a:t>đạt</a:t>
            </a:r>
            <a:r>
              <a:rPr lang="en-US" sz="2400" dirty="0">
                <a:solidFill>
                  <a:schemeClr val="tx1"/>
                </a:solidFill>
              </a:rPr>
              <a:t> </a:t>
            </a:r>
            <a:r>
              <a:rPr lang="en-US" sz="2400" dirty="0" err="1">
                <a:solidFill>
                  <a:schemeClr val="tx1"/>
                </a:solidFill>
              </a:rPr>
              <a:t>loại</a:t>
            </a:r>
            <a:r>
              <a:rPr lang="en-US" sz="2400" dirty="0">
                <a:solidFill>
                  <a:schemeClr val="tx1"/>
                </a:solidFill>
              </a:rPr>
              <a:t> </a:t>
            </a:r>
            <a:r>
              <a:rPr lang="en-US" sz="2400" dirty="0" err="1">
                <a:solidFill>
                  <a:schemeClr val="tx1"/>
                </a:solidFill>
              </a:rPr>
              <a:t>Xuất</a:t>
            </a:r>
            <a:r>
              <a:rPr lang="en-US" sz="2400" dirty="0">
                <a:solidFill>
                  <a:schemeClr val="tx1"/>
                </a:solidFill>
              </a:rPr>
              <a:t> </a:t>
            </a:r>
            <a:r>
              <a:rPr lang="en-US" sz="2400" dirty="0" err="1">
                <a:solidFill>
                  <a:schemeClr val="tx1"/>
                </a:solidFill>
              </a:rPr>
              <a:t>sắc</a:t>
            </a:r>
            <a:r>
              <a:rPr lang="en-US" sz="2400" dirty="0">
                <a:solidFill>
                  <a:schemeClr val="tx1"/>
                </a:solidFill>
              </a:rPr>
              <a:t> -&gt; </a:t>
            </a:r>
            <a:r>
              <a:rPr lang="en-US" sz="2400" dirty="0" err="1">
                <a:solidFill>
                  <a:schemeClr val="tx1"/>
                </a:solidFill>
              </a:rPr>
              <a:t>Kết</a:t>
            </a:r>
            <a:r>
              <a:rPr lang="en-US" sz="2400" dirty="0">
                <a:solidFill>
                  <a:schemeClr val="tx1"/>
                </a:solidFill>
              </a:rPr>
              <a:t> </a:t>
            </a:r>
            <a:r>
              <a:rPr lang="en-US" sz="2400" dirty="0" err="1">
                <a:solidFill>
                  <a:schemeClr val="tx1"/>
                </a:solidFill>
              </a:rPr>
              <a:t>quả</a:t>
            </a:r>
            <a:r>
              <a:rPr lang="en-US" sz="2400" dirty="0">
                <a:solidFill>
                  <a:schemeClr val="tx1"/>
                </a:solidFill>
              </a:rPr>
              <a:t>, SV </a:t>
            </a:r>
            <a:r>
              <a:rPr lang="en-US" sz="2400" dirty="0" err="1">
                <a:solidFill>
                  <a:schemeClr val="tx1"/>
                </a:solidFill>
              </a:rPr>
              <a:t>được</a:t>
            </a:r>
            <a:r>
              <a:rPr lang="en-US" sz="2400" dirty="0">
                <a:solidFill>
                  <a:schemeClr val="tx1"/>
                </a:solidFill>
              </a:rPr>
              <a:t> </a:t>
            </a:r>
            <a:r>
              <a:rPr lang="en-US" sz="2400" dirty="0" err="1">
                <a:solidFill>
                  <a:schemeClr val="tx1"/>
                </a:solidFill>
              </a:rPr>
              <a:t>xếp</a:t>
            </a:r>
            <a:r>
              <a:rPr lang="en-US" sz="2400" dirty="0">
                <a:solidFill>
                  <a:schemeClr val="tx1"/>
                </a:solidFill>
              </a:rPr>
              <a:t> </a:t>
            </a:r>
            <a:r>
              <a:rPr lang="en-US" sz="2400" dirty="0" err="1">
                <a:solidFill>
                  <a:schemeClr val="tx1"/>
                </a:solidFill>
              </a:rPr>
              <a:t>loại</a:t>
            </a:r>
            <a:r>
              <a:rPr lang="en-US" sz="2400" dirty="0">
                <a:solidFill>
                  <a:schemeClr val="tx1"/>
                </a:solidFill>
              </a:rPr>
              <a:t> GIỎI </a:t>
            </a:r>
            <a:r>
              <a:rPr lang="en-US" sz="2400" dirty="0" err="1">
                <a:solidFill>
                  <a:schemeClr val="tx1"/>
                </a:solidFill>
              </a:rPr>
              <a:t>như</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đăng</a:t>
            </a:r>
            <a:r>
              <a:rPr lang="en-US" sz="2400" dirty="0">
                <a:solidFill>
                  <a:schemeClr val="tx1"/>
                </a:solidFill>
              </a:rPr>
              <a:t> </a:t>
            </a:r>
            <a:r>
              <a:rPr lang="en-US" sz="2400" dirty="0" err="1">
                <a:solidFill>
                  <a:schemeClr val="tx1"/>
                </a:solidFill>
              </a:rPr>
              <a:t>ký</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năm</a:t>
            </a:r>
            <a:r>
              <a:rPr lang="vi-VN" sz="2400" dirty="0">
                <a:solidFill>
                  <a:schemeClr val="tx1"/>
                </a:solidFill>
              </a:rPr>
              <a:t>; danh hiệu thi đua tập thể cũng được xét tương tự.</a:t>
            </a:r>
            <a:endParaRPr lang="en-US" sz="2400" dirty="0">
              <a:solidFill>
                <a:schemeClr val="tx1"/>
              </a:solidFill>
            </a:endParaRPr>
          </a:p>
        </p:txBody>
      </p:sp>
    </p:spTree>
    <p:extLst>
      <p:ext uri="{BB962C8B-B14F-4D97-AF65-F5344CB8AC3E}">
        <p14:creationId xmlns:p14="http://schemas.microsoft.com/office/powerpoint/2010/main" val="34408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EA54B7-300C-4A77-BFA4-41528A104A05}"/>
              </a:ext>
            </a:extLst>
          </p:cNvPr>
          <p:cNvSpPr/>
          <p:nvPr/>
        </p:nvSpPr>
        <p:spPr>
          <a:xfrm>
            <a:off x="148208" y="188640"/>
            <a:ext cx="8888288" cy="523220"/>
          </a:xfrm>
          <a:prstGeom prst="rect">
            <a:avLst/>
          </a:prstGeom>
          <a:solidFill>
            <a:schemeClr val="accent6"/>
          </a:solidFill>
        </p:spPr>
        <p:txBody>
          <a:bodyPr wrap="square">
            <a:spAutoFit/>
          </a:bodyPr>
          <a:lstStyle/>
          <a:p>
            <a:pPr algn="ctr"/>
            <a:r>
              <a:rPr lang="en-US" sz="2800" dirty="0">
                <a:solidFill>
                  <a:schemeClr val="bg1"/>
                </a:solidFill>
                <a:latin typeface="Times New Roman" pitchFamily="18" charset="0"/>
                <a:cs typeface="Times New Roman" pitchFamily="18" charset="0"/>
              </a:rPr>
              <a:t>2.2 KHEN THƯỞNG CỦA ĐẠI HỌC QUỐC GIA - HCM</a:t>
            </a:r>
          </a:p>
        </p:txBody>
      </p:sp>
      <p:sp>
        <p:nvSpPr>
          <p:cNvPr id="5" name="Rectangle 4">
            <a:extLst>
              <a:ext uri="{FF2B5EF4-FFF2-40B4-BE49-F238E27FC236}">
                <a16:creationId xmlns:a16="http://schemas.microsoft.com/office/drawing/2014/main" id="{99AE95F3-50BE-4ECE-B90A-0C8949624384}"/>
              </a:ext>
            </a:extLst>
          </p:cNvPr>
          <p:cNvSpPr/>
          <p:nvPr/>
        </p:nvSpPr>
        <p:spPr>
          <a:xfrm>
            <a:off x="1331640" y="908720"/>
            <a:ext cx="5400600" cy="3816424"/>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a:extLst>
              <a:ext uri="{FF2B5EF4-FFF2-40B4-BE49-F238E27FC236}">
                <a16:creationId xmlns:a16="http://schemas.microsoft.com/office/drawing/2014/main" id="{9298D194-E4AD-49AD-AF60-020E14BBFED9}"/>
              </a:ext>
            </a:extLst>
          </p:cNvPr>
          <p:cNvSpPr/>
          <p:nvPr/>
        </p:nvSpPr>
        <p:spPr>
          <a:xfrm>
            <a:off x="153410" y="882312"/>
            <a:ext cx="8888288" cy="591315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marR="0" lvl="0" indent="-285750" algn="just">
              <a:lnSpc>
                <a:spcPct val="150000"/>
              </a:lnSpc>
              <a:spcBef>
                <a:spcPts val="0"/>
              </a:spcBef>
              <a:spcAft>
                <a:spcPts val="0"/>
              </a:spcAft>
              <a:buClr>
                <a:srgbClr val="000000"/>
              </a:buClr>
              <a:buSzPts val="1300"/>
              <a:buFont typeface="Wingdings" panose="05000000000000000000" pitchFamily="2" charset="2"/>
              <a:buChar char="v"/>
              <a:tabLst>
                <a:tab pos="614680" algn="l"/>
              </a:tabLst>
            </a:pPr>
            <a:r>
              <a:rPr lang="vi-VN"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Thủ khoa tốt nghiệp đại học toàn trường</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điểm trung bình tích lũy toàn khóa đạt từ 8.0 trở lên và kết quả điểm rèn luyện toàn khóa đạt loại Xuất sắc.</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just">
              <a:lnSpc>
                <a:spcPct val="150000"/>
              </a:lnSpc>
              <a:spcBef>
                <a:spcPts val="0"/>
              </a:spcBef>
              <a:spcAft>
                <a:spcPts val="0"/>
              </a:spcAft>
              <a:buClr>
                <a:srgbClr val="000000"/>
              </a:buClr>
              <a:buSzPts val="1300"/>
              <a:buFont typeface="Wingdings" panose="05000000000000000000" pitchFamily="2" charset="2"/>
              <a:buChar char="v"/>
              <a:tabLst>
                <a:tab pos="602615" algn="l"/>
              </a:tabLst>
            </a:pPr>
            <a:r>
              <a:rPr lang="vi-VN"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Sinh viên tốt nghiệp đại học</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điểm trung bình tích lũy toàn khóa đạt từ 9.0 trở lên và kết quả điểm rèn luyện toàn khóa đạt loại Tốt trở lên.</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marR="0" lvl="0" indent="-285750" algn="just">
              <a:lnSpc>
                <a:spcPct val="150000"/>
              </a:lnSpc>
              <a:spcBef>
                <a:spcPts val="0"/>
              </a:spcBef>
              <a:spcAft>
                <a:spcPts val="0"/>
              </a:spcAft>
              <a:buClr>
                <a:srgbClr val="000000"/>
              </a:buClr>
              <a:buSzPts val="1300"/>
              <a:buFont typeface="Wingdings" panose="05000000000000000000" pitchFamily="2" charset="2"/>
              <a:buChar char="v"/>
              <a:tabLst>
                <a:tab pos="610870" algn="l"/>
              </a:tabLst>
            </a:pPr>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SV c</a:t>
            </a:r>
            <a:r>
              <a:rPr lang="vi-VN"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ó 03 năm liên tục hoặc 04 năm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 liên tục đạt Danh hiệu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SV</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Xuất sắc.</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10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 HỌC BỔNG TÀI TRỢ</a:t>
            </a:r>
          </a:p>
        </p:txBody>
      </p:sp>
      <p:sp>
        <p:nvSpPr>
          <p:cNvPr id="5" name="Rectangle 4"/>
          <p:cNvSpPr/>
          <p:nvPr/>
        </p:nvSpPr>
        <p:spPr>
          <a:xfrm>
            <a:off x="107504" y="1090479"/>
            <a:ext cx="8928992" cy="255454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Trường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lang="en-US" sz="3200" dirty="0">
                <a:solidFill>
                  <a:prstClr val="white"/>
                </a:solidFill>
                <a:latin typeface="Times New Roman" pitchFamily="18" charset="0"/>
                <a:cs typeface="Times New Roman" pitchFamily="18" charset="0"/>
              </a:rPr>
              <a:t>H</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ọc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An Giang luôn nhận được sự quan tâm và hỗ trợ từ các đơn vị cá nhân, đoàn thể hảo tâm giúp đỡ các sinh viên nghèo, vượt khó học giỏi hoặc những sinh viên đạt thành tích xuất sắc trong học tập.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P.CTSV phụ trách xét và cấp học bổng cho sinh viên. </a:t>
            </a:r>
          </a:p>
        </p:txBody>
      </p:sp>
      <p:sp>
        <p:nvSpPr>
          <p:cNvPr id="2" name="AutoShape 2" descr="Ảnh tập thể lưu niệ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8194" name="Picture 2" descr="An Giang trao 48 suất học bổng cho học sinh, sinh viên có thành tích học  tập xuất sắc | Xã hội | Báo ảnh Dân tộc và Miền núi">
            <a:extLst>
              <a:ext uri="{FF2B5EF4-FFF2-40B4-BE49-F238E27FC236}">
                <a16:creationId xmlns:a16="http://schemas.microsoft.com/office/drawing/2014/main" id="{F93D47CF-190A-4AC4-B1D1-990667047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717032"/>
            <a:ext cx="4320480" cy="30963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aohocbong-XSKTag.jpg">
            <a:extLst>
              <a:ext uri="{FF2B5EF4-FFF2-40B4-BE49-F238E27FC236}">
                <a16:creationId xmlns:a16="http://schemas.microsoft.com/office/drawing/2014/main" id="{0CA6D151-A242-4592-BE80-D98B35F5B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3" y="3717032"/>
            <a:ext cx="4536503"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51521" y="1544717"/>
            <a:ext cx="8712967" cy="46432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endParaRPr kumimoji="0" lang="en-US" sz="14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a:p>
            <a:pPr algn="just"/>
            <a:r>
              <a:rPr kumimoji="0" lang="en-US" sz="30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ĐIỀU KIỆN: </a:t>
            </a:r>
            <a:r>
              <a:rPr lang="vi-VN" sz="3000" dirty="0">
                <a:solidFill>
                  <a:schemeClr val="tx1"/>
                </a:solidFill>
              </a:rPr>
              <a:t>Tân sinh viên mới trúng tuyển năm </a:t>
            </a:r>
            <a:r>
              <a:rPr lang="vi-VN" sz="3400" dirty="0">
                <a:solidFill>
                  <a:schemeClr val="tx1"/>
                </a:solidFill>
              </a:rPr>
              <a:t>202</a:t>
            </a:r>
            <a:r>
              <a:rPr lang="en-US" sz="3400" dirty="0">
                <a:solidFill>
                  <a:schemeClr val="tx1"/>
                </a:solidFill>
              </a:rPr>
              <a:t>4</a:t>
            </a:r>
            <a:r>
              <a:rPr lang="vi-VN" sz="3000" dirty="0">
                <a:solidFill>
                  <a:schemeClr val="tx1"/>
                </a:solidFill>
              </a:rPr>
              <a:t> quê ở An Giang, thuộc diện </a:t>
            </a:r>
            <a:r>
              <a:rPr lang="en-US" sz="3600" b="1" dirty="0">
                <a:solidFill>
                  <a:srgbClr val="FF0000"/>
                </a:solidFill>
              </a:rPr>
              <a:t>HỘ NGHÈO </a:t>
            </a:r>
            <a:r>
              <a:rPr lang="vi-VN" sz="3000" dirty="0">
                <a:solidFill>
                  <a:schemeClr val="tx1"/>
                </a:solidFill>
              </a:rPr>
              <a:t>(chưa được nhận học bổng nào khác) và hội đủ điều kiện, sau đây:</a:t>
            </a:r>
            <a:endParaRPr lang="en-US" sz="3000" dirty="0">
              <a:solidFill>
                <a:schemeClr val="tx1"/>
              </a:solidFill>
            </a:endParaRPr>
          </a:p>
          <a:p>
            <a:pPr algn="just"/>
            <a:r>
              <a:rPr lang="en-US" sz="3000" dirty="0" err="1"/>
              <a:t>Đạt</a:t>
            </a:r>
            <a:r>
              <a:rPr lang="en-US" sz="3000" dirty="0"/>
              <a:t> </a:t>
            </a:r>
            <a:r>
              <a:rPr lang="en-US" sz="3000" dirty="0" err="1"/>
              <a:t>danh</a:t>
            </a:r>
            <a:r>
              <a:rPr lang="en-US" sz="3000" dirty="0"/>
              <a:t> </a:t>
            </a:r>
            <a:r>
              <a:rPr lang="en-US" sz="3000" dirty="0" err="1"/>
              <a:t>hiệu</a:t>
            </a:r>
            <a:r>
              <a:rPr lang="en-US" sz="3000" dirty="0"/>
              <a:t> </a:t>
            </a:r>
            <a:r>
              <a:rPr lang="en-US" sz="3000" dirty="0" err="1"/>
              <a:t>học</a:t>
            </a:r>
            <a:r>
              <a:rPr lang="en-US" sz="3000" dirty="0"/>
              <a:t> </a:t>
            </a:r>
            <a:r>
              <a:rPr lang="en-US" sz="3000" dirty="0" err="1"/>
              <a:t>sinh</a:t>
            </a:r>
            <a:r>
              <a:rPr lang="en-US" sz="3000" dirty="0"/>
              <a:t> </a:t>
            </a:r>
            <a:r>
              <a:rPr lang="en-US" sz="3000" dirty="0" err="1"/>
              <a:t>tiên</a:t>
            </a:r>
            <a:r>
              <a:rPr lang="en-US" sz="3000" dirty="0"/>
              <a:t> </a:t>
            </a:r>
            <a:r>
              <a:rPr lang="en-US" sz="3000" dirty="0" err="1"/>
              <a:t>tiến</a:t>
            </a:r>
            <a:r>
              <a:rPr lang="en-US" sz="3000" dirty="0"/>
              <a:t> (</a:t>
            </a:r>
            <a:r>
              <a:rPr lang="en-US" sz="3000" dirty="0" err="1"/>
              <a:t>loại</a:t>
            </a:r>
            <a:r>
              <a:rPr lang="en-US" sz="3000" dirty="0"/>
              <a:t> </a:t>
            </a:r>
            <a:r>
              <a:rPr lang="en-US" sz="3000" dirty="0" err="1"/>
              <a:t>Khá</a:t>
            </a:r>
            <a:r>
              <a:rPr lang="en-US" sz="3000" dirty="0"/>
              <a:t>) 2 </a:t>
            </a:r>
            <a:r>
              <a:rPr lang="en-US" sz="3000" dirty="0" err="1"/>
              <a:t>năm</a:t>
            </a:r>
            <a:r>
              <a:rPr lang="en-US" sz="3000" dirty="0"/>
              <a:t> </a:t>
            </a:r>
            <a:r>
              <a:rPr lang="en-US" sz="3000" dirty="0" err="1"/>
              <a:t>cuối</a:t>
            </a:r>
            <a:r>
              <a:rPr lang="en-US" sz="3000" dirty="0"/>
              <a:t> </a:t>
            </a:r>
            <a:r>
              <a:rPr lang="en-US" sz="3000" dirty="0" err="1"/>
              <a:t>cấp</a:t>
            </a:r>
            <a:r>
              <a:rPr lang="en-US" sz="3000" dirty="0"/>
              <a:t> THPT (</a:t>
            </a:r>
            <a:r>
              <a:rPr lang="en-US" sz="3000" dirty="0" err="1"/>
              <a:t>lớp</a:t>
            </a:r>
            <a:r>
              <a:rPr lang="en-US" sz="3000" dirty="0"/>
              <a:t> 11 </a:t>
            </a:r>
            <a:r>
              <a:rPr lang="en-US" sz="3000" dirty="0" err="1"/>
              <a:t>và</a:t>
            </a:r>
            <a:r>
              <a:rPr lang="en-US" sz="3000" dirty="0"/>
              <a:t> </a:t>
            </a:r>
            <a:r>
              <a:rPr lang="en-US" sz="3000" dirty="0" err="1"/>
              <a:t>lớp</a:t>
            </a:r>
            <a:r>
              <a:rPr lang="en-US" sz="3000" dirty="0"/>
              <a:t> 12) </a:t>
            </a:r>
            <a:r>
              <a:rPr lang="en-US" sz="3000" dirty="0" err="1"/>
              <a:t>trở</a:t>
            </a:r>
            <a:r>
              <a:rPr lang="en-US" sz="3000" dirty="0"/>
              <a:t> </a:t>
            </a:r>
            <a:r>
              <a:rPr lang="en-US" sz="3000" dirty="0" err="1"/>
              <a:t>lên</a:t>
            </a:r>
            <a:r>
              <a:rPr lang="en-US" sz="3000" dirty="0"/>
              <a:t>. </a:t>
            </a:r>
            <a:r>
              <a:rPr lang="en-US" sz="3000" dirty="0" err="1"/>
              <a:t>Xét</a:t>
            </a:r>
            <a:r>
              <a:rPr lang="en-US" sz="3000" dirty="0"/>
              <a:t> </a:t>
            </a:r>
            <a:r>
              <a:rPr lang="en-US" sz="3000" dirty="0" err="1"/>
              <a:t>ưu</a:t>
            </a:r>
            <a:r>
              <a:rPr lang="en-US" sz="3000" dirty="0"/>
              <a:t> </a:t>
            </a:r>
            <a:r>
              <a:rPr lang="en-US" sz="3000" dirty="0" err="1"/>
              <a:t>tiên</a:t>
            </a:r>
            <a:r>
              <a:rPr lang="en-US" sz="3000" dirty="0"/>
              <a:t> </a:t>
            </a:r>
            <a:r>
              <a:rPr lang="en-US" sz="3000" dirty="0" err="1"/>
              <a:t>theo</a:t>
            </a:r>
            <a:r>
              <a:rPr lang="en-US" sz="3000" dirty="0"/>
              <a:t> </a:t>
            </a:r>
            <a:r>
              <a:rPr lang="en-US" sz="3000" dirty="0" err="1"/>
              <a:t>tổng</a:t>
            </a:r>
            <a:r>
              <a:rPr lang="en-US" sz="3000" dirty="0"/>
              <a:t> </a:t>
            </a:r>
            <a:r>
              <a:rPr lang="en-US" sz="3000" dirty="0" err="1"/>
              <a:t>số</a:t>
            </a:r>
            <a:r>
              <a:rPr lang="en-US" sz="3000" dirty="0"/>
              <a:t> </a:t>
            </a:r>
            <a:r>
              <a:rPr lang="en-US" sz="3000" dirty="0" err="1"/>
              <a:t>điểm</a:t>
            </a:r>
            <a:r>
              <a:rPr lang="en-US" sz="3000" dirty="0"/>
              <a:t> </a:t>
            </a:r>
            <a:r>
              <a:rPr lang="en-US" sz="3000" dirty="0" err="1"/>
              <a:t>thi</a:t>
            </a:r>
            <a:r>
              <a:rPr lang="en-US" sz="3000" dirty="0"/>
              <a:t> TN.THPT </a:t>
            </a:r>
            <a:r>
              <a:rPr lang="en-US" sz="3000" dirty="0" err="1"/>
              <a:t>từ</a:t>
            </a:r>
            <a:r>
              <a:rPr lang="en-US" sz="3000" dirty="0"/>
              <a:t> </a:t>
            </a:r>
            <a:r>
              <a:rPr lang="en-US" sz="3000" dirty="0" err="1"/>
              <a:t>cao</a:t>
            </a:r>
            <a:r>
              <a:rPr lang="en-US" sz="3000" dirty="0"/>
              <a:t> </a:t>
            </a:r>
            <a:r>
              <a:rPr lang="en-US" sz="3000" dirty="0" err="1"/>
              <a:t>đến</a:t>
            </a:r>
            <a:r>
              <a:rPr lang="en-US" sz="3000" dirty="0"/>
              <a:t> </a:t>
            </a:r>
            <a:r>
              <a:rPr lang="en-US" sz="3000" dirty="0" err="1"/>
              <a:t>thấp</a:t>
            </a:r>
            <a:r>
              <a:rPr lang="en-US" sz="3000" dirty="0"/>
              <a:t>. </a:t>
            </a:r>
          </a:p>
          <a:p>
            <a:pPr algn="just"/>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p:cNvSpPr/>
          <p:nvPr/>
        </p:nvSpPr>
        <p:spPr>
          <a:xfrm>
            <a:off x="196270" y="889556"/>
            <a:ext cx="88224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CC"/>
                </a:solidFill>
                <a:effectLst/>
                <a:uLnTx/>
                <a:uFillTx/>
                <a:latin typeface="Calibri"/>
                <a:ea typeface="+mn-ea"/>
                <a:cs typeface="+mn-cs"/>
              </a:rPr>
              <a:t>Về</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việc</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nộp</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hồ</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sơ</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học</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400" b="1" i="0" u="none" strike="noStrike" kern="1200" cap="none" spc="0" normalizeH="0" baseline="0" noProof="0" dirty="0" err="1">
                <a:ln>
                  <a:noFill/>
                </a:ln>
                <a:solidFill>
                  <a:srgbClr val="0000CC"/>
                </a:solidFill>
                <a:effectLst/>
                <a:uLnTx/>
                <a:uFillTx/>
                <a:latin typeface="Calibri"/>
                <a:ea typeface="+mn-ea"/>
                <a:cs typeface="+mn-cs"/>
              </a:rPr>
              <a:t>bổng</a:t>
            </a:r>
            <a:r>
              <a:rPr kumimoji="0" lang="en-US" sz="2400" b="1" i="0" u="none" strike="noStrike" kern="1200" cap="none" spc="0" normalizeH="0" baseline="0" noProof="0" dirty="0">
                <a:ln>
                  <a:noFill/>
                </a:ln>
                <a:solidFill>
                  <a:srgbClr val="0000CC"/>
                </a:solidFill>
                <a:effectLst/>
                <a:uLnTx/>
                <a:uFillTx/>
                <a:latin typeface="Calibri"/>
                <a:ea typeface="+mn-ea"/>
                <a:cs typeface="+mn-cs"/>
              </a:rPr>
              <a:t> </a:t>
            </a:r>
            <a:r>
              <a:rPr kumimoji="0" lang="en-US" sz="2800" b="1" i="0" u="none" strike="noStrike" kern="1200" cap="none" spc="0" normalizeH="0" baseline="0" noProof="0" dirty="0">
                <a:ln>
                  <a:noFill/>
                </a:ln>
                <a:solidFill>
                  <a:srgbClr val="0000CC"/>
                </a:solidFill>
                <a:effectLst/>
                <a:uLnTx/>
                <a:uFillTx/>
                <a:latin typeface="Calibri"/>
                <a:ea typeface="+mn-ea"/>
                <a:cs typeface="+mn-cs"/>
              </a:rPr>
              <a:t>XỔ SỐ KIẾN THIẾT AN GIANG 2024</a:t>
            </a:r>
          </a:p>
        </p:txBody>
      </p:sp>
      <p:sp>
        <p:nvSpPr>
          <p:cNvPr id="9" name="Rectangle 8"/>
          <p:cNvSpPr/>
          <p:nvPr/>
        </p:nvSpPr>
        <p:spPr>
          <a:xfrm>
            <a:off x="367610" y="0"/>
            <a:ext cx="8568952" cy="4819989"/>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mn-cs"/>
            </a:endParaRPr>
          </a:p>
        </p:txBody>
      </p:sp>
      <p:sp>
        <p:nvSpPr>
          <p:cNvPr id="4" name="Rectangle 3"/>
          <p:cNvSpPr/>
          <p:nvPr/>
        </p:nvSpPr>
        <p:spPr>
          <a:xfrm>
            <a:off x="315065" y="1578997"/>
            <a:ext cx="8602034" cy="800219"/>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solidFill>
                  <a:srgbClr val="FFC000"/>
                </a:solidFill>
                <a:effectLst/>
                <a:uLnTx/>
                <a:uFillTx/>
                <a:latin typeface="Calibri"/>
                <a:ea typeface="+mn-ea"/>
                <a:cs typeface="+mn-cs"/>
              </a:rPr>
              <a:t>HỌC BỔNG KHUYẾN HỌC (4 </a:t>
            </a:r>
            <a:r>
              <a:rPr kumimoji="0" lang="en-US" sz="4600" b="1" i="0" u="none" strike="noStrike" kern="1200" cap="none" spc="0" normalizeH="0" baseline="0" noProof="0" dirty="0" err="1">
                <a:ln/>
                <a:solidFill>
                  <a:srgbClr val="FFC000"/>
                </a:solidFill>
                <a:effectLst/>
                <a:uLnTx/>
                <a:uFillTx/>
                <a:latin typeface="Calibri"/>
                <a:ea typeface="+mn-ea"/>
                <a:cs typeface="+mn-cs"/>
              </a:rPr>
              <a:t>tr</a:t>
            </a:r>
            <a:r>
              <a:rPr kumimoji="0" lang="en-US" sz="4600" b="1" i="0" u="none" strike="noStrike" kern="1200" cap="none" spc="0" normalizeH="0" baseline="0" noProof="0" dirty="0">
                <a:ln/>
                <a:solidFill>
                  <a:srgbClr val="FFC000"/>
                </a:solidFill>
                <a:effectLst/>
                <a:uLnTx/>
                <a:uFillTx/>
                <a:latin typeface="Calibri"/>
                <a:ea typeface="+mn-ea"/>
                <a:cs typeface="+mn-cs"/>
              </a:rPr>
              <a:t>/HK)</a:t>
            </a:r>
          </a:p>
        </p:txBody>
      </p:sp>
      <p:sp>
        <p:nvSpPr>
          <p:cNvPr id="13" name="Rectangle 12">
            <a:extLst>
              <a:ext uri="{FF2B5EF4-FFF2-40B4-BE49-F238E27FC236}">
                <a16:creationId xmlns:a16="http://schemas.microsoft.com/office/drawing/2014/main" id="{92EC19E1-C84F-41C7-88F1-03D55014137A}"/>
              </a:ext>
            </a:extLst>
          </p:cNvPr>
          <p:cNvSpPr/>
          <p:nvPr/>
        </p:nvSpPr>
        <p:spPr>
          <a:xfrm>
            <a:off x="107504" y="18864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3.1 HỌC BỔNG XỔ SỐ KIẾN THIẾT AN GIANG</a:t>
            </a:r>
          </a:p>
        </p:txBody>
      </p:sp>
      <p:sp>
        <p:nvSpPr>
          <p:cNvPr id="5" name="AutoShape 2" descr="Hình ảnh nam học sinh đeo balo đi học - PNG">
            <a:extLst>
              <a:ext uri="{FF2B5EF4-FFF2-40B4-BE49-F238E27FC236}">
                <a16:creationId xmlns:a16="http://schemas.microsoft.com/office/drawing/2014/main" id="{548F4B4C-4F87-454E-A477-F4EF1B2A0CF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0A795BE9-348B-47D8-9D74-FB76AF0D4423}"/>
              </a:ext>
            </a:extLst>
          </p:cNvPr>
          <p:cNvSpPr/>
          <p:nvPr/>
        </p:nvSpPr>
        <p:spPr>
          <a:xfrm>
            <a:off x="251521" y="1514101"/>
            <a:ext cx="8839200" cy="51552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r>
              <a:rPr lang="vi-VN" sz="2000" dirty="0">
                <a:solidFill>
                  <a:schemeClr val="tx1"/>
                </a:solidFill>
              </a:rPr>
              <a:t>Tân sinh viên mới trúng tuyển năm 202</a:t>
            </a:r>
            <a:r>
              <a:rPr lang="en-US" sz="2000" dirty="0">
                <a:solidFill>
                  <a:schemeClr val="tx1"/>
                </a:solidFill>
              </a:rPr>
              <a:t>4</a:t>
            </a:r>
            <a:r>
              <a:rPr lang="vi-VN" sz="2000" dirty="0">
                <a:solidFill>
                  <a:schemeClr val="tx1"/>
                </a:solidFill>
              </a:rPr>
              <a:t> quê ở An Giang, thuộc diện </a:t>
            </a:r>
            <a:r>
              <a:rPr lang="en-US" sz="2800" b="1" dirty="0">
                <a:solidFill>
                  <a:srgbClr val="FF0000"/>
                </a:solidFill>
              </a:rPr>
              <a:t>HỘ NGHÈO</a:t>
            </a:r>
            <a:r>
              <a:rPr lang="vi-VN" sz="2000" dirty="0">
                <a:solidFill>
                  <a:schemeClr val="tx1"/>
                </a:solidFill>
              </a:rPr>
              <a:t>. Ưu tiên xét từ trên xuống dưới, theo thành tích đạt được, sau đây:</a:t>
            </a:r>
            <a:endParaRPr lang="en-US" sz="2000" dirty="0">
              <a:solidFill>
                <a:schemeClr val="tx1"/>
              </a:solidFill>
            </a:endParaRPr>
          </a:p>
          <a:p>
            <a:pPr algn="just"/>
            <a:r>
              <a:rPr lang="vi-VN" sz="2000" dirty="0"/>
              <a:t>- Đoạt giải trong kỳ thi </a:t>
            </a:r>
            <a:r>
              <a:rPr lang="vi-VN" sz="2000" b="1" dirty="0">
                <a:solidFill>
                  <a:schemeClr val="tx1"/>
                </a:solidFill>
              </a:rPr>
              <a:t>học sinh Giỏi cấp quốc gia</a:t>
            </a:r>
            <a:r>
              <a:rPr lang="vi-VN" sz="2000" dirty="0">
                <a:solidFill>
                  <a:schemeClr val="tx1"/>
                </a:solidFill>
              </a:rPr>
              <a:t> </a:t>
            </a:r>
            <a:r>
              <a:rPr lang="vi-VN" sz="2000" dirty="0"/>
              <a:t>về văn hóa (Nhất, nhì, ba, khuyến khích), trúng tuyển vào các trường đại học, xét ưu tiên từ giải cao đến thấp;</a:t>
            </a:r>
            <a:endParaRPr lang="en-US" sz="2000" dirty="0"/>
          </a:p>
          <a:p>
            <a:pPr algn="just"/>
            <a:r>
              <a:rPr lang="vi-VN" sz="2000" dirty="0"/>
              <a:t>- Đoạt giải trong kỳ thi </a:t>
            </a:r>
            <a:r>
              <a:rPr lang="vi-VN" sz="2000" b="1" dirty="0">
                <a:solidFill>
                  <a:schemeClr val="tx1"/>
                </a:solidFill>
              </a:rPr>
              <a:t>học sinh Giỏi cấp tỉnh</a:t>
            </a:r>
            <a:r>
              <a:rPr lang="vi-VN" sz="2000" dirty="0">
                <a:solidFill>
                  <a:schemeClr val="tx1"/>
                </a:solidFill>
              </a:rPr>
              <a:t> </a:t>
            </a:r>
            <a:r>
              <a:rPr lang="vi-VN" sz="2000" dirty="0"/>
              <a:t>về văn hóa (Nhất, nhì, ba), trúng tuyển vào các trường đại học, xét ưu tiên từ giải cao đến thấp; </a:t>
            </a:r>
            <a:endParaRPr lang="en-US" sz="2000" dirty="0"/>
          </a:p>
          <a:p>
            <a:pPr algn="just"/>
            <a:r>
              <a:rPr lang="vi-VN" sz="2000" dirty="0"/>
              <a:t>- Đạt danh </a:t>
            </a:r>
            <a:r>
              <a:rPr lang="vi-VN" sz="2000" dirty="0">
                <a:solidFill>
                  <a:schemeClr val="tx1"/>
                </a:solidFill>
              </a:rPr>
              <a:t>hiệu </a:t>
            </a:r>
            <a:r>
              <a:rPr lang="vi-VN" sz="2000" b="1" dirty="0">
                <a:solidFill>
                  <a:schemeClr val="tx1"/>
                </a:solidFill>
              </a:rPr>
              <a:t>học sinh Giỏi 3 năm cấp THPT</a:t>
            </a:r>
            <a:r>
              <a:rPr lang="vi-VN" sz="2000" dirty="0"/>
              <a:t>, trúng tuyển vào trường Đại học, ưu tiên xét theo tổng số điểm thi TN.THPT từ cao đến thấp;</a:t>
            </a:r>
            <a:endParaRPr lang="en-US" sz="2000" dirty="0"/>
          </a:p>
          <a:p>
            <a:pPr algn="just"/>
            <a:r>
              <a:rPr lang="vi-VN" sz="2000" dirty="0"/>
              <a:t>- Đạt danh hiệu </a:t>
            </a:r>
            <a:r>
              <a:rPr lang="vi-VN" sz="2000" b="1" dirty="0">
                <a:solidFill>
                  <a:schemeClr val="tx1"/>
                </a:solidFill>
              </a:rPr>
              <a:t>học sinh Giỏi 2 năm cuối cấp THPT</a:t>
            </a:r>
            <a:r>
              <a:rPr lang="vi-VN" sz="2000" dirty="0"/>
              <a:t>, trúng tuyển vào trường Đại học, ưu tiên xét theo tổng số điểm thi TN.THPT từ cao đến thấp.</a:t>
            </a:r>
            <a:endParaRPr lang="en-US" sz="2000" dirty="0"/>
          </a:p>
          <a:p>
            <a:pPr marL="1587"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2718ADFB-4956-453E-AD97-B4A33DDBC775}"/>
              </a:ext>
            </a:extLst>
          </p:cNvPr>
          <p:cNvSpPr/>
          <p:nvPr/>
        </p:nvSpPr>
        <p:spPr>
          <a:xfrm>
            <a:off x="436464" y="1640391"/>
            <a:ext cx="8425924" cy="769441"/>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C000"/>
                </a:solidFill>
                <a:effectLst/>
                <a:uLnTx/>
                <a:uFillTx/>
                <a:latin typeface="Calibri"/>
                <a:ea typeface="+mn-ea"/>
                <a:cs typeface="+mn-cs"/>
              </a:rPr>
              <a:t>HỌC BỔNG BẢO TRỢ (8 tr/HK)</a:t>
            </a:r>
          </a:p>
        </p:txBody>
      </p:sp>
    </p:spTree>
    <p:extLst>
      <p:ext uri="{BB962C8B-B14F-4D97-AF65-F5344CB8AC3E}">
        <p14:creationId xmlns:p14="http://schemas.microsoft.com/office/powerpoint/2010/main" val="29238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0-#ppt_w/2"/>
                                          </p:val>
                                        </p:tav>
                                        <p:tav tm="100000">
                                          <p:val>
                                            <p:strVal val="#ppt_x"/>
                                          </p:val>
                                        </p:tav>
                                      </p:tavLst>
                                    </p:anim>
                                    <p:anim calcmode="lin" valueType="num">
                                      <p:cBhvr additive="base">
                                        <p:cTn id="2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74CF6-9C0B-4A1D-8737-D70E436B41B2}"/>
              </a:ext>
            </a:extLst>
          </p:cNvPr>
          <p:cNvSpPr/>
          <p:nvPr/>
        </p:nvSpPr>
        <p:spPr>
          <a:xfrm>
            <a:off x="107504" y="188640"/>
            <a:ext cx="8928992" cy="1077218"/>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SINH VIÊN HỘ NGHÈO, CẬN NGHÈO,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GIA ĐÌNH KHÓ KHĂN</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78E555CC-3915-4F9C-9647-BE366A73D570}"/>
              </a:ext>
            </a:extLst>
          </p:cNvPr>
          <p:cNvSpPr/>
          <p:nvPr/>
        </p:nvSpPr>
        <p:spPr>
          <a:xfrm>
            <a:off x="76341" y="1587854"/>
            <a:ext cx="9092324" cy="5081506"/>
          </a:xfrm>
          <a:prstGeom prst="rect">
            <a:avLst/>
          </a:prstGeom>
          <a:ln/>
        </p:spPr>
        <p:style>
          <a:lnRef idx="1">
            <a:schemeClr val="accent5"/>
          </a:lnRef>
          <a:fillRef idx="2">
            <a:schemeClr val="accent5"/>
          </a:fillRef>
          <a:effectRef idx="1">
            <a:schemeClr val="accent5"/>
          </a:effectRef>
          <a:fontRef idx="minor">
            <a:schemeClr val="dk1"/>
          </a:fontRef>
        </p:style>
        <p:txBody>
          <a:bodyPr rtlCol="0" anchor="t"/>
          <a:lstStyle/>
          <a:p>
            <a:pPr indent="574675" algn="just">
              <a:buFontTx/>
              <a:buChar char="-"/>
              <a:defRPr/>
            </a:pPr>
            <a:r>
              <a:rPr lang="en-US" sz="3600" b="1" dirty="0" err="1">
                <a:solidFill>
                  <a:schemeClr val="tx1"/>
                </a:solidFill>
                <a:latin typeface="Times New Roman" panose="02020603050405020304" pitchFamily="18" charset="0"/>
                <a:cs typeface="Times New Roman" panose="02020603050405020304" pitchFamily="18" charset="0"/>
              </a:rPr>
              <a:t>Đối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tượng</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Sinh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hộ</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nghèo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cận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nghèo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mồ</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côi</a:t>
            </a:r>
            <a:r>
              <a:rPr lang="en-US" sz="3600" dirty="0">
                <a:solidFill>
                  <a:schemeClr val="tx1"/>
                </a:solidFill>
                <a:latin typeface="Times New Roman" panose="02020603050405020304" pitchFamily="18" charset="0"/>
                <a:cs typeface="Times New Roman" panose="02020603050405020304" pitchFamily="18" charset="0"/>
              </a:rPr>
              <a:t> cha </a:t>
            </a:r>
            <a:r>
              <a:rPr lang="en-US" sz="3600" dirty="0" err="1">
                <a:solidFill>
                  <a:schemeClr val="tx1"/>
                </a:solidFill>
                <a:latin typeface="Times New Roman" panose="02020603050405020304" pitchFamily="18" charset="0"/>
                <a:cs typeface="Times New Roman" panose="02020603050405020304" pitchFamily="18" charset="0"/>
              </a:rPr>
              <a:t>mẹ</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tật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khăn</a:t>
            </a:r>
            <a:r>
              <a:rPr lang="en-US" sz="3600" dirty="0">
                <a:solidFill>
                  <a:schemeClr val="tx1"/>
                </a:solidFill>
                <a:latin typeface="Times New Roman" panose="02020603050405020304" pitchFamily="18" charset="0"/>
                <a:cs typeface="Times New Roman" panose="02020603050405020304" pitchFamily="18" charset="0"/>
              </a:rPr>
              <a:t>,…</a:t>
            </a:r>
          </a:p>
          <a:p>
            <a:pPr marL="573087" lvl="0" indent="-571500" algn="just">
              <a:buFontTx/>
              <a:buChar char="-"/>
              <a:defRPr/>
            </a:pP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tham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Group: </a:t>
            </a:r>
          </a:p>
          <a:p>
            <a:pPr marL="1587" lvl="0" algn="just">
              <a:defRPr/>
            </a:pPr>
            <a:endParaRPr lang="en-US" sz="3600" dirty="0">
              <a:solidFill>
                <a:prstClr val="white"/>
              </a:solidFill>
              <a:latin typeface="Times New Roman" panose="02020603050405020304" pitchFamily="18" charset="0"/>
              <a:cs typeface="Times New Roman" panose="02020603050405020304" pitchFamily="18" charset="0"/>
            </a:endParaRPr>
          </a:p>
          <a:p>
            <a:pPr marL="1587" lvl="0" algn="just">
              <a:defRPr/>
            </a:pPr>
            <a:endParaRPr lang="en-US" sz="3600" dirty="0">
              <a:solidFill>
                <a:prstClr val="white"/>
              </a:solidFill>
              <a:latin typeface="Times New Roman" panose="02020603050405020304" pitchFamily="18" charset="0"/>
              <a:cs typeface="Times New Roman" panose="02020603050405020304" pitchFamily="18" charset="0"/>
            </a:endParaRPr>
          </a:p>
          <a:p>
            <a:pPr marL="573087" lvl="0" indent="-571500" algn="just">
              <a:buFontTx/>
              <a:buChar char="-"/>
              <a:defRPr/>
            </a:pPr>
            <a:endParaRPr lang="en-US" sz="3600" dirty="0">
              <a:solidFill>
                <a:prstClr val="white"/>
              </a:solidFill>
              <a:latin typeface="Times New Roman" panose="02020603050405020304" pitchFamily="18" charset="0"/>
              <a:cs typeface="Times New Roman" panose="02020603050405020304" pitchFamily="18" charset="0"/>
            </a:endParaRPr>
          </a:p>
          <a:p>
            <a:pPr marL="1587" marR="0" lvl="0" algn="just" defTabSz="914400" rtl="0" eaLnBrk="1" fontAlgn="auto" latinLnBrk="0" hangingPunct="1">
              <a:lnSpc>
                <a:spcPct val="100000"/>
              </a:lnSpc>
              <a:spcBef>
                <a:spcPts val="0"/>
              </a:spcBef>
              <a:spcAft>
                <a:spcPts val="0"/>
              </a:spcAft>
              <a:buClrTx/>
              <a:buSzTx/>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573087" marR="0" lvl="0" indent="-571500" algn="just" defTabSz="914400" rtl="0" eaLnBrk="1" fontAlgn="auto" latinLnBrk="0" hangingPunct="1">
              <a:lnSpc>
                <a:spcPct val="100000"/>
              </a:lnSpc>
              <a:spcBef>
                <a:spcPts val="0"/>
              </a:spcBef>
              <a:spcAft>
                <a:spcPts val="0"/>
              </a:spcAft>
              <a:buClrTx/>
              <a:buSzTx/>
              <a:buFontTx/>
              <a:buChar char="-"/>
              <a:tabLst/>
              <a:defRPr/>
            </a:pPr>
            <a:endParaRPr lang="en-US" sz="3600" dirty="0">
              <a:solidFill>
                <a:prstClr val="white"/>
              </a:solidFill>
              <a:latin typeface="Times New Roman" panose="02020603050405020304" pitchFamily="18" charset="0"/>
              <a:cs typeface="Times New Roman" panose="02020603050405020304" pitchFamily="18" charset="0"/>
            </a:endParaRPr>
          </a:p>
          <a:p>
            <a:pPr marL="573087" marR="0" lvl="0" indent="-571500" algn="just"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573087" marR="0" lvl="0" indent="-571500" algn="just" defTabSz="914400" rtl="0" eaLnBrk="1" fontAlgn="auto" latinLnBrk="0" hangingPunct="1">
              <a:lnSpc>
                <a:spcPct val="100000"/>
              </a:lnSpc>
              <a:spcBef>
                <a:spcPts val="0"/>
              </a:spcBef>
              <a:spcAft>
                <a:spcPts val="0"/>
              </a:spcAft>
              <a:buClrTx/>
              <a:buSzTx/>
              <a:buFontTx/>
              <a:buChar char="-"/>
              <a:tabLst/>
              <a:defRPr/>
            </a:pPr>
            <a:endParaRPr lang="en-US" sz="3600" dirty="0">
              <a:solidFill>
                <a:prstClr val="white"/>
              </a:solidFill>
              <a:latin typeface="Times New Roman" panose="02020603050405020304" pitchFamily="18" charset="0"/>
              <a:cs typeface="Times New Roman" panose="02020603050405020304" pitchFamily="18" charset="0"/>
            </a:endParaRPr>
          </a:p>
          <a:p>
            <a:pPr marL="573087" marR="0" lvl="0" indent="-571500" algn="just"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573087" marR="0" lvl="0" indent="-571500" algn="just"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AutoShape 2" descr="Trẻ Em, Mầm Non, Đọc Sách, Học Tập, Cô Bé, Tải hình PNG 345 -  Free.Vector6.com">
            <a:extLst>
              <a:ext uri="{FF2B5EF4-FFF2-40B4-BE49-F238E27FC236}">
                <a16:creationId xmlns:a16="http://schemas.microsoft.com/office/drawing/2014/main" id="{4E391621-CC48-4C87-9428-8E59EA3D0C9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Trẻ Em, Mầm Non, Đọc Sách, Học Tập, Cô Bé, Tải hình PNG 345 -  Free.Vector6.com">
            <a:extLst>
              <a:ext uri="{FF2B5EF4-FFF2-40B4-BE49-F238E27FC236}">
                <a16:creationId xmlns:a16="http://schemas.microsoft.com/office/drawing/2014/main" id="{9D48BD96-489F-4706-89EB-227E7640C40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B9EFDF33-0826-4247-A11B-1F39A6EF6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88" y="3429000"/>
            <a:ext cx="4241612" cy="2783160"/>
          </a:xfrm>
          <a:prstGeom prst="rect">
            <a:avLst/>
          </a:prstGeom>
        </p:spPr>
      </p:pic>
      <p:pic>
        <p:nvPicPr>
          <p:cNvPr id="1026" name="Picture 2">
            <a:extLst>
              <a:ext uri="{FF2B5EF4-FFF2-40B4-BE49-F238E27FC236}">
                <a16:creationId xmlns:a16="http://schemas.microsoft.com/office/drawing/2014/main" id="{15B9FAC3-1B34-2324-B97D-8F9066A24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628" y="3276600"/>
            <a:ext cx="3103984" cy="31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6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ểm sàn xét tuyển Trường Đại học An Giang năm 2023">
            <a:extLst>
              <a:ext uri="{FF2B5EF4-FFF2-40B4-BE49-F238E27FC236}">
                <a16:creationId xmlns:a16="http://schemas.microsoft.com/office/drawing/2014/main" id="{F070BF15-9892-48B7-A306-929409DE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
            <a:ext cx="9144000" cy="6837069"/>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p:cNvSpPr/>
          <p:nvPr/>
        </p:nvSpPr>
        <p:spPr>
          <a:xfrm>
            <a:off x="107504" y="1124744"/>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PHÒNG CÔNG TÁC SINH VIÊN</a:t>
            </a:r>
            <a:endParaRPr lang="vi-VN" sz="3200" dirty="0"/>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100" y="692696"/>
            <a:ext cx="2299491" cy="2241886"/>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DE30235-B574-460C-B8BD-BC734CB9A650}"/>
              </a:ext>
            </a:extLst>
          </p:cNvPr>
          <p:cNvSpPr/>
          <p:nvPr/>
        </p:nvSpPr>
        <p:spPr>
          <a:xfrm>
            <a:off x="395536" y="404664"/>
            <a:ext cx="5561011"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IV. CÁC THÔNG BÁO</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76448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7504" y="728703"/>
            <a:ext cx="7848872"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SINH VIÊN CẦN LƯU Ý</a:t>
            </a:r>
            <a:endParaRPr lang="vi-VN" sz="3200" dirty="0"/>
          </a:p>
        </p:txBody>
      </p:sp>
      <p:sp>
        <p:nvSpPr>
          <p:cNvPr id="5" name="Rectangle 4"/>
          <p:cNvSpPr/>
          <p:nvPr/>
        </p:nvSpPr>
        <p:spPr>
          <a:xfrm>
            <a:off x="828199" y="149731"/>
            <a:ext cx="5561011"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IV. CÁC THÔNG BÁO</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9" name="Picture 2"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285" y="3191857"/>
            <a:ext cx="2888715" cy="256022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61778" y="2202897"/>
            <a:ext cx="6275769" cy="4602512"/>
            <a:chOff x="1347743" y="1235032"/>
            <a:chExt cx="6275769" cy="4602512"/>
          </a:xfrm>
        </p:grpSpPr>
        <p:sp>
          <p:nvSpPr>
            <p:cNvPr id="13" name="Oval 12"/>
            <p:cNvSpPr/>
            <p:nvPr/>
          </p:nvSpPr>
          <p:spPr>
            <a:xfrm>
              <a:off x="1523365" y="5199826"/>
              <a:ext cx="6097271"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47743" y="1235032"/>
              <a:ext cx="6275769" cy="3962406"/>
              <a:chOff x="1347743" y="1589846"/>
              <a:chExt cx="6275769" cy="3962406"/>
            </a:xfrm>
          </p:grpSpPr>
          <p:sp>
            <p:nvSpPr>
              <p:cNvPr id="15" name="Freeform 14"/>
              <p:cNvSpPr/>
              <p:nvPr/>
            </p:nvSpPr>
            <p:spPr>
              <a:xfrm rot="10800000">
                <a:off x="2539580" y="1589848"/>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solidFill>
                <a:srgbClr val="323A4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Freeform 15"/>
              <p:cNvSpPr/>
              <p:nvPr/>
            </p:nvSpPr>
            <p:spPr>
              <a:xfrm rot="10800000">
                <a:off x="4305399" y="1589846"/>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377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7" name="Freeform 16"/>
              <p:cNvSpPr/>
              <p:nvPr/>
            </p:nvSpPr>
            <p:spPr>
              <a:xfrm rot="10800000">
                <a:off x="5588213" y="3283184"/>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2DBA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Freeform 17"/>
              <p:cNvSpPr/>
              <p:nvPr/>
            </p:nvSpPr>
            <p:spPr>
              <a:xfrm rot="10800000">
                <a:off x="3555789" y="3283184"/>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solidFill>
                <a:srgbClr val="F1C50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1523365" y="3283184"/>
                <a:ext cx="2311824" cy="226906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solidFill>
                <a:srgbClr val="28B9D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ectangle 19"/>
              <p:cNvSpPr/>
              <p:nvPr/>
            </p:nvSpPr>
            <p:spPr>
              <a:xfrm>
                <a:off x="2590248" y="1935012"/>
                <a:ext cx="2032424" cy="1569660"/>
              </a:xfrm>
              <a:prstGeom prst="rect">
                <a:avLst/>
              </a:prstGeom>
            </p:spPr>
            <p:txBody>
              <a:bodyPr wrap="square" anchor="ctr">
                <a:spAutoFit/>
              </a:bodyPr>
              <a:lstStyle/>
              <a:p>
                <a:pPr lvl="0" algn="ctr"/>
                <a:r>
                  <a:rPr lang="en-US" sz="3200" b="1" dirty="0">
                    <a:solidFill>
                      <a:prstClr val="white"/>
                    </a:solidFill>
                  </a:rPr>
                  <a:t>1</a:t>
                </a:r>
                <a:r>
                  <a:rPr lang="vi-VN" sz="3200" b="1" dirty="0">
                    <a:solidFill>
                      <a:prstClr val="white"/>
                    </a:solidFill>
                  </a:rPr>
                  <a:t>. Xác nhận sinh viên </a:t>
                </a:r>
                <a:endParaRPr lang="en-US" sz="3200" dirty="0">
                  <a:solidFill>
                    <a:prstClr val="white"/>
                  </a:solidFill>
                </a:endParaRPr>
              </a:p>
            </p:txBody>
          </p:sp>
          <p:sp>
            <p:nvSpPr>
              <p:cNvPr id="21" name="Rectangle 20"/>
              <p:cNvSpPr/>
              <p:nvPr/>
            </p:nvSpPr>
            <p:spPr>
              <a:xfrm>
                <a:off x="4566249" y="2185771"/>
                <a:ext cx="2038176" cy="1077218"/>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2. </a:t>
                </a:r>
                <a:r>
                  <a:rPr lang="vi-VN" sz="3200" b="1" dirty="0">
                    <a:solidFill>
                      <a:prstClr val="white"/>
                    </a:solidFill>
                    <a:effectLst>
                      <a:outerShdw blurRad="38100" dist="38100" dir="2700000" algn="tl">
                        <a:srgbClr val="000000">
                          <a:alpha val="43137"/>
                        </a:srgbClr>
                      </a:outerShdw>
                    </a:effectLst>
                  </a:rPr>
                  <a:t>Bảo hiểm Y tế</a:t>
                </a:r>
                <a:endParaRPr lang="en-US" sz="3200" dirty="0">
                  <a:solidFill>
                    <a:prstClr val="white"/>
                  </a:solidFill>
                </a:endParaRPr>
              </a:p>
            </p:txBody>
          </p:sp>
          <p:sp>
            <p:nvSpPr>
              <p:cNvPr id="22" name="Rectangle 21"/>
              <p:cNvSpPr/>
              <p:nvPr/>
            </p:nvSpPr>
            <p:spPr>
              <a:xfrm>
                <a:off x="5801981" y="3622553"/>
                <a:ext cx="1821531" cy="1569660"/>
              </a:xfrm>
              <a:prstGeom prst="rect">
                <a:avLst/>
              </a:prstGeom>
            </p:spPr>
            <p:txBody>
              <a:bodyPr wrap="square" anchor="ctr">
                <a:spAutoFit/>
              </a:bodyPr>
              <a:lstStyle/>
              <a:p>
                <a:pPr algn="ctr"/>
                <a:r>
                  <a:rPr lang="en-US" sz="3200" b="1" dirty="0">
                    <a:solidFill>
                      <a:prstClr val="white"/>
                    </a:solidFill>
                    <a:effectLst>
                      <a:outerShdw blurRad="38100" dist="38100" dir="2700000" algn="tl">
                        <a:srgbClr val="000000">
                          <a:alpha val="43137"/>
                        </a:srgbClr>
                      </a:outerShdw>
                    </a:effectLst>
                  </a:rPr>
                  <a:t>5. </a:t>
                </a:r>
                <a:r>
                  <a:rPr lang="en-US" sz="3200" b="1" dirty="0" err="1">
                    <a:solidFill>
                      <a:prstClr val="white"/>
                    </a:solidFill>
                    <a:effectLst>
                      <a:outerShdw blurRad="38100" dist="38100" dir="2700000" algn="tl">
                        <a:srgbClr val="000000">
                          <a:alpha val="43137"/>
                        </a:srgbClr>
                      </a:outerShdw>
                    </a:effectLst>
                  </a:rPr>
                  <a:t>Sinh</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viên</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Góp</a:t>
                </a:r>
                <a:r>
                  <a:rPr lang="en-US" sz="3200" b="1" dirty="0">
                    <a:solidFill>
                      <a:prstClr val="white"/>
                    </a:solidFill>
                    <a:effectLst>
                      <a:outerShdw blurRad="38100" dist="38100" dir="2700000" algn="tl">
                        <a:srgbClr val="000000">
                          <a:alpha val="43137"/>
                        </a:srgbClr>
                      </a:outerShdw>
                    </a:effectLst>
                  </a:rPr>
                  <a:t> ý</a:t>
                </a:r>
                <a:r>
                  <a:rPr lang="vi-VN" sz="3200" b="1" dirty="0">
                    <a:solidFill>
                      <a:prstClr val="white"/>
                    </a:solidFill>
                    <a:effectLst>
                      <a:outerShdw blurRad="38100" dist="38100" dir="2700000" algn="tl">
                        <a:srgbClr val="000000">
                          <a:alpha val="43137"/>
                        </a:srgbClr>
                      </a:outerShdw>
                    </a:effectLst>
                  </a:rPr>
                  <a:t> tháng</a:t>
                </a:r>
                <a:endParaRPr lang="en-US" sz="3200" b="1" dirty="0">
                  <a:solidFill>
                    <a:prstClr val="white"/>
                  </a:solidFill>
                  <a:effectLst>
                    <a:outerShdw blurRad="38100" dist="38100" dir="2700000" algn="tl">
                      <a:srgbClr val="000000">
                        <a:alpha val="43137"/>
                      </a:srgbClr>
                    </a:outerShdw>
                  </a:effectLst>
                </a:endParaRPr>
              </a:p>
            </p:txBody>
          </p:sp>
          <p:sp>
            <p:nvSpPr>
              <p:cNvPr id="23" name="Rectangle 22"/>
              <p:cNvSpPr/>
              <p:nvPr/>
            </p:nvSpPr>
            <p:spPr>
              <a:xfrm>
                <a:off x="3838646" y="3632886"/>
                <a:ext cx="1755901" cy="1569660"/>
              </a:xfrm>
              <a:prstGeom prst="rect">
                <a:avLst/>
              </a:prstGeom>
            </p:spPr>
            <p:txBody>
              <a:bodyPr wrap="square" anchor="ctr">
                <a:spAutoFit/>
              </a:bodyPr>
              <a:lstStyle/>
              <a:p>
                <a:pPr lvl="0" algn="ctr"/>
                <a:r>
                  <a:rPr lang="en-US" sz="3200" b="1" dirty="0">
                    <a:solidFill>
                      <a:schemeClr val="bg1"/>
                    </a:solidFill>
                  </a:rPr>
                  <a:t>4. </a:t>
                </a:r>
                <a:r>
                  <a:rPr lang="en-US" sz="3200" b="1" dirty="0" err="1">
                    <a:solidFill>
                      <a:schemeClr val="bg1"/>
                    </a:solidFill>
                  </a:rPr>
                  <a:t>Thực</a:t>
                </a:r>
                <a:r>
                  <a:rPr lang="en-US" sz="3200" b="1" dirty="0">
                    <a:solidFill>
                      <a:schemeClr val="bg1"/>
                    </a:solidFill>
                  </a:rPr>
                  <a:t> </a:t>
                </a:r>
                <a:r>
                  <a:rPr lang="en-US" sz="3200" b="1" dirty="0" err="1">
                    <a:solidFill>
                      <a:schemeClr val="bg1"/>
                    </a:solidFill>
                  </a:rPr>
                  <a:t>hiện</a:t>
                </a:r>
                <a:r>
                  <a:rPr lang="en-US" sz="3200" b="1" dirty="0">
                    <a:solidFill>
                      <a:schemeClr val="bg1"/>
                    </a:solidFill>
                  </a:rPr>
                  <a:t> cam </a:t>
                </a:r>
                <a:r>
                  <a:rPr lang="en-US" sz="3200" b="1" dirty="0" err="1">
                    <a:solidFill>
                      <a:schemeClr val="bg1"/>
                    </a:solidFill>
                  </a:rPr>
                  <a:t>kết</a:t>
                </a:r>
                <a:endParaRPr lang="en-US" sz="3200" dirty="0">
                  <a:solidFill>
                    <a:schemeClr val="bg1"/>
                  </a:solidFill>
                </a:endParaRPr>
              </a:p>
            </p:txBody>
          </p:sp>
          <p:sp>
            <p:nvSpPr>
              <p:cNvPr id="24" name="Rectangle 23"/>
              <p:cNvSpPr/>
              <p:nvPr/>
            </p:nvSpPr>
            <p:spPr>
              <a:xfrm>
                <a:off x="1347743" y="3879107"/>
                <a:ext cx="2383671" cy="1077218"/>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3. </a:t>
                </a:r>
                <a:r>
                  <a:rPr lang="en-US" sz="3200" b="1" dirty="0" err="1">
                    <a:solidFill>
                      <a:prstClr val="white"/>
                    </a:solidFill>
                    <a:effectLst>
                      <a:outerShdw blurRad="38100" dist="38100" dir="2700000" algn="tl">
                        <a:srgbClr val="000000">
                          <a:alpha val="43137"/>
                        </a:srgbClr>
                      </a:outerShdw>
                    </a:effectLst>
                  </a:rPr>
                  <a:t>Bảo</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hiểm</a:t>
                </a:r>
                <a:r>
                  <a:rPr lang="en-US" sz="3200" b="1" dirty="0">
                    <a:solidFill>
                      <a:prstClr val="white"/>
                    </a:solidFill>
                    <a:effectLst>
                      <a:outerShdw blurRad="38100" dist="38100" dir="2700000" algn="tl">
                        <a:srgbClr val="000000">
                          <a:alpha val="43137"/>
                        </a:srgbClr>
                      </a:outerShdw>
                    </a:effectLst>
                  </a:rPr>
                  <a:t> Tai </a:t>
                </a:r>
                <a:r>
                  <a:rPr lang="en-US" sz="3200" b="1" dirty="0" err="1">
                    <a:solidFill>
                      <a:prstClr val="white"/>
                    </a:solidFill>
                    <a:effectLst>
                      <a:outerShdw blurRad="38100" dist="38100" dir="2700000" algn="tl">
                        <a:srgbClr val="000000">
                          <a:alpha val="43137"/>
                        </a:srgbClr>
                      </a:outerShdw>
                    </a:effectLst>
                  </a:rPr>
                  <a:t>nạn</a:t>
                </a:r>
                <a:endParaRPr lang="en-US" sz="3200" dirty="0">
                  <a:solidFill>
                    <a:prstClr val="white"/>
                  </a:solidFill>
                </a:endParaRPr>
              </a:p>
            </p:txBody>
          </p:sp>
        </p:grpSp>
      </p:grpSp>
      <p:pic>
        <p:nvPicPr>
          <p:cNvPr id="25"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751" y="332659"/>
            <a:ext cx="2215745" cy="2160239"/>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1. XÁC NHẬN VAY VỐN</a:t>
            </a:r>
          </a:p>
        </p:txBody>
      </p:sp>
      <p:sp>
        <p:nvSpPr>
          <p:cNvPr id="2" name="Rectangle 2"/>
          <p:cNvSpPr>
            <a:spLocks noChangeArrowheads="1"/>
          </p:cNvSpPr>
          <p:nvPr/>
        </p:nvSpPr>
        <p:spPr bwMode="auto">
          <a:xfrm>
            <a:off x="-372" y="864146"/>
            <a:ext cx="89289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vi-VN" sz="3200" b="1" dirty="0">
                <a:solidFill>
                  <a:srgbClr val="C00000"/>
                </a:solidFill>
                <a:latin typeface="Time News Roman"/>
                <a:cs typeface="Times New Roman" pitchFamily="18" charset="0"/>
              </a:rPr>
              <a:t>=&gt; </a:t>
            </a:r>
            <a:r>
              <a:rPr lang="en-US" altLang="vi-VN" sz="3200" b="1" dirty="0" err="1">
                <a:solidFill>
                  <a:srgbClr val="C00000"/>
                </a:solidFill>
                <a:latin typeface="Time News Roman"/>
                <a:cs typeface="Times New Roman" pitchFamily="18" charset="0"/>
              </a:rPr>
              <a:t>Bạn</a:t>
            </a:r>
            <a:r>
              <a:rPr lang="en-US" altLang="vi-VN" sz="3200" b="1" dirty="0">
                <a:solidFill>
                  <a:srgbClr val="C00000"/>
                </a:solidFill>
                <a:latin typeface="Time News Roman"/>
                <a:cs typeface="Times New Roman" pitchFamily="18" charset="0"/>
              </a:rPr>
              <a:t> </a:t>
            </a:r>
            <a:r>
              <a:rPr lang="en-US" altLang="vi-VN" sz="3200" b="1" dirty="0" err="1">
                <a:solidFill>
                  <a:srgbClr val="C00000"/>
                </a:solidFill>
                <a:latin typeface="Time News Roman"/>
                <a:cs typeface="Times New Roman" pitchFamily="18" charset="0"/>
              </a:rPr>
              <a:t>đăng</a:t>
            </a:r>
            <a:r>
              <a:rPr lang="en-US" altLang="vi-VN" sz="3200" b="1" dirty="0">
                <a:solidFill>
                  <a:srgbClr val="C00000"/>
                </a:solidFill>
                <a:latin typeface="Time News Roman"/>
                <a:cs typeface="Times New Roman" pitchFamily="18" charset="0"/>
              </a:rPr>
              <a:t> </a:t>
            </a:r>
            <a:r>
              <a:rPr lang="en-US" altLang="vi-VN" sz="3200" b="1" dirty="0" err="1">
                <a:solidFill>
                  <a:srgbClr val="C00000"/>
                </a:solidFill>
                <a:latin typeface="Time News Roman"/>
                <a:cs typeface="Times New Roman" pitchFamily="18" charset="0"/>
              </a:rPr>
              <a:t>nhập</a:t>
            </a:r>
            <a:r>
              <a:rPr lang="en-US" altLang="vi-VN" sz="3200" b="1" dirty="0">
                <a:solidFill>
                  <a:srgbClr val="C00000"/>
                </a:solidFill>
                <a:latin typeface="Time News Roman"/>
                <a:cs typeface="Times New Roman" pitchFamily="18" charset="0"/>
              </a:rPr>
              <a:t> Web CTSV: </a:t>
            </a:r>
            <a:r>
              <a:rPr lang="en-US" altLang="vi-VN" sz="4000" b="1" dirty="0">
                <a:solidFill>
                  <a:srgbClr val="C00000"/>
                </a:solidFill>
                <a:latin typeface="Time News Roman"/>
                <a:cs typeface="Times New Roman" pitchFamily="18" charset="0"/>
              </a:rPr>
              <a:t>Sao.agu.edu.vn </a:t>
            </a:r>
            <a:r>
              <a:rPr lang="en-US" altLang="vi-VN" sz="3200" b="1" dirty="0" err="1">
                <a:solidFill>
                  <a:srgbClr val="C00000"/>
                </a:solidFill>
                <a:latin typeface="Time News Roman"/>
                <a:cs typeface="Times New Roman" pitchFamily="18" charset="0"/>
              </a:rPr>
              <a:t>bằng</a:t>
            </a:r>
            <a:r>
              <a:rPr lang="en-US" altLang="vi-VN" sz="3200" b="1" dirty="0">
                <a:solidFill>
                  <a:srgbClr val="C00000"/>
                </a:solidFill>
                <a:latin typeface="Time News Roman"/>
                <a:cs typeface="Times New Roman" pitchFamily="18" charset="0"/>
              </a:rPr>
              <a:t> email Tr</a:t>
            </a:r>
            <a:r>
              <a:rPr lang="vi-VN" altLang="vi-VN" sz="3200" b="1" dirty="0">
                <a:solidFill>
                  <a:srgbClr val="C00000"/>
                </a:solidFill>
                <a:latin typeface="Time News Roman"/>
                <a:cs typeface="Times New Roman" pitchFamily="18" charset="0"/>
              </a:rPr>
              <a:t>ư</a:t>
            </a:r>
            <a:r>
              <a:rPr lang="en-US" altLang="vi-VN" sz="3200" b="1" dirty="0" err="1">
                <a:solidFill>
                  <a:srgbClr val="C00000"/>
                </a:solidFill>
                <a:latin typeface="Time News Roman"/>
                <a:cs typeface="Times New Roman" pitchFamily="18" charset="0"/>
              </a:rPr>
              <a:t>ờng</a:t>
            </a:r>
            <a:endParaRPr kumimoji="0" lang="vi-VN" altLang="vi-VN" sz="800" b="1" i="0" u="none" strike="noStrike" cap="none" normalizeH="0" baseline="0" dirty="0">
              <a:ln>
                <a:noFill/>
              </a:ln>
              <a:solidFill>
                <a:srgbClr val="C00000"/>
              </a:solidFill>
              <a:effectLst/>
              <a:latin typeface="Time News Roman"/>
              <a:cs typeface="Arial" pitchFamily="34" charset="0"/>
            </a:endParaRPr>
          </a:p>
        </p:txBody>
      </p:sp>
      <p:sp>
        <p:nvSpPr>
          <p:cNvPr id="5" name="Rectangle 3"/>
          <p:cNvSpPr>
            <a:spLocks noChangeArrowheads="1"/>
          </p:cNvSpPr>
          <p:nvPr/>
        </p:nvSpPr>
        <p:spPr bwMode="auto">
          <a:xfrm>
            <a:off x="0" y="4152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itchFamily="34" charset="0"/>
              <a:cs typeface="Arial" pitchFamily="34" charset="0"/>
            </a:endParaRPr>
          </a:p>
        </p:txBody>
      </p:sp>
      <p:pic>
        <p:nvPicPr>
          <p:cNvPr id="14338" name="Picture 2" descr="https://f4-zpc.zdn.vn/1846846487348420783/ad85c396cc41191f4050.jpg">
            <a:extLst>
              <a:ext uri="{FF2B5EF4-FFF2-40B4-BE49-F238E27FC236}">
                <a16:creationId xmlns:a16="http://schemas.microsoft.com/office/drawing/2014/main" id="{CDA0223C-16CC-4C32-8C83-98F3F3B039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4496" y="2155206"/>
            <a:ext cx="3491880" cy="4579817"/>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AD142480-D657-402F-A69E-435E64ACBA0A}"/>
              </a:ext>
            </a:extLst>
          </p:cNvPr>
          <p:cNvSpPr/>
          <p:nvPr/>
        </p:nvSpPr>
        <p:spPr>
          <a:xfrm>
            <a:off x="147142" y="3284984"/>
            <a:ext cx="4317354" cy="1161633"/>
          </a:xfrm>
          <a:prstGeom prst="rightArrow">
            <a:avLst/>
          </a:prstGeom>
          <a:solidFill>
            <a:schemeClr val="tx1"/>
          </a:solidFill>
          <a:scene3d>
            <a:camera prst="orthographicFront">
              <a:rot lat="300000" lon="0" rev="0"/>
            </a:camera>
            <a:lightRig rig="threePt" dir="t"/>
          </a:scene3d>
        </p:spPr>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200" b="1" cap="none" spc="0" dirty="0" err="1">
              <a:ln w="11430"/>
              <a:solidFill>
                <a:srgbClr val="C00000"/>
              </a:solidFill>
              <a:effectLst>
                <a:outerShdw blurRad="50800" dist="39000" dir="5460000" algn="tl">
                  <a:srgbClr val="000000">
                    <a:alpha val="38000"/>
                  </a:srgbClr>
                </a:outerShdw>
              </a:effectLst>
            </a:endParaRPr>
          </a:p>
        </p:txBody>
      </p:sp>
      <p:sp>
        <p:nvSpPr>
          <p:cNvPr id="3" name="Rectangle 2">
            <a:extLst>
              <a:ext uri="{FF2B5EF4-FFF2-40B4-BE49-F238E27FC236}">
                <a16:creationId xmlns:a16="http://schemas.microsoft.com/office/drawing/2014/main" id="{D4AAC3FA-8C06-4F46-B216-8656DFC1FCCB}"/>
              </a:ext>
            </a:extLst>
          </p:cNvPr>
          <p:cNvSpPr/>
          <p:nvPr/>
        </p:nvSpPr>
        <p:spPr>
          <a:xfrm>
            <a:off x="365212" y="3097042"/>
            <a:ext cx="3384375" cy="553998"/>
          </a:xfrm>
          <a:prstGeom prst="rect">
            <a:avLst/>
          </a:prstGeom>
          <a:noFill/>
        </p:spPr>
        <p:txBody>
          <a:bodyPr wrap="square" lIns="91440" tIns="45720" rIns="91440" bIns="45720">
            <a:spAutoFit/>
          </a:bodyPr>
          <a:lstStyle/>
          <a:p>
            <a:pPr algn="ctr"/>
            <a:r>
              <a:rPr lang="en-US" sz="3000" b="0" cap="none" spc="0" dirty="0">
                <a:ln w="0"/>
                <a:solidFill>
                  <a:srgbClr val="FF0000"/>
                </a:solidFill>
                <a:effectLst>
                  <a:outerShdw blurRad="38100" dist="19050" dir="2700000" algn="tl" rotWithShape="0">
                    <a:schemeClr val="dk1">
                      <a:alpha val="40000"/>
                    </a:schemeClr>
                  </a:outerShdw>
                </a:effectLst>
              </a:rPr>
              <a:t>X</a:t>
            </a:r>
            <a:r>
              <a:rPr lang="en-US" sz="3000" dirty="0">
                <a:ln w="0"/>
                <a:solidFill>
                  <a:srgbClr val="FF0000"/>
                </a:solidFill>
                <a:effectLst>
                  <a:outerShdw blurRad="38100" dist="19050" dir="2700000" algn="tl" rotWithShape="0">
                    <a:schemeClr val="dk1">
                      <a:alpha val="40000"/>
                    </a:schemeClr>
                  </a:outerShdw>
                </a:effectLst>
              </a:rPr>
              <a:t>ÁC NHẬN VAY VỐN</a:t>
            </a:r>
            <a:endParaRPr lang="en-US" sz="30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31BC588F-DE5F-4887-9581-33963FE5514F}"/>
              </a:ext>
            </a:extLst>
          </p:cNvPr>
          <p:cNvSpPr/>
          <p:nvPr/>
        </p:nvSpPr>
        <p:spPr>
          <a:xfrm>
            <a:off x="107504" y="4519379"/>
            <a:ext cx="4255293" cy="2400657"/>
          </a:xfrm>
          <a:prstGeom prst="rect">
            <a:avLst/>
          </a:prstGeom>
        </p:spPr>
        <p:txBody>
          <a:bodyPr wrap="square">
            <a:spAutoFit/>
          </a:bodyPr>
          <a:lstStyle/>
          <a:p>
            <a:pPr algn="just"/>
            <a:r>
              <a:rPr lang="en-US" sz="2500" dirty="0">
                <a:solidFill>
                  <a:srgbClr val="0033CC"/>
                </a:solidFill>
              </a:rPr>
              <a:t>* SV </a:t>
            </a:r>
            <a:r>
              <a:rPr lang="en-US" sz="2500" dirty="0" err="1">
                <a:solidFill>
                  <a:srgbClr val="0033CC"/>
                </a:solidFill>
              </a:rPr>
              <a:t>cầm</a:t>
            </a:r>
            <a:r>
              <a:rPr lang="en-US" sz="2500" dirty="0">
                <a:solidFill>
                  <a:srgbClr val="0033CC"/>
                </a:solidFill>
              </a:rPr>
              <a:t> </a:t>
            </a:r>
            <a:r>
              <a:rPr lang="en-US" sz="2500" dirty="0" err="1">
                <a:solidFill>
                  <a:srgbClr val="0033CC"/>
                </a:solidFill>
              </a:rPr>
              <a:t>giấy</a:t>
            </a:r>
            <a:r>
              <a:rPr lang="en-US" sz="2500" dirty="0">
                <a:solidFill>
                  <a:srgbClr val="0033CC"/>
                </a:solidFill>
              </a:rPr>
              <a:t> </a:t>
            </a:r>
            <a:r>
              <a:rPr lang="en-US" sz="2500" dirty="0" err="1">
                <a:solidFill>
                  <a:srgbClr val="0033CC"/>
                </a:solidFill>
              </a:rPr>
              <a:t>xác</a:t>
            </a:r>
            <a:r>
              <a:rPr lang="en-US" sz="2500" dirty="0">
                <a:solidFill>
                  <a:srgbClr val="0033CC"/>
                </a:solidFill>
              </a:rPr>
              <a:t> </a:t>
            </a:r>
            <a:r>
              <a:rPr lang="en-US" sz="2500" dirty="0" err="1">
                <a:solidFill>
                  <a:srgbClr val="0033CC"/>
                </a:solidFill>
              </a:rPr>
              <a:t>nhận</a:t>
            </a:r>
            <a:r>
              <a:rPr lang="en-US" sz="2500" dirty="0">
                <a:solidFill>
                  <a:srgbClr val="0033CC"/>
                </a:solidFill>
              </a:rPr>
              <a:t> </a:t>
            </a:r>
            <a:r>
              <a:rPr lang="en-US" sz="2500" b="1" dirty="0">
                <a:solidFill>
                  <a:srgbClr val="0033CC"/>
                </a:solidFill>
              </a:rPr>
              <a:t>(</a:t>
            </a:r>
            <a:r>
              <a:rPr lang="en-US" sz="2500" b="1" dirty="0" err="1">
                <a:solidFill>
                  <a:srgbClr val="0033CC"/>
                </a:solidFill>
              </a:rPr>
              <a:t>có</a:t>
            </a:r>
            <a:r>
              <a:rPr lang="en-US" sz="2500" b="1" dirty="0">
                <a:solidFill>
                  <a:srgbClr val="0033CC"/>
                </a:solidFill>
              </a:rPr>
              <a:t> </a:t>
            </a:r>
            <a:r>
              <a:rPr lang="en-US" sz="2500" b="1" dirty="0" err="1">
                <a:solidFill>
                  <a:srgbClr val="0033CC"/>
                </a:solidFill>
              </a:rPr>
              <a:t>mộc</a:t>
            </a:r>
            <a:r>
              <a:rPr lang="en-US" sz="2500" b="1" dirty="0">
                <a:solidFill>
                  <a:srgbClr val="0033CC"/>
                </a:solidFill>
              </a:rPr>
              <a:t> </a:t>
            </a:r>
            <a:r>
              <a:rPr lang="en-US" sz="2500" b="1" dirty="0" err="1">
                <a:solidFill>
                  <a:srgbClr val="0033CC"/>
                </a:solidFill>
              </a:rPr>
              <a:t>đỏ</a:t>
            </a:r>
            <a:r>
              <a:rPr lang="en-US" sz="2500" b="1" dirty="0">
                <a:solidFill>
                  <a:srgbClr val="0033CC"/>
                </a:solidFill>
              </a:rPr>
              <a:t> </a:t>
            </a:r>
            <a:r>
              <a:rPr lang="en-US" sz="2500" b="1" dirty="0" err="1">
                <a:solidFill>
                  <a:srgbClr val="0033CC"/>
                </a:solidFill>
              </a:rPr>
              <a:t>của</a:t>
            </a:r>
            <a:r>
              <a:rPr lang="en-US" sz="2500" b="1" dirty="0">
                <a:solidFill>
                  <a:srgbClr val="0033CC"/>
                </a:solidFill>
              </a:rPr>
              <a:t> Tr</a:t>
            </a:r>
            <a:r>
              <a:rPr lang="vi-VN" sz="2500" b="1" dirty="0">
                <a:solidFill>
                  <a:srgbClr val="0033CC"/>
                </a:solidFill>
              </a:rPr>
              <a:t>ư</a:t>
            </a:r>
            <a:r>
              <a:rPr lang="en-US" sz="2500" b="1" dirty="0" err="1">
                <a:solidFill>
                  <a:srgbClr val="0033CC"/>
                </a:solidFill>
              </a:rPr>
              <a:t>ờng</a:t>
            </a:r>
            <a:r>
              <a:rPr lang="en-US" sz="2500" b="1" dirty="0">
                <a:solidFill>
                  <a:srgbClr val="0033CC"/>
                </a:solidFill>
              </a:rPr>
              <a:t>)</a:t>
            </a:r>
            <a:r>
              <a:rPr lang="en-US" sz="2500" dirty="0">
                <a:solidFill>
                  <a:srgbClr val="0033CC"/>
                </a:solidFill>
              </a:rPr>
              <a:t> </a:t>
            </a:r>
            <a:r>
              <a:rPr lang="en-US" sz="2500" dirty="0" err="1">
                <a:solidFill>
                  <a:srgbClr val="0033CC"/>
                </a:solidFill>
              </a:rPr>
              <a:t>về</a:t>
            </a:r>
            <a:r>
              <a:rPr lang="en-US" sz="2500" dirty="0">
                <a:solidFill>
                  <a:srgbClr val="0033CC"/>
                </a:solidFill>
              </a:rPr>
              <a:t> đ</a:t>
            </a:r>
            <a:r>
              <a:rPr lang="vi-VN" sz="2500" dirty="0">
                <a:solidFill>
                  <a:srgbClr val="0033CC"/>
                </a:solidFill>
              </a:rPr>
              <a:t>ư</a:t>
            </a:r>
            <a:r>
              <a:rPr lang="en-US" sz="2500" dirty="0">
                <a:solidFill>
                  <a:srgbClr val="0033CC"/>
                </a:solidFill>
              </a:rPr>
              <a:t>a </a:t>
            </a:r>
            <a:r>
              <a:rPr lang="en-US" sz="2500" dirty="0" err="1">
                <a:solidFill>
                  <a:srgbClr val="0033CC"/>
                </a:solidFill>
              </a:rPr>
              <a:t>ba</a:t>
            </a:r>
            <a:r>
              <a:rPr lang="en-US" sz="2500" dirty="0">
                <a:solidFill>
                  <a:srgbClr val="0033CC"/>
                </a:solidFill>
              </a:rPr>
              <a:t> </a:t>
            </a:r>
            <a:r>
              <a:rPr lang="en-US" sz="2500" dirty="0" err="1">
                <a:solidFill>
                  <a:srgbClr val="0033CC"/>
                </a:solidFill>
              </a:rPr>
              <a:t>mẹ</a:t>
            </a:r>
            <a:r>
              <a:rPr lang="en-US" sz="2500" dirty="0">
                <a:solidFill>
                  <a:srgbClr val="0033CC"/>
                </a:solidFill>
              </a:rPr>
              <a:t> </a:t>
            </a:r>
            <a:r>
              <a:rPr lang="en-US" sz="2500" dirty="0" err="1">
                <a:solidFill>
                  <a:srgbClr val="0033CC"/>
                </a:solidFill>
              </a:rPr>
              <a:t>vay</a:t>
            </a:r>
            <a:r>
              <a:rPr lang="en-US" sz="2500" dirty="0">
                <a:solidFill>
                  <a:srgbClr val="0033CC"/>
                </a:solidFill>
              </a:rPr>
              <a:t> </a:t>
            </a:r>
            <a:r>
              <a:rPr lang="en-US" sz="2500" dirty="0" err="1">
                <a:solidFill>
                  <a:srgbClr val="0033CC"/>
                </a:solidFill>
              </a:rPr>
              <a:t>vốn</a:t>
            </a:r>
            <a:r>
              <a:rPr lang="en-US" sz="2500" dirty="0">
                <a:solidFill>
                  <a:srgbClr val="0033CC"/>
                </a:solidFill>
              </a:rPr>
              <a:t> ở </a:t>
            </a:r>
            <a:r>
              <a:rPr lang="en-US" sz="2500" dirty="0" err="1">
                <a:solidFill>
                  <a:srgbClr val="0033CC"/>
                </a:solidFill>
              </a:rPr>
              <a:t>địa</a:t>
            </a:r>
            <a:r>
              <a:rPr lang="en-US" sz="2500" dirty="0">
                <a:solidFill>
                  <a:srgbClr val="0033CC"/>
                </a:solidFill>
              </a:rPr>
              <a:t> </a:t>
            </a:r>
            <a:r>
              <a:rPr lang="en-US" sz="2500" dirty="0" err="1">
                <a:solidFill>
                  <a:srgbClr val="0033CC"/>
                </a:solidFill>
              </a:rPr>
              <a:t>ph</a:t>
            </a:r>
            <a:r>
              <a:rPr lang="vi-VN" sz="2500" dirty="0">
                <a:solidFill>
                  <a:srgbClr val="0033CC"/>
                </a:solidFill>
              </a:rPr>
              <a:t>ư</a:t>
            </a:r>
            <a:r>
              <a:rPr lang="en-US" sz="2500" dirty="0" err="1">
                <a:solidFill>
                  <a:srgbClr val="0033CC"/>
                </a:solidFill>
              </a:rPr>
              <a:t>ơng</a:t>
            </a:r>
            <a:r>
              <a:rPr lang="en-US" sz="2500" dirty="0">
                <a:solidFill>
                  <a:srgbClr val="0033CC"/>
                </a:solidFill>
              </a:rPr>
              <a:t>, KHÔNG đ</a:t>
            </a:r>
            <a:r>
              <a:rPr lang="vi-VN" sz="2500" dirty="0">
                <a:solidFill>
                  <a:srgbClr val="0033CC"/>
                </a:solidFill>
              </a:rPr>
              <a:t>ư</a:t>
            </a:r>
            <a:r>
              <a:rPr lang="en-US" sz="2500" dirty="0">
                <a:solidFill>
                  <a:srgbClr val="0033CC"/>
                </a:solidFill>
              </a:rPr>
              <a:t>a </a:t>
            </a:r>
            <a:r>
              <a:rPr lang="en-US" sz="2500" dirty="0" err="1">
                <a:solidFill>
                  <a:srgbClr val="0033CC"/>
                </a:solidFill>
              </a:rPr>
              <a:t>xã</a:t>
            </a:r>
            <a:r>
              <a:rPr lang="en-US" sz="2500" dirty="0">
                <a:solidFill>
                  <a:srgbClr val="0033CC"/>
                </a:solidFill>
              </a:rPr>
              <a:t> </a:t>
            </a:r>
            <a:r>
              <a:rPr lang="en-US" sz="2500" dirty="0" err="1">
                <a:solidFill>
                  <a:srgbClr val="0033CC"/>
                </a:solidFill>
              </a:rPr>
              <a:t>ký</a:t>
            </a:r>
            <a:r>
              <a:rPr lang="en-US" sz="2500" dirty="0">
                <a:solidFill>
                  <a:srgbClr val="0033CC"/>
                </a:solidFill>
              </a:rPr>
              <a:t> </a:t>
            </a:r>
            <a:r>
              <a:rPr lang="en-US" sz="2500" dirty="0" err="1">
                <a:solidFill>
                  <a:srgbClr val="0033CC"/>
                </a:solidFill>
              </a:rPr>
              <a:t>gì</a:t>
            </a:r>
            <a:r>
              <a:rPr lang="en-US" sz="2500" dirty="0">
                <a:solidFill>
                  <a:srgbClr val="0033CC"/>
                </a:solidFill>
              </a:rPr>
              <a:t> </a:t>
            </a:r>
            <a:r>
              <a:rPr lang="en-US" sz="2500" dirty="0" err="1">
                <a:solidFill>
                  <a:srgbClr val="0033CC"/>
                </a:solidFill>
              </a:rPr>
              <a:t>vào</a:t>
            </a:r>
            <a:r>
              <a:rPr lang="en-US" sz="2500" dirty="0">
                <a:solidFill>
                  <a:srgbClr val="0033CC"/>
                </a:solidFill>
              </a:rPr>
              <a:t> </a:t>
            </a:r>
            <a:r>
              <a:rPr lang="en-US" sz="2500" dirty="0" err="1">
                <a:solidFill>
                  <a:srgbClr val="0033CC"/>
                </a:solidFill>
              </a:rPr>
              <a:t>giấy</a:t>
            </a:r>
            <a:r>
              <a:rPr lang="en-US" sz="2500" dirty="0">
                <a:solidFill>
                  <a:srgbClr val="0033CC"/>
                </a:solidFill>
              </a:rPr>
              <a:t> </a:t>
            </a:r>
            <a:r>
              <a:rPr lang="en-US" sz="2500" dirty="0" err="1">
                <a:solidFill>
                  <a:srgbClr val="0033CC"/>
                </a:solidFill>
              </a:rPr>
              <a:t>xác</a:t>
            </a:r>
            <a:r>
              <a:rPr lang="en-US" sz="2500" dirty="0">
                <a:solidFill>
                  <a:srgbClr val="0033CC"/>
                </a:solidFill>
              </a:rPr>
              <a:t> </a:t>
            </a:r>
            <a:r>
              <a:rPr lang="en-US" sz="2500" dirty="0" err="1">
                <a:solidFill>
                  <a:srgbClr val="0033CC"/>
                </a:solidFill>
              </a:rPr>
              <a:t>nhận</a:t>
            </a:r>
            <a:r>
              <a:rPr lang="en-US" sz="2500" dirty="0">
                <a:solidFill>
                  <a:srgbClr val="0033CC"/>
                </a:solidFill>
              </a:rPr>
              <a:t>. </a:t>
            </a:r>
            <a:r>
              <a:rPr lang="en-US" sz="2500" dirty="0" err="1">
                <a:solidFill>
                  <a:srgbClr val="FF0000"/>
                </a:solidFill>
              </a:rPr>
              <a:t>Nhập</a:t>
            </a:r>
            <a:r>
              <a:rPr lang="en-US" sz="2500" dirty="0">
                <a:solidFill>
                  <a:srgbClr val="FF0000"/>
                </a:solidFill>
              </a:rPr>
              <a:t> CCCD -&gt; </a:t>
            </a:r>
            <a:r>
              <a:rPr lang="en-US" sz="2500" dirty="0" err="1">
                <a:solidFill>
                  <a:srgbClr val="FF0000"/>
                </a:solidFill>
              </a:rPr>
              <a:t>Nơi</a:t>
            </a:r>
            <a:r>
              <a:rPr lang="en-US" sz="2500" dirty="0">
                <a:solidFill>
                  <a:srgbClr val="FF0000"/>
                </a:solidFill>
              </a:rPr>
              <a:t> </a:t>
            </a:r>
            <a:r>
              <a:rPr lang="en-US" sz="2500" dirty="0" err="1">
                <a:solidFill>
                  <a:srgbClr val="FF0000"/>
                </a:solidFill>
              </a:rPr>
              <a:t>cấp</a:t>
            </a:r>
            <a:r>
              <a:rPr lang="en-US" sz="2500" dirty="0">
                <a:solidFill>
                  <a:srgbClr val="FF0000"/>
                </a:solidFill>
              </a:rPr>
              <a:t>: </a:t>
            </a:r>
            <a:r>
              <a:rPr lang="en-US" sz="2500" dirty="0" err="1">
                <a:solidFill>
                  <a:srgbClr val="FF0000"/>
                </a:solidFill>
              </a:rPr>
              <a:t>Cục</a:t>
            </a:r>
            <a:r>
              <a:rPr lang="en-US" sz="2500" dirty="0">
                <a:solidFill>
                  <a:srgbClr val="FF0000"/>
                </a:solidFill>
              </a:rPr>
              <a:t> </a:t>
            </a:r>
            <a:r>
              <a:rPr lang="en-US" sz="2500" dirty="0" err="1">
                <a:solidFill>
                  <a:srgbClr val="FF0000"/>
                </a:solidFill>
              </a:rPr>
              <a:t>cảnh</a:t>
            </a:r>
            <a:r>
              <a:rPr lang="en-US" sz="2500" dirty="0">
                <a:solidFill>
                  <a:srgbClr val="FF0000"/>
                </a:solidFill>
              </a:rPr>
              <a:t> </a:t>
            </a:r>
            <a:r>
              <a:rPr lang="en-US" sz="2500" dirty="0" err="1">
                <a:solidFill>
                  <a:srgbClr val="FF0000"/>
                </a:solidFill>
              </a:rPr>
              <a:t>sát</a:t>
            </a:r>
            <a:r>
              <a:rPr lang="en-US" sz="2500" dirty="0">
                <a:solidFill>
                  <a:srgbClr val="FF0000"/>
                </a:solidFill>
              </a:rPr>
              <a:t>……</a:t>
            </a:r>
          </a:p>
        </p:txBody>
      </p:sp>
    </p:spTree>
    <p:extLst>
      <p:ext uri="{BB962C8B-B14F-4D97-AF65-F5344CB8AC3E}">
        <p14:creationId xmlns:p14="http://schemas.microsoft.com/office/powerpoint/2010/main" val="99181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0-#ppt_w/2"/>
                                          </p:val>
                                        </p:tav>
                                        <p:tav tm="100000">
                                          <p:val>
                                            <p:strVal val="#ppt_x"/>
                                          </p:val>
                                        </p:tav>
                                      </p:tavLst>
                                    </p:anim>
                                    <p:anim calcmode="lin" valueType="num">
                                      <p:cBhvr additive="base">
                                        <p:cTn id="12" dur="500" fill="hold"/>
                                        <p:tgtEl>
                                          <p:spTgt spid="1433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Freeform: Shape 32">
            <a:extLst>
              <a:ext uri="{FF2B5EF4-FFF2-40B4-BE49-F238E27FC236}">
                <a16:creationId xmlns:a16="http://schemas.microsoft.com/office/drawing/2014/main" id="{D297BC88-9905-4468-8A17-A88268C017D5}"/>
              </a:ext>
            </a:extLst>
          </p:cNvPr>
          <p:cNvSpPr/>
          <p:nvPr/>
        </p:nvSpPr>
        <p:spPr>
          <a:xfrm>
            <a:off x="4317015" y="2285983"/>
            <a:ext cx="503799" cy="387910"/>
          </a:xfrm>
          <a:custGeom>
            <a:avLst/>
            <a:gdLst>
              <a:gd name="connsiteX0" fmla="*/ 508514 w 778534"/>
              <a:gd name="connsiteY0" fmla="*/ 0 h 599447"/>
              <a:gd name="connsiteX1" fmla="*/ 508514 w 778534"/>
              <a:gd name="connsiteY1" fmla="*/ 270202 h 599447"/>
              <a:gd name="connsiteX2" fmla="*/ 627111 w 778534"/>
              <a:gd name="connsiteY2" fmla="*/ 151605 h 599447"/>
              <a:gd name="connsiteX3" fmla="*/ 723211 w 778534"/>
              <a:gd name="connsiteY3" fmla="*/ 132120 h 599447"/>
              <a:gd name="connsiteX4" fmla="*/ 752554 w 778534"/>
              <a:gd name="connsiteY4" fmla="*/ 151605 h 599447"/>
              <a:gd name="connsiteX5" fmla="*/ 763921 w 778534"/>
              <a:gd name="connsiteY5" fmla="*/ 165520 h 599447"/>
              <a:gd name="connsiteX6" fmla="*/ 752554 w 778534"/>
              <a:gd name="connsiteY6" fmla="*/ 277049 h 599447"/>
              <a:gd name="connsiteX7" fmla="*/ 456136 w 778534"/>
              <a:gd name="connsiteY7" fmla="*/ 573467 h 599447"/>
              <a:gd name="connsiteX8" fmla="*/ 393414 w 778534"/>
              <a:gd name="connsiteY8" fmla="*/ 599447 h 599447"/>
              <a:gd name="connsiteX9" fmla="*/ 389268 w 778534"/>
              <a:gd name="connsiteY9" fmla="*/ 598640 h 599447"/>
              <a:gd name="connsiteX10" fmla="*/ 385120 w 778534"/>
              <a:gd name="connsiteY10" fmla="*/ 599447 h 599447"/>
              <a:gd name="connsiteX11" fmla="*/ 322399 w 778534"/>
              <a:gd name="connsiteY11" fmla="*/ 573467 h 599447"/>
              <a:gd name="connsiteX12" fmla="*/ 25981 w 778534"/>
              <a:gd name="connsiteY12" fmla="*/ 277049 h 599447"/>
              <a:gd name="connsiteX13" fmla="*/ 14615 w 778534"/>
              <a:gd name="connsiteY13" fmla="*/ 165520 h 599447"/>
              <a:gd name="connsiteX14" fmla="*/ 25981 w 778534"/>
              <a:gd name="connsiteY14" fmla="*/ 151605 h 599447"/>
              <a:gd name="connsiteX15" fmla="*/ 55324 w 778534"/>
              <a:gd name="connsiteY15" fmla="*/ 132120 h 599447"/>
              <a:gd name="connsiteX16" fmla="*/ 151425 w 778534"/>
              <a:gd name="connsiteY16" fmla="*/ 151605 h 599447"/>
              <a:gd name="connsiteX17" fmla="*/ 284986 w 778534"/>
              <a:gd name="connsiteY17" fmla="*/ 285166 h 599447"/>
              <a:gd name="connsiteX18" fmla="*/ 284986 w 778534"/>
              <a:gd name="connsiteY18" fmla="*/ 384 h 599447"/>
              <a:gd name="connsiteX19" fmla="*/ 394829 w 778534"/>
              <a:gd name="connsiteY19" fmla="*/ 11355 h 599447"/>
              <a:gd name="connsiteX20" fmla="*/ 508514 w 778534"/>
              <a:gd name="connsiteY20" fmla="*/ 0 h 59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8534" h="599447">
                <a:moveTo>
                  <a:pt x="508514" y="0"/>
                </a:moveTo>
                <a:lnTo>
                  <a:pt x="508514" y="270202"/>
                </a:lnTo>
                <a:lnTo>
                  <a:pt x="627111" y="151605"/>
                </a:lnTo>
                <a:cubicBezTo>
                  <a:pt x="653091" y="125625"/>
                  <a:pt x="691178" y="119130"/>
                  <a:pt x="723211" y="132120"/>
                </a:cubicBezTo>
                <a:lnTo>
                  <a:pt x="752554" y="151605"/>
                </a:lnTo>
                <a:lnTo>
                  <a:pt x="763921" y="165520"/>
                </a:lnTo>
                <a:cubicBezTo>
                  <a:pt x="786653" y="199950"/>
                  <a:pt x="782864" y="246739"/>
                  <a:pt x="752554" y="277049"/>
                </a:cubicBezTo>
                <a:lnTo>
                  <a:pt x="456136" y="573467"/>
                </a:lnTo>
                <a:cubicBezTo>
                  <a:pt x="438816" y="590787"/>
                  <a:pt x="416115" y="599447"/>
                  <a:pt x="393414" y="599447"/>
                </a:cubicBezTo>
                <a:lnTo>
                  <a:pt x="389268" y="598640"/>
                </a:lnTo>
                <a:lnTo>
                  <a:pt x="385120" y="599447"/>
                </a:lnTo>
                <a:cubicBezTo>
                  <a:pt x="362419" y="599447"/>
                  <a:pt x="339719" y="590787"/>
                  <a:pt x="322399" y="573467"/>
                </a:cubicBezTo>
                <a:lnTo>
                  <a:pt x="25981" y="277049"/>
                </a:lnTo>
                <a:cubicBezTo>
                  <a:pt x="-4329" y="246739"/>
                  <a:pt x="-8118" y="199950"/>
                  <a:pt x="14615" y="165520"/>
                </a:cubicBezTo>
                <a:lnTo>
                  <a:pt x="25981" y="151605"/>
                </a:lnTo>
                <a:lnTo>
                  <a:pt x="55324" y="132120"/>
                </a:lnTo>
                <a:cubicBezTo>
                  <a:pt x="87357" y="119130"/>
                  <a:pt x="125444" y="125625"/>
                  <a:pt x="151425" y="151605"/>
                </a:cubicBezTo>
                <a:lnTo>
                  <a:pt x="284986" y="285166"/>
                </a:lnTo>
                <a:lnTo>
                  <a:pt x="284986" y="384"/>
                </a:lnTo>
                <a:lnTo>
                  <a:pt x="394829" y="11355"/>
                </a:lnTo>
                <a:lnTo>
                  <a:pt x="508514"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Freeform: Shape 33">
            <a:extLst>
              <a:ext uri="{FF2B5EF4-FFF2-40B4-BE49-F238E27FC236}">
                <a16:creationId xmlns:a16="http://schemas.microsoft.com/office/drawing/2014/main" id="{C061BED4-744C-4090-8C6E-920D741FF216}"/>
              </a:ext>
            </a:extLst>
          </p:cNvPr>
          <p:cNvSpPr/>
          <p:nvPr/>
        </p:nvSpPr>
        <p:spPr>
          <a:xfrm>
            <a:off x="4993415" y="2412330"/>
            <a:ext cx="389864" cy="389864"/>
          </a:xfrm>
          <a:custGeom>
            <a:avLst/>
            <a:gdLst>
              <a:gd name="connsiteX0" fmla="*/ 88703 w 602468"/>
              <a:gd name="connsiteY0" fmla="*/ 0 h 602467"/>
              <a:gd name="connsiteX1" fmla="*/ 123229 w 602468"/>
              <a:gd name="connsiteY1" fmla="*/ 6971 h 602467"/>
              <a:gd name="connsiteX2" fmla="*/ 177405 w 602468"/>
              <a:gd name="connsiteY2" fmla="*/ 88702 h 602467"/>
              <a:gd name="connsiteX3" fmla="*/ 177405 w 602468"/>
              <a:gd name="connsiteY3" fmla="*/ 277586 h 602467"/>
              <a:gd name="connsiteX4" fmla="*/ 368351 w 602468"/>
              <a:gd name="connsiteY4" fmla="*/ 86641 h 602467"/>
              <a:gd name="connsiteX5" fmla="*/ 381812 w 602468"/>
              <a:gd name="connsiteY5" fmla="*/ 102978 h 602467"/>
              <a:gd name="connsiteX6" fmla="*/ 470151 w 602468"/>
              <a:gd name="connsiteY6" fmla="*/ 175962 h 602467"/>
              <a:gd name="connsiteX7" fmla="*/ 551133 w 602468"/>
              <a:gd name="connsiteY7" fmla="*/ 219976 h 602467"/>
              <a:gd name="connsiteX8" fmla="*/ 346045 w 602468"/>
              <a:gd name="connsiteY8" fmla="*/ 425063 h 602467"/>
              <a:gd name="connsiteX9" fmla="*/ 513766 w 602468"/>
              <a:gd name="connsiteY9" fmla="*/ 425063 h 602467"/>
              <a:gd name="connsiteX10" fmla="*/ 595497 w 602468"/>
              <a:gd name="connsiteY10" fmla="*/ 479238 h 602467"/>
              <a:gd name="connsiteX11" fmla="*/ 602468 w 602468"/>
              <a:gd name="connsiteY11" fmla="*/ 513765 h 602467"/>
              <a:gd name="connsiteX12" fmla="*/ 600666 w 602468"/>
              <a:gd name="connsiteY12" fmla="*/ 531641 h 602467"/>
              <a:gd name="connsiteX13" fmla="*/ 513766 w 602468"/>
              <a:gd name="connsiteY13" fmla="*/ 602467 h 602467"/>
              <a:gd name="connsiteX14" fmla="*/ 94567 w 602468"/>
              <a:gd name="connsiteY14" fmla="*/ 602467 h 602467"/>
              <a:gd name="connsiteX15" fmla="*/ 31845 w 602468"/>
              <a:gd name="connsiteY15" fmla="*/ 576487 h 602467"/>
              <a:gd name="connsiteX16" fmla="*/ 29484 w 602468"/>
              <a:gd name="connsiteY16" fmla="*/ 572984 h 602467"/>
              <a:gd name="connsiteX17" fmla="*/ 25981 w 602468"/>
              <a:gd name="connsiteY17" fmla="*/ 570622 h 602467"/>
              <a:gd name="connsiteX18" fmla="*/ 0 w 602468"/>
              <a:gd name="connsiteY18" fmla="*/ 507900 h 602467"/>
              <a:gd name="connsiteX19" fmla="*/ 1 w 602468"/>
              <a:gd name="connsiteY19" fmla="*/ 88702 h 602467"/>
              <a:gd name="connsiteX20" fmla="*/ 70827 w 602468"/>
              <a:gd name="connsiteY20" fmla="*/ 1802 h 602467"/>
              <a:gd name="connsiteX21" fmla="*/ 88703 w 602468"/>
              <a:gd name="connsiteY21" fmla="*/ 0 h 6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468" h="602467">
                <a:moveTo>
                  <a:pt x="88703" y="0"/>
                </a:moveTo>
                <a:lnTo>
                  <a:pt x="123229" y="6971"/>
                </a:lnTo>
                <a:cubicBezTo>
                  <a:pt x="155066" y="20436"/>
                  <a:pt x="177405" y="51960"/>
                  <a:pt x="177405" y="88702"/>
                </a:cubicBezTo>
                <a:lnTo>
                  <a:pt x="177405" y="277586"/>
                </a:lnTo>
                <a:lnTo>
                  <a:pt x="368351" y="86641"/>
                </a:lnTo>
                <a:lnTo>
                  <a:pt x="381812" y="102978"/>
                </a:lnTo>
                <a:cubicBezTo>
                  <a:pt x="408817" y="130019"/>
                  <a:pt x="438396" y="154480"/>
                  <a:pt x="470151" y="175962"/>
                </a:cubicBezTo>
                <a:lnTo>
                  <a:pt x="551133" y="219976"/>
                </a:lnTo>
                <a:lnTo>
                  <a:pt x="346045" y="425063"/>
                </a:lnTo>
                <a:lnTo>
                  <a:pt x="513766" y="425063"/>
                </a:lnTo>
                <a:cubicBezTo>
                  <a:pt x="550508" y="425063"/>
                  <a:pt x="582032" y="447402"/>
                  <a:pt x="595497" y="479238"/>
                </a:cubicBezTo>
                <a:lnTo>
                  <a:pt x="602468" y="513765"/>
                </a:lnTo>
                <a:lnTo>
                  <a:pt x="600666" y="531641"/>
                </a:lnTo>
                <a:cubicBezTo>
                  <a:pt x="592395" y="572061"/>
                  <a:pt x="556631" y="602467"/>
                  <a:pt x="513766" y="602467"/>
                </a:cubicBezTo>
                <a:lnTo>
                  <a:pt x="94567" y="602467"/>
                </a:lnTo>
                <a:cubicBezTo>
                  <a:pt x="70073" y="602467"/>
                  <a:pt x="47897" y="592539"/>
                  <a:pt x="31845" y="576487"/>
                </a:cubicBezTo>
                <a:lnTo>
                  <a:pt x="29484" y="572984"/>
                </a:lnTo>
                <a:lnTo>
                  <a:pt x="25981" y="570622"/>
                </a:lnTo>
                <a:cubicBezTo>
                  <a:pt x="9929" y="554570"/>
                  <a:pt x="0" y="532394"/>
                  <a:pt x="0" y="507900"/>
                </a:cubicBezTo>
                <a:lnTo>
                  <a:pt x="1" y="88702"/>
                </a:lnTo>
                <a:cubicBezTo>
                  <a:pt x="1" y="45837"/>
                  <a:pt x="30406" y="10073"/>
                  <a:pt x="70827" y="1802"/>
                </a:cubicBezTo>
                <a:lnTo>
                  <a:pt x="88703"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Freeform: Shape 34">
            <a:extLst>
              <a:ext uri="{FF2B5EF4-FFF2-40B4-BE49-F238E27FC236}">
                <a16:creationId xmlns:a16="http://schemas.microsoft.com/office/drawing/2014/main" id="{769FA9F6-ECF8-4209-8EB7-A081FB66EAFA}"/>
              </a:ext>
            </a:extLst>
          </p:cNvPr>
          <p:cNvSpPr/>
          <p:nvPr/>
        </p:nvSpPr>
        <p:spPr>
          <a:xfrm>
            <a:off x="3728822" y="2463072"/>
            <a:ext cx="389864" cy="389864"/>
          </a:xfrm>
          <a:custGeom>
            <a:avLst/>
            <a:gdLst>
              <a:gd name="connsiteX0" fmla="*/ 513764 w 602467"/>
              <a:gd name="connsiteY0" fmla="*/ 0 h 602468"/>
              <a:gd name="connsiteX1" fmla="*/ 531641 w 602467"/>
              <a:gd name="connsiteY1" fmla="*/ 1802 h 602468"/>
              <a:gd name="connsiteX2" fmla="*/ 602467 w 602467"/>
              <a:gd name="connsiteY2" fmla="*/ 88702 h 602468"/>
              <a:gd name="connsiteX3" fmla="*/ 602467 w 602467"/>
              <a:gd name="connsiteY3" fmla="*/ 507901 h 602468"/>
              <a:gd name="connsiteX4" fmla="*/ 576486 w 602467"/>
              <a:gd name="connsiteY4" fmla="*/ 570622 h 602468"/>
              <a:gd name="connsiteX5" fmla="*/ 572983 w 602467"/>
              <a:gd name="connsiteY5" fmla="*/ 572984 h 602468"/>
              <a:gd name="connsiteX6" fmla="*/ 570622 w 602467"/>
              <a:gd name="connsiteY6" fmla="*/ 576487 h 602468"/>
              <a:gd name="connsiteX7" fmla="*/ 507900 w 602467"/>
              <a:gd name="connsiteY7" fmla="*/ 602468 h 602468"/>
              <a:gd name="connsiteX8" fmla="*/ 88702 w 602467"/>
              <a:gd name="connsiteY8" fmla="*/ 602467 h 602468"/>
              <a:gd name="connsiteX9" fmla="*/ 1802 w 602467"/>
              <a:gd name="connsiteY9" fmla="*/ 531641 h 602468"/>
              <a:gd name="connsiteX10" fmla="*/ 0 w 602467"/>
              <a:gd name="connsiteY10" fmla="*/ 513765 h 602468"/>
              <a:gd name="connsiteX11" fmla="*/ 6970 w 602467"/>
              <a:gd name="connsiteY11" fmla="*/ 479238 h 602468"/>
              <a:gd name="connsiteX12" fmla="*/ 88702 w 602467"/>
              <a:gd name="connsiteY12" fmla="*/ 425063 h 602468"/>
              <a:gd name="connsiteX13" fmla="*/ 277586 w 602467"/>
              <a:gd name="connsiteY13" fmla="*/ 425063 h 602468"/>
              <a:gd name="connsiteX14" fmla="*/ 69388 w 602467"/>
              <a:gd name="connsiteY14" fmla="*/ 216865 h 602468"/>
              <a:gd name="connsiteX15" fmla="*/ 144647 w 602467"/>
              <a:gd name="connsiteY15" fmla="*/ 175961 h 602468"/>
              <a:gd name="connsiteX16" fmla="*/ 232986 w 602467"/>
              <a:gd name="connsiteY16" fmla="*/ 102977 h 602468"/>
              <a:gd name="connsiteX17" fmla="*/ 250438 w 602467"/>
              <a:gd name="connsiteY17" fmla="*/ 81798 h 602468"/>
              <a:gd name="connsiteX18" fmla="*/ 425063 w 602467"/>
              <a:gd name="connsiteY18" fmla="*/ 256423 h 602468"/>
              <a:gd name="connsiteX19" fmla="*/ 425063 w 602467"/>
              <a:gd name="connsiteY19" fmla="*/ 88702 h 602468"/>
              <a:gd name="connsiteX20" fmla="*/ 479238 w 602467"/>
              <a:gd name="connsiteY20" fmla="*/ 6971 h 602468"/>
              <a:gd name="connsiteX21" fmla="*/ 513764 w 602467"/>
              <a:gd name="connsiteY21" fmla="*/ 0 h 60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467" h="602468">
                <a:moveTo>
                  <a:pt x="513764" y="0"/>
                </a:moveTo>
                <a:lnTo>
                  <a:pt x="531641" y="1802"/>
                </a:lnTo>
                <a:cubicBezTo>
                  <a:pt x="572061" y="10073"/>
                  <a:pt x="602467" y="45837"/>
                  <a:pt x="602467" y="88702"/>
                </a:cubicBezTo>
                <a:lnTo>
                  <a:pt x="602467" y="507901"/>
                </a:lnTo>
                <a:cubicBezTo>
                  <a:pt x="602467" y="532395"/>
                  <a:pt x="592538" y="554570"/>
                  <a:pt x="576486" y="570622"/>
                </a:cubicBezTo>
                <a:lnTo>
                  <a:pt x="572983" y="572984"/>
                </a:lnTo>
                <a:lnTo>
                  <a:pt x="570622" y="576487"/>
                </a:lnTo>
                <a:cubicBezTo>
                  <a:pt x="554569" y="592539"/>
                  <a:pt x="532394" y="602468"/>
                  <a:pt x="507900" y="602468"/>
                </a:cubicBezTo>
                <a:lnTo>
                  <a:pt x="88702" y="602467"/>
                </a:lnTo>
                <a:cubicBezTo>
                  <a:pt x="45837" y="602467"/>
                  <a:pt x="10073" y="572061"/>
                  <a:pt x="1802" y="531641"/>
                </a:cubicBezTo>
                <a:lnTo>
                  <a:pt x="0" y="513765"/>
                </a:lnTo>
                <a:lnTo>
                  <a:pt x="6970" y="479238"/>
                </a:lnTo>
                <a:cubicBezTo>
                  <a:pt x="20436" y="447402"/>
                  <a:pt x="51960" y="425063"/>
                  <a:pt x="88702" y="425063"/>
                </a:cubicBezTo>
                <a:lnTo>
                  <a:pt x="277586" y="425063"/>
                </a:lnTo>
                <a:lnTo>
                  <a:pt x="69388" y="216865"/>
                </a:lnTo>
                <a:lnTo>
                  <a:pt x="144647" y="175961"/>
                </a:lnTo>
                <a:cubicBezTo>
                  <a:pt x="176402" y="154479"/>
                  <a:pt x="205982" y="130018"/>
                  <a:pt x="232986" y="102977"/>
                </a:cubicBezTo>
                <a:lnTo>
                  <a:pt x="250438" y="81798"/>
                </a:lnTo>
                <a:lnTo>
                  <a:pt x="425063" y="256423"/>
                </a:lnTo>
                <a:lnTo>
                  <a:pt x="425063" y="88702"/>
                </a:lnTo>
                <a:cubicBezTo>
                  <a:pt x="425063" y="51960"/>
                  <a:pt x="447402" y="20436"/>
                  <a:pt x="479238" y="6971"/>
                </a:cubicBezTo>
                <a:lnTo>
                  <a:pt x="513764" y="0"/>
                </a:lnTo>
                <a:close/>
              </a:path>
            </a:pathLst>
          </a:custGeom>
          <a:solidFill>
            <a:srgbClr val="F484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Freeform: Shape 35">
            <a:extLst>
              <a:ext uri="{FF2B5EF4-FFF2-40B4-BE49-F238E27FC236}">
                <a16:creationId xmlns:a16="http://schemas.microsoft.com/office/drawing/2014/main" id="{7413E8D0-E41E-4EAD-9DFF-8758197E0485}"/>
              </a:ext>
            </a:extLst>
          </p:cNvPr>
          <p:cNvSpPr/>
          <p:nvPr/>
        </p:nvSpPr>
        <p:spPr>
          <a:xfrm>
            <a:off x="3780422" y="2673892"/>
            <a:ext cx="1576989" cy="1576989"/>
          </a:xfrm>
          <a:custGeom>
            <a:avLst/>
            <a:gdLst>
              <a:gd name="connsiteX0" fmla="*/ 1218481 w 2436962"/>
              <a:gd name="connsiteY0" fmla="*/ 0 h 2436962"/>
              <a:gd name="connsiteX1" fmla="*/ 2436962 w 2436962"/>
              <a:gd name="connsiteY1" fmla="*/ 1218481 h 2436962"/>
              <a:gd name="connsiteX2" fmla="*/ 1218481 w 2436962"/>
              <a:gd name="connsiteY2" fmla="*/ 2436962 h 2436962"/>
              <a:gd name="connsiteX3" fmla="*/ 0 w 2436962"/>
              <a:gd name="connsiteY3" fmla="*/ 1218481 h 2436962"/>
              <a:gd name="connsiteX4" fmla="*/ 1218481 w 2436962"/>
              <a:gd name="connsiteY4" fmla="*/ 0 h 24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962" h="2436962">
                <a:moveTo>
                  <a:pt x="1218481" y="0"/>
                </a:moveTo>
                <a:cubicBezTo>
                  <a:pt x="1891429" y="0"/>
                  <a:pt x="2436962" y="545533"/>
                  <a:pt x="2436962" y="1218481"/>
                </a:cubicBezTo>
                <a:cubicBezTo>
                  <a:pt x="2436962" y="1891429"/>
                  <a:pt x="1891429" y="2436962"/>
                  <a:pt x="1218481" y="2436962"/>
                </a:cubicBezTo>
                <a:cubicBezTo>
                  <a:pt x="545533" y="2436962"/>
                  <a:pt x="0" y="1891429"/>
                  <a:pt x="0" y="1218481"/>
                </a:cubicBezTo>
                <a:cubicBezTo>
                  <a:pt x="0" y="545533"/>
                  <a:pt x="545533" y="0"/>
                  <a:pt x="1218481"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Freeform: Shape 36">
            <a:extLst>
              <a:ext uri="{FF2B5EF4-FFF2-40B4-BE49-F238E27FC236}">
                <a16:creationId xmlns:a16="http://schemas.microsoft.com/office/drawing/2014/main" id="{738874FF-473C-4F7A-A7C1-78FDD20F5038}"/>
              </a:ext>
            </a:extLst>
          </p:cNvPr>
          <p:cNvSpPr/>
          <p:nvPr/>
        </p:nvSpPr>
        <p:spPr>
          <a:xfrm>
            <a:off x="5313346" y="2918885"/>
            <a:ext cx="357453" cy="503799"/>
          </a:xfrm>
          <a:custGeom>
            <a:avLst/>
            <a:gdLst>
              <a:gd name="connsiteX0" fmla="*/ 376618 w 552382"/>
              <a:gd name="connsiteY0" fmla="*/ 406 h 778534"/>
              <a:gd name="connsiteX1" fmla="*/ 433927 w 552382"/>
              <a:gd name="connsiteY1" fmla="*/ 14614 h 778534"/>
              <a:gd name="connsiteX2" fmla="*/ 447842 w 552382"/>
              <a:gd name="connsiteY2" fmla="*/ 25981 h 778534"/>
              <a:gd name="connsiteX3" fmla="*/ 467327 w 552382"/>
              <a:gd name="connsiteY3" fmla="*/ 55323 h 778534"/>
              <a:gd name="connsiteX4" fmla="*/ 447841 w 552382"/>
              <a:gd name="connsiteY4" fmla="*/ 151424 h 778534"/>
              <a:gd name="connsiteX5" fmla="*/ 314281 w 552382"/>
              <a:gd name="connsiteY5" fmla="*/ 284985 h 778534"/>
              <a:gd name="connsiteX6" fmla="*/ 550887 w 552382"/>
              <a:gd name="connsiteY6" fmla="*/ 284985 h 778534"/>
              <a:gd name="connsiteX7" fmla="*/ 540471 w 552382"/>
              <a:gd name="connsiteY7" fmla="*/ 389268 h 778534"/>
              <a:gd name="connsiteX8" fmla="*/ 552382 w 552382"/>
              <a:gd name="connsiteY8" fmla="*/ 508514 h 778534"/>
              <a:gd name="connsiteX9" fmla="*/ 329245 w 552382"/>
              <a:gd name="connsiteY9" fmla="*/ 508514 h 778534"/>
              <a:gd name="connsiteX10" fmla="*/ 447841 w 552382"/>
              <a:gd name="connsiteY10" fmla="*/ 627110 h 778534"/>
              <a:gd name="connsiteX11" fmla="*/ 467327 w 552382"/>
              <a:gd name="connsiteY11" fmla="*/ 723211 h 778534"/>
              <a:gd name="connsiteX12" fmla="*/ 447842 w 552382"/>
              <a:gd name="connsiteY12" fmla="*/ 752554 h 778534"/>
              <a:gd name="connsiteX13" fmla="*/ 433927 w 552382"/>
              <a:gd name="connsiteY13" fmla="*/ 763920 h 778534"/>
              <a:gd name="connsiteX14" fmla="*/ 322398 w 552382"/>
              <a:gd name="connsiteY14" fmla="*/ 752554 h 778534"/>
              <a:gd name="connsiteX15" fmla="*/ 25980 w 552382"/>
              <a:gd name="connsiteY15" fmla="*/ 456136 h 778534"/>
              <a:gd name="connsiteX16" fmla="*/ 0 w 552382"/>
              <a:gd name="connsiteY16" fmla="*/ 393414 h 778534"/>
              <a:gd name="connsiteX17" fmla="*/ 807 w 552382"/>
              <a:gd name="connsiteY17" fmla="*/ 389267 h 778534"/>
              <a:gd name="connsiteX18" fmla="*/ 0 w 552382"/>
              <a:gd name="connsiteY18" fmla="*/ 385120 h 778534"/>
              <a:gd name="connsiteX19" fmla="*/ 25980 w 552382"/>
              <a:gd name="connsiteY19" fmla="*/ 322398 h 778534"/>
              <a:gd name="connsiteX20" fmla="*/ 322398 w 552382"/>
              <a:gd name="connsiteY20" fmla="*/ 25981 h 778534"/>
              <a:gd name="connsiteX21" fmla="*/ 376618 w 552382"/>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382" h="778534">
                <a:moveTo>
                  <a:pt x="376618" y="406"/>
                </a:moveTo>
                <a:cubicBezTo>
                  <a:pt x="396407" y="-1488"/>
                  <a:pt x="416712" y="3248"/>
                  <a:pt x="433927" y="14614"/>
                </a:cubicBezTo>
                <a:lnTo>
                  <a:pt x="447842" y="25981"/>
                </a:lnTo>
                <a:lnTo>
                  <a:pt x="467327" y="55323"/>
                </a:lnTo>
                <a:cubicBezTo>
                  <a:pt x="480317" y="87357"/>
                  <a:pt x="473822" y="125444"/>
                  <a:pt x="447841" y="151424"/>
                </a:cubicBezTo>
                <a:lnTo>
                  <a:pt x="314281" y="284985"/>
                </a:lnTo>
                <a:lnTo>
                  <a:pt x="550887" y="284985"/>
                </a:lnTo>
                <a:lnTo>
                  <a:pt x="540471" y="389268"/>
                </a:lnTo>
                <a:lnTo>
                  <a:pt x="552382" y="508514"/>
                </a:lnTo>
                <a:lnTo>
                  <a:pt x="329245" y="508514"/>
                </a:lnTo>
                <a:lnTo>
                  <a:pt x="447841" y="627110"/>
                </a:lnTo>
                <a:cubicBezTo>
                  <a:pt x="473822" y="653091"/>
                  <a:pt x="480317" y="691178"/>
                  <a:pt x="467327" y="723211"/>
                </a:cubicBezTo>
                <a:lnTo>
                  <a:pt x="447842" y="752554"/>
                </a:lnTo>
                <a:lnTo>
                  <a:pt x="433927" y="763920"/>
                </a:lnTo>
                <a:cubicBezTo>
                  <a:pt x="399497" y="786653"/>
                  <a:pt x="352708" y="782864"/>
                  <a:pt x="322398" y="752554"/>
                </a:cubicBezTo>
                <a:lnTo>
                  <a:pt x="25980" y="456136"/>
                </a:lnTo>
                <a:cubicBezTo>
                  <a:pt x="8660" y="438816"/>
                  <a:pt x="0" y="416115"/>
                  <a:pt x="0" y="393414"/>
                </a:cubicBezTo>
                <a:lnTo>
                  <a:pt x="807" y="389267"/>
                </a:lnTo>
                <a:lnTo>
                  <a:pt x="0" y="385120"/>
                </a:lnTo>
                <a:cubicBezTo>
                  <a:pt x="0" y="362419"/>
                  <a:pt x="8660" y="339718"/>
                  <a:pt x="25980" y="322398"/>
                </a:cubicBezTo>
                <a:lnTo>
                  <a:pt x="322398" y="25981"/>
                </a:lnTo>
                <a:cubicBezTo>
                  <a:pt x="337553" y="10826"/>
                  <a:pt x="356828" y="2301"/>
                  <a:pt x="376618" y="406"/>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Freeform: Shape 37">
            <a:extLst>
              <a:ext uri="{FF2B5EF4-FFF2-40B4-BE49-F238E27FC236}">
                <a16:creationId xmlns:a16="http://schemas.microsoft.com/office/drawing/2014/main" id="{AAD66114-5F10-47D0-8F75-CDC990FABF0B}"/>
              </a:ext>
            </a:extLst>
          </p:cNvPr>
          <p:cNvSpPr/>
          <p:nvPr/>
        </p:nvSpPr>
        <p:spPr>
          <a:xfrm>
            <a:off x="3503957" y="2918886"/>
            <a:ext cx="347963" cy="503799"/>
          </a:xfrm>
          <a:custGeom>
            <a:avLst/>
            <a:gdLst>
              <a:gd name="connsiteX0" fmla="*/ 161097 w 537715"/>
              <a:gd name="connsiteY0" fmla="*/ 406 h 778534"/>
              <a:gd name="connsiteX1" fmla="*/ 215316 w 537715"/>
              <a:gd name="connsiteY1" fmla="*/ 25981 h 778534"/>
              <a:gd name="connsiteX2" fmla="*/ 511735 w 537715"/>
              <a:gd name="connsiteY2" fmla="*/ 322398 h 778534"/>
              <a:gd name="connsiteX3" fmla="*/ 537715 w 537715"/>
              <a:gd name="connsiteY3" fmla="*/ 385121 h 778534"/>
              <a:gd name="connsiteX4" fmla="*/ 536908 w 537715"/>
              <a:gd name="connsiteY4" fmla="*/ 389267 h 778534"/>
              <a:gd name="connsiteX5" fmla="*/ 537715 w 537715"/>
              <a:gd name="connsiteY5" fmla="*/ 393415 h 778534"/>
              <a:gd name="connsiteX6" fmla="*/ 511735 w 537715"/>
              <a:gd name="connsiteY6" fmla="*/ 456136 h 778534"/>
              <a:gd name="connsiteX7" fmla="*/ 215316 w 537715"/>
              <a:gd name="connsiteY7" fmla="*/ 752554 h 778534"/>
              <a:gd name="connsiteX8" fmla="*/ 103787 w 537715"/>
              <a:gd name="connsiteY8" fmla="*/ 763920 h 778534"/>
              <a:gd name="connsiteX9" fmla="*/ 89873 w 537715"/>
              <a:gd name="connsiteY9" fmla="*/ 752554 h 778534"/>
              <a:gd name="connsiteX10" fmla="*/ 70388 w 537715"/>
              <a:gd name="connsiteY10" fmla="*/ 723211 h 778534"/>
              <a:gd name="connsiteX11" fmla="*/ 89873 w 537715"/>
              <a:gd name="connsiteY11" fmla="*/ 627110 h 778534"/>
              <a:gd name="connsiteX12" fmla="*/ 223434 w 537715"/>
              <a:gd name="connsiteY12" fmla="*/ 493549 h 778534"/>
              <a:gd name="connsiteX13" fmla="*/ 1495 w 537715"/>
              <a:gd name="connsiteY13" fmla="*/ 493549 h 778534"/>
              <a:gd name="connsiteX14" fmla="*/ 11910 w 537715"/>
              <a:gd name="connsiteY14" fmla="*/ 389267 h 778534"/>
              <a:gd name="connsiteX15" fmla="*/ 0 w 537715"/>
              <a:gd name="connsiteY15" fmla="*/ 270021 h 778534"/>
              <a:gd name="connsiteX16" fmla="*/ 208470 w 537715"/>
              <a:gd name="connsiteY16" fmla="*/ 270021 h 778534"/>
              <a:gd name="connsiteX17" fmla="*/ 89873 w 537715"/>
              <a:gd name="connsiteY17" fmla="*/ 151424 h 778534"/>
              <a:gd name="connsiteX18" fmla="*/ 70388 w 537715"/>
              <a:gd name="connsiteY18" fmla="*/ 55323 h 778534"/>
              <a:gd name="connsiteX19" fmla="*/ 89873 w 537715"/>
              <a:gd name="connsiteY19" fmla="*/ 25981 h 778534"/>
              <a:gd name="connsiteX20" fmla="*/ 103787 w 537715"/>
              <a:gd name="connsiteY20" fmla="*/ 14614 h 778534"/>
              <a:gd name="connsiteX21" fmla="*/ 161097 w 537715"/>
              <a:gd name="connsiteY21" fmla="*/ 406 h 7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715" h="778534">
                <a:moveTo>
                  <a:pt x="161097" y="406"/>
                </a:moveTo>
                <a:cubicBezTo>
                  <a:pt x="180887" y="2301"/>
                  <a:pt x="200161" y="10826"/>
                  <a:pt x="215316" y="25981"/>
                </a:cubicBezTo>
                <a:lnTo>
                  <a:pt x="511735" y="322398"/>
                </a:lnTo>
                <a:cubicBezTo>
                  <a:pt x="529055" y="339718"/>
                  <a:pt x="537715" y="362420"/>
                  <a:pt x="537715" y="385121"/>
                </a:cubicBezTo>
                <a:lnTo>
                  <a:pt x="536908" y="389267"/>
                </a:lnTo>
                <a:lnTo>
                  <a:pt x="537715" y="393415"/>
                </a:lnTo>
                <a:cubicBezTo>
                  <a:pt x="537715" y="416116"/>
                  <a:pt x="529055" y="438816"/>
                  <a:pt x="511735" y="456136"/>
                </a:cubicBezTo>
                <a:lnTo>
                  <a:pt x="215316" y="752554"/>
                </a:lnTo>
                <a:cubicBezTo>
                  <a:pt x="185006" y="782864"/>
                  <a:pt x="138218" y="786653"/>
                  <a:pt x="103787" y="763920"/>
                </a:cubicBezTo>
                <a:lnTo>
                  <a:pt x="89873" y="752554"/>
                </a:lnTo>
                <a:lnTo>
                  <a:pt x="70388" y="723211"/>
                </a:lnTo>
                <a:cubicBezTo>
                  <a:pt x="57398" y="691178"/>
                  <a:pt x="63893" y="653091"/>
                  <a:pt x="89873" y="627110"/>
                </a:cubicBezTo>
                <a:lnTo>
                  <a:pt x="223434" y="493549"/>
                </a:lnTo>
                <a:lnTo>
                  <a:pt x="1495" y="493549"/>
                </a:lnTo>
                <a:lnTo>
                  <a:pt x="11910" y="389267"/>
                </a:lnTo>
                <a:lnTo>
                  <a:pt x="0" y="270021"/>
                </a:lnTo>
                <a:lnTo>
                  <a:pt x="208470" y="270021"/>
                </a:lnTo>
                <a:lnTo>
                  <a:pt x="89873" y="151424"/>
                </a:lnTo>
                <a:cubicBezTo>
                  <a:pt x="63893" y="125444"/>
                  <a:pt x="57398" y="87357"/>
                  <a:pt x="70388" y="55323"/>
                </a:cubicBezTo>
                <a:lnTo>
                  <a:pt x="89873" y="25981"/>
                </a:lnTo>
                <a:lnTo>
                  <a:pt x="103787" y="14614"/>
                </a:lnTo>
                <a:cubicBezTo>
                  <a:pt x="121003" y="3248"/>
                  <a:pt x="141307" y="-1488"/>
                  <a:pt x="161097" y="406"/>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Freeform: Shape 38">
            <a:extLst>
              <a:ext uri="{FF2B5EF4-FFF2-40B4-BE49-F238E27FC236}">
                <a16:creationId xmlns:a16="http://schemas.microsoft.com/office/drawing/2014/main" id="{9FBB81A5-C716-4EDC-8178-3E6DA06DAA61}"/>
              </a:ext>
            </a:extLst>
          </p:cNvPr>
          <p:cNvSpPr/>
          <p:nvPr/>
        </p:nvSpPr>
        <p:spPr>
          <a:xfrm>
            <a:off x="3462056" y="3717032"/>
            <a:ext cx="389864" cy="389864"/>
          </a:xfrm>
          <a:custGeom>
            <a:avLst/>
            <a:gdLst>
              <a:gd name="connsiteX0" fmla="*/ 88702 w 602467"/>
              <a:gd name="connsiteY0" fmla="*/ 0 h 602467"/>
              <a:gd name="connsiteX1" fmla="*/ 507900 w 602467"/>
              <a:gd name="connsiteY1" fmla="*/ 0 h 602467"/>
              <a:gd name="connsiteX2" fmla="*/ 570622 w 602467"/>
              <a:gd name="connsiteY2" fmla="*/ 25981 h 602467"/>
              <a:gd name="connsiteX3" fmla="*/ 572984 w 602467"/>
              <a:gd name="connsiteY3" fmla="*/ 29484 h 602467"/>
              <a:gd name="connsiteX4" fmla="*/ 576487 w 602467"/>
              <a:gd name="connsiteY4" fmla="*/ 31845 h 602467"/>
              <a:gd name="connsiteX5" fmla="*/ 602467 w 602467"/>
              <a:gd name="connsiteY5" fmla="*/ 94567 h 602467"/>
              <a:gd name="connsiteX6" fmla="*/ 602467 w 602467"/>
              <a:gd name="connsiteY6" fmla="*/ 513765 h 602467"/>
              <a:gd name="connsiteX7" fmla="*/ 531641 w 602467"/>
              <a:gd name="connsiteY7" fmla="*/ 600665 h 602467"/>
              <a:gd name="connsiteX8" fmla="*/ 513764 w 602467"/>
              <a:gd name="connsiteY8" fmla="*/ 602467 h 602467"/>
              <a:gd name="connsiteX9" fmla="*/ 479238 w 602467"/>
              <a:gd name="connsiteY9" fmla="*/ 595497 h 602467"/>
              <a:gd name="connsiteX10" fmla="*/ 425063 w 602467"/>
              <a:gd name="connsiteY10" fmla="*/ 513765 h 602467"/>
              <a:gd name="connsiteX11" fmla="*/ 425063 w 602467"/>
              <a:gd name="connsiteY11" fmla="*/ 324881 h 602467"/>
              <a:gd name="connsiteX12" fmla="*/ 287463 w 602467"/>
              <a:gd name="connsiteY12" fmla="*/ 462482 h 602467"/>
              <a:gd name="connsiteX13" fmla="*/ 232988 w 602467"/>
              <a:gd name="connsiteY13" fmla="*/ 396458 h 602467"/>
              <a:gd name="connsiteX14" fmla="*/ 144649 w 602467"/>
              <a:gd name="connsiteY14" fmla="*/ 323571 h 602467"/>
              <a:gd name="connsiteX15" fmla="*/ 122356 w 602467"/>
              <a:gd name="connsiteY15" fmla="*/ 311471 h 602467"/>
              <a:gd name="connsiteX16" fmla="*/ 256423 w 602467"/>
              <a:gd name="connsiteY16" fmla="*/ 177404 h 602467"/>
              <a:gd name="connsiteX17" fmla="*/ 88702 w 602467"/>
              <a:gd name="connsiteY17" fmla="*/ 177404 h 602467"/>
              <a:gd name="connsiteX18" fmla="*/ 6970 w 602467"/>
              <a:gd name="connsiteY18" fmla="*/ 123229 h 602467"/>
              <a:gd name="connsiteX19" fmla="*/ 0 w 602467"/>
              <a:gd name="connsiteY19" fmla="*/ 88703 h 602467"/>
              <a:gd name="connsiteX20" fmla="*/ 1802 w 602467"/>
              <a:gd name="connsiteY20" fmla="*/ 70826 h 602467"/>
              <a:gd name="connsiteX21" fmla="*/ 88702 w 602467"/>
              <a:gd name="connsiteY21" fmla="*/ 0 h 6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467" h="602467">
                <a:moveTo>
                  <a:pt x="88702" y="0"/>
                </a:moveTo>
                <a:lnTo>
                  <a:pt x="507900" y="0"/>
                </a:lnTo>
                <a:cubicBezTo>
                  <a:pt x="532394" y="0"/>
                  <a:pt x="554570" y="9929"/>
                  <a:pt x="570622" y="25981"/>
                </a:cubicBezTo>
                <a:lnTo>
                  <a:pt x="572984" y="29484"/>
                </a:lnTo>
                <a:lnTo>
                  <a:pt x="576487" y="31845"/>
                </a:lnTo>
                <a:cubicBezTo>
                  <a:pt x="592539" y="47898"/>
                  <a:pt x="602467" y="70073"/>
                  <a:pt x="602467" y="94567"/>
                </a:cubicBezTo>
                <a:lnTo>
                  <a:pt x="602467" y="513765"/>
                </a:lnTo>
                <a:cubicBezTo>
                  <a:pt x="602467" y="556630"/>
                  <a:pt x="572061" y="592394"/>
                  <a:pt x="531641" y="600665"/>
                </a:cubicBezTo>
                <a:lnTo>
                  <a:pt x="513764" y="602467"/>
                </a:lnTo>
                <a:lnTo>
                  <a:pt x="479238" y="595497"/>
                </a:lnTo>
                <a:cubicBezTo>
                  <a:pt x="447402" y="582031"/>
                  <a:pt x="425063" y="550507"/>
                  <a:pt x="425063" y="513765"/>
                </a:cubicBezTo>
                <a:lnTo>
                  <a:pt x="425063" y="324881"/>
                </a:lnTo>
                <a:lnTo>
                  <a:pt x="287463" y="462482"/>
                </a:lnTo>
                <a:lnTo>
                  <a:pt x="232988" y="396458"/>
                </a:lnTo>
                <a:cubicBezTo>
                  <a:pt x="205984" y="369454"/>
                  <a:pt x="176404" y="345025"/>
                  <a:pt x="144649" y="323571"/>
                </a:cubicBezTo>
                <a:lnTo>
                  <a:pt x="122356" y="311471"/>
                </a:lnTo>
                <a:lnTo>
                  <a:pt x="256423" y="177404"/>
                </a:lnTo>
                <a:lnTo>
                  <a:pt x="88702" y="177404"/>
                </a:lnTo>
                <a:cubicBezTo>
                  <a:pt x="51960" y="177404"/>
                  <a:pt x="20436" y="155065"/>
                  <a:pt x="6970" y="123229"/>
                </a:cubicBezTo>
                <a:lnTo>
                  <a:pt x="0" y="88703"/>
                </a:lnTo>
                <a:lnTo>
                  <a:pt x="1802" y="70826"/>
                </a:lnTo>
                <a:cubicBezTo>
                  <a:pt x="10073" y="30406"/>
                  <a:pt x="45837" y="0"/>
                  <a:pt x="88702"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Freeform: Shape 39">
            <a:extLst>
              <a:ext uri="{FF2B5EF4-FFF2-40B4-BE49-F238E27FC236}">
                <a16:creationId xmlns:a16="http://schemas.microsoft.com/office/drawing/2014/main" id="{4DB3D701-A570-42DE-BAF6-030598607713}"/>
              </a:ext>
            </a:extLst>
          </p:cNvPr>
          <p:cNvSpPr/>
          <p:nvPr/>
        </p:nvSpPr>
        <p:spPr>
          <a:xfrm rot="20894191">
            <a:off x="5338725" y="3676923"/>
            <a:ext cx="389864" cy="389864"/>
          </a:xfrm>
          <a:custGeom>
            <a:avLst/>
            <a:gdLst>
              <a:gd name="connsiteX0" fmla="*/ 94567 w 602467"/>
              <a:gd name="connsiteY0" fmla="*/ 0 h 602467"/>
              <a:gd name="connsiteX1" fmla="*/ 513765 w 602467"/>
              <a:gd name="connsiteY1" fmla="*/ 0 h 602467"/>
              <a:gd name="connsiteX2" fmla="*/ 600665 w 602467"/>
              <a:gd name="connsiteY2" fmla="*/ 70826 h 602467"/>
              <a:gd name="connsiteX3" fmla="*/ 602467 w 602467"/>
              <a:gd name="connsiteY3" fmla="*/ 88703 h 602467"/>
              <a:gd name="connsiteX4" fmla="*/ 595496 w 602467"/>
              <a:gd name="connsiteY4" fmla="*/ 123229 h 602467"/>
              <a:gd name="connsiteX5" fmla="*/ 513765 w 602467"/>
              <a:gd name="connsiteY5" fmla="*/ 177404 h 602467"/>
              <a:gd name="connsiteX6" fmla="*/ 324881 w 602467"/>
              <a:gd name="connsiteY6" fmla="*/ 177404 h 602467"/>
              <a:gd name="connsiteX7" fmla="*/ 470732 w 602467"/>
              <a:gd name="connsiteY7" fmla="*/ 323255 h 602467"/>
              <a:gd name="connsiteX8" fmla="*/ 470150 w 602467"/>
              <a:gd name="connsiteY8" fmla="*/ 323570 h 602467"/>
              <a:gd name="connsiteX9" fmla="*/ 381811 w 602467"/>
              <a:gd name="connsiteY9" fmla="*/ 396457 h 602467"/>
              <a:gd name="connsiteX10" fmla="*/ 312194 w 602467"/>
              <a:gd name="connsiteY10" fmla="*/ 480834 h 602467"/>
              <a:gd name="connsiteX11" fmla="*/ 177404 w 602467"/>
              <a:gd name="connsiteY11" fmla="*/ 346044 h 602467"/>
              <a:gd name="connsiteX12" fmla="*/ 177404 w 602467"/>
              <a:gd name="connsiteY12" fmla="*/ 513765 h 602467"/>
              <a:gd name="connsiteX13" fmla="*/ 123228 w 602467"/>
              <a:gd name="connsiteY13" fmla="*/ 595497 h 602467"/>
              <a:gd name="connsiteX14" fmla="*/ 88702 w 602467"/>
              <a:gd name="connsiteY14" fmla="*/ 602467 h 602467"/>
              <a:gd name="connsiteX15" fmla="*/ 70826 w 602467"/>
              <a:gd name="connsiteY15" fmla="*/ 600665 h 602467"/>
              <a:gd name="connsiteX16" fmla="*/ 0 w 602467"/>
              <a:gd name="connsiteY16" fmla="*/ 513765 h 602467"/>
              <a:gd name="connsiteX17" fmla="*/ 0 w 602467"/>
              <a:gd name="connsiteY17" fmla="*/ 94567 h 602467"/>
              <a:gd name="connsiteX18" fmla="*/ 25980 w 602467"/>
              <a:gd name="connsiteY18" fmla="*/ 31845 h 602467"/>
              <a:gd name="connsiteX19" fmla="*/ 29483 w 602467"/>
              <a:gd name="connsiteY19" fmla="*/ 29483 h 602467"/>
              <a:gd name="connsiteX20" fmla="*/ 31845 w 602467"/>
              <a:gd name="connsiteY20" fmla="*/ 25980 h 602467"/>
              <a:gd name="connsiteX21" fmla="*/ 94567 w 602467"/>
              <a:gd name="connsiteY21" fmla="*/ 0 h 6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467" h="602467">
                <a:moveTo>
                  <a:pt x="94567" y="0"/>
                </a:moveTo>
                <a:lnTo>
                  <a:pt x="513765" y="0"/>
                </a:lnTo>
                <a:cubicBezTo>
                  <a:pt x="556630" y="0"/>
                  <a:pt x="592394" y="30406"/>
                  <a:pt x="600665" y="70826"/>
                </a:cubicBezTo>
                <a:lnTo>
                  <a:pt x="602467" y="88703"/>
                </a:lnTo>
                <a:lnTo>
                  <a:pt x="595496" y="123229"/>
                </a:lnTo>
                <a:cubicBezTo>
                  <a:pt x="582031" y="155065"/>
                  <a:pt x="550507" y="177404"/>
                  <a:pt x="513765" y="177404"/>
                </a:cubicBezTo>
                <a:lnTo>
                  <a:pt x="324881" y="177404"/>
                </a:lnTo>
                <a:lnTo>
                  <a:pt x="470732" y="323255"/>
                </a:lnTo>
                <a:lnTo>
                  <a:pt x="470150" y="323570"/>
                </a:lnTo>
                <a:cubicBezTo>
                  <a:pt x="438395" y="345024"/>
                  <a:pt x="408816" y="369453"/>
                  <a:pt x="381811" y="396457"/>
                </a:cubicBezTo>
                <a:lnTo>
                  <a:pt x="312194" y="480834"/>
                </a:lnTo>
                <a:lnTo>
                  <a:pt x="177404" y="346044"/>
                </a:lnTo>
                <a:lnTo>
                  <a:pt x="177404" y="513765"/>
                </a:lnTo>
                <a:cubicBezTo>
                  <a:pt x="177404" y="550507"/>
                  <a:pt x="155065" y="582031"/>
                  <a:pt x="123228" y="595497"/>
                </a:cubicBezTo>
                <a:lnTo>
                  <a:pt x="88702" y="602467"/>
                </a:lnTo>
                <a:lnTo>
                  <a:pt x="70826" y="600665"/>
                </a:lnTo>
                <a:cubicBezTo>
                  <a:pt x="30405" y="592394"/>
                  <a:pt x="0" y="556630"/>
                  <a:pt x="0" y="513765"/>
                </a:cubicBezTo>
                <a:lnTo>
                  <a:pt x="0" y="94567"/>
                </a:lnTo>
                <a:cubicBezTo>
                  <a:pt x="0" y="70073"/>
                  <a:pt x="9928" y="47897"/>
                  <a:pt x="25980" y="31845"/>
                </a:cubicBezTo>
                <a:lnTo>
                  <a:pt x="29483" y="29483"/>
                </a:lnTo>
                <a:lnTo>
                  <a:pt x="31845" y="25980"/>
                </a:lnTo>
                <a:cubicBezTo>
                  <a:pt x="47897" y="9928"/>
                  <a:pt x="70072" y="0"/>
                  <a:pt x="94567"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Freeform: Shape 40">
            <a:extLst>
              <a:ext uri="{FF2B5EF4-FFF2-40B4-BE49-F238E27FC236}">
                <a16:creationId xmlns:a16="http://schemas.microsoft.com/office/drawing/2014/main" id="{E1EBEC17-F250-4F29-9BDA-7DD0201C3612}"/>
              </a:ext>
            </a:extLst>
          </p:cNvPr>
          <p:cNvSpPr/>
          <p:nvPr/>
        </p:nvSpPr>
        <p:spPr>
          <a:xfrm rot="490408">
            <a:off x="4071341" y="4202245"/>
            <a:ext cx="503799" cy="322314"/>
          </a:xfrm>
          <a:custGeom>
            <a:avLst/>
            <a:gdLst>
              <a:gd name="connsiteX0" fmla="*/ 385121 w 778534"/>
              <a:gd name="connsiteY0" fmla="*/ 0 h 498080"/>
              <a:gd name="connsiteX1" fmla="*/ 389268 w 778534"/>
              <a:gd name="connsiteY1" fmla="*/ 807 h 498080"/>
              <a:gd name="connsiteX2" fmla="*/ 393415 w 778534"/>
              <a:gd name="connsiteY2" fmla="*/ 0 h 498080"/>
              <a:gd name="connsiteX3" fmla="*/ 456137 w 778534"/>
              <a:gd name="connsiteY3" fmla="*/ 25980 h 498080"/>
              <a:gd name="connsiteX4" fmla="*/ 752554 w 778534"/>
              <a:gd name="connsiteY4" fmla="*/ 322398 h 498080"/>
              <a:gd name="connsiteX5" fmla="*/ 763921 w 778534"/>
              <a:gd name="connsiteY5" fmla="*/ 433928 h 498080"/>
              <a:gd name="connsiteX6" fmla="*/ 752554 w 778534"/>
              <a:gd name="connsiteY6" fmla="*/ 447842 h 498080"/>
              <a:gd name="connsiteX7" fmla="*/ 723211 w 778534"/>
              <a:gd name="connsiteY7" fmla="*/ 467327 h 498080"/>
              <a:gd name="connsiteX8" fmla="*/ 627111 w 778534"/>
              <a:gd name="connsiteY8" fmla="*/ 447842 h 498080"/>
              <a:gd name="connsiteX9" fmla="*/ 493550 w 778534"/>
              <a:gd name="connsiteY9" fmla="*/ 314281 h 498080"/>
              <a:gd name="connsiteX10" fmla="*/ 493550 w 778534"/>
              <a:gd name="connsiteY10" fmla="*/ 494769 h 498080"/>
              <a:gd name="connsiteX11" fmla="*/ 394830 w 778534"/>
              <a:gd name="connsiteY11" fmla="*/ 484909 h 498080"/>
              <a:gd name="connsiteX12" fmla="*/ 273414 w 778534"/>
              <a:gd name="connsiteY12" fmla="*/ 497036 h 498080"/>
              <a:gd name="connsiteX13" fmla="*/ 270021 w 778534"/>
              <a:gd name="connsiteY13" fmla="*/ 498080 h 498080"/>
              <a:gd name="connsiteX14" fmla="*/ 270021 w 778534"/>
              <a:gd name="connsiteY14" fmla="*/ 329245 h 498080"/>
              <a:gd name="connsiteX15" fmla="*/ 151425 w 778534"/>
              <a:gd name="connsiteY15" fmla="*/ 447842 h 498080"/>
              <a:gd name="connsiteX16" fmla="*/ 55324 w 778534"/>
              <a:gd name="connsiteY16" fmla="*/ 467327 h 498080"/>
              <a:gd name="connsiteX17" fmla="*/ 25981 w 778534"/>
              <a:gd name="connsiteY17" fmla="*/ 447842 h 498080"/>
              <a:gd name="connsiteX18" fmla="*/ 14615 w 778534"/>
              <a:gd name="connsiteY18" fmla="*/ 433928 h 498080"/>
              <a:gd name="connsiteX19" fmla="*/ 25981 w 778534"/>
              <a:gd name="connsiteY19" fmla="*/ 322398 h 498080"/>
              <a:gd name="connsiteX20" fmla="*/ 322399 w 778534"/>
              <a:gd name="connsiteY20" fmla="*/ 25980 h 498080"/>
              <a:gd name="connsiteX21" fmla="*/ 385121 w 778534"/>
              <a:gd name="connsiteY21" fmla="*/ 0 h 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534" h="498080">
                <a:moveTo>
                  <a:pt x="385121" y="0"/>
                </a:moveTo>
                <a:lnTo>
                  <a:pt x="389268" y="807"/>
                </a:lnTo>
                <a:lnTo>
                  <a:pt x="393415" y="0"/>
                </a:lnTo>
                <a:cubicBezTo>
                  <a:pt x="416116" y="0"/>
                  <a:pt x="438817" y="8660"/>
                  <a:pt x="456137" y="25980"/>
                </a:cubicBezTo>
                <a:lnTo>
                  <a:pt x="752554" y="322398"/>
                </a:lnTo>
                <a:cubicBezTo>
                  <a:pt x="782864" y="352709"/>
                  <a:pt x="786653" y="399497"/>
                  <a:pt x="763921" y="433928"/>
                </a:cubicBezTo>
                <a:lnTo>
                  <a:pt x="752554" y="447842"/>
                </a:lnTo>
                <a:lnTo>
                  <a:pt x="723211" y="467327"/>
                </a:lnTo>
                <a:cubicBezTo>
                  <a:pt x="691178" y="480317"/>
                  <a:pt x="653091" y="473822"/>
                  <a:pt x="627111" y="447842"/>
                </a:cubicBezTo>
                <a:lnTo>
                  <a:pt x="493550" y="314281"/>
                </a:lnTo>
                <a:lnTo>
                  <a:pt x="493550" y="494769"/>
                </a:lnTo>
                <a:lnTo>
                  <a:pt x="394830" y="484909"/>
                </a:lnTo>
                <a:cubicBezTo>
                  <a:pt x="353239" y="484909"/>
                  <a:pt x="312633" y="489085"/>
                  <a:pt x="273414" y="497036"/>
                </a:cubicBezTo>
                <a:lnTo>
                  <a:pt x="270021" y="498080"/>
                </a:lnTo>
                <a:lnTo>
                  <a:pt x="270021" y="329245"/>
                </a:lnTo>
                <a:lnTo>
                  <a:pt x="151425" y="447842"/>
                </a:lnTo>
                <a:cubicBezTo>
                  <a:pt x="125444" y="473822"/>
                  <a:pt x="87357" y="480317"/>
                  <a:pt x="55324" y="467327"/>
                </a:cubicBezTo>
                <a:lnTo>
                  <a:pt x="25981" y="447842"/>
                </a:lnTo>
                <a:lnTo>
                  <a:pt x="14615" y="433928"/>
                </a:lnTo>
                <a:cubicBezTo>
                  <a:pt x="-8118" y="399497"/>
                  <a:pt x="-4329" y="352709"/>
                  <a:pt x="25981" y="322398"/>
                </a:cubicBezTo>
                <a:lnTo>
                  <a:pt x="322399" y="25980"/>
                </a:lnTo>
                <a:cubicBezTo>
                  <a:pt x="339719" y="8660"/>
                  <a:pt x="362420" y="0"/>
                  <a:pt x="385121"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5">
            <a:extLst>
              <a:ext uri="{FF2B5EF4-FFF2-40B4-BE49-F238E27FC236}">
                <a16:creationId xmlns:a16="http://schemas.microsoft.com/office/drawing/2014/main" id="{4E492E98-AA53-42B8-9744-5421E3927F2C}"/>
              </a:ext>
            </a:extLst>
          </p:cNvPr>
          <p:cNvSpPr>
            <a:spLocks noChangeArrowheads="1"/>
          </p:cNvSpPr>
          <p:nvPr/>
        </p:nvSpPr>
        <p:spPr bwMode="auto">
          <a:xfrm>
            <a:off x="4182658" y="1520808"/>
            <a:ext cx="779714" cy="772523"/>
          </a:xfrm>
          <a:prstGeom prst="ellipse">
            <a:avLst/>
          </a:prstGeom>
          <a:solidFill>
            <a:schemeClr val="accent1"/>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a:solidFill>
                  <a:schemeClr val="bg1"/>
                </a:solidFill>
                <a:effectLst>
                  <a:outerShdw blurRad="38100" dist="38100" dir="2700000" algn="tl">
                    <a:srgbClr val="000000">
                      <a:alpha val="43137"/>
                    </a:srgbClr>
                  </a:outerShdw>
                </a:effectLst>
              </a:rPr>
              <a:t>01</a:t>
            </a:r>
          </a:p>
        </p:txBody>
      </p:sp>
      <p:sp>
        <p:nvSpPr>
          <p:cNvPr id="15" name="Oval 9">
            <a:extLst>
              <a:ext uri="{FF2B5EF4-FFF2-40B4-BE49-F238E27FC236}">
                <a16:creationId xmlns:a16="http://schemas.microsoft.com/office/drawing/2014/main" id="{76860779-59B9-485B-9D5A-0A467C538BD4}"/>
              </a:ext>
            </a:extLst>
          </p:cNvPr>
          <p:cNvSpPr>
            <a:spLocks noChangeArrowheads="1"/>
          </p:cNvSpPr>
          <p:nvPr/>
        </p:nvSpPr>
        <p:spPr bwMode="auto">
          <a:xfrm>
            <a:off x="5127357" y="1818702"/>
            <a:ext cx="772523" cy="773551"/>
          </a:xfrm>
          <a:prstGeom prst="ellipse">
            <a:avLst/>
          </a:prstGeom>
          <a:solidFill>
            <a:schemeClr val="accent2"/>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09</a:t>
            </a:r>
          </a:p>
        </p:txBody>
      </p:sp>
      <p:sp>
        <p:nvSpPr>
          <p:cNvPr id="16" name="Oval 13">
            <a:extLst>
              <a:ext uri="{FF2B5EF4-FFF2-40B4-BE49-F238E27FC236}">
                <a16:creationId xmlns:a16="http://schemas.microsoft.com/office/drawing/2014/main" id="{2DEB12FD-CFCD-46DE-8347-20D166AD5AC4}"/>
              </a:ext>
            </a:extLst>
          </p:cNvPr>
          <p:cNvSpPr>
            <a:spLocks noChangeArrowheads="1"/>
          </p:cNvSpPr>
          <p:nvPr/>
        </p:nvSpPr>
        <p:spPr bwMode="auto">
          <a:xfrm>
            <a:off x="5663092" y="2780928"/>
            <a:ext cx="772523" cy="779714"/>
          </a:xfrm>
          <a:prstGeom prst="ellipse">
            <a:avLst/>
          </a:prstGeom>
          <a:solidFill>
            <a:schemeClr val="accent3"/>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08</a:t>
            </a:r>
          </a:p>
        </p:txBody>
      </p:sp>
      <p:sp>
        <p:nvSpPr>
          <p:cNvPr id="17" name="Oval 17">
            <a:extLst>
              <a:ext uri="{FF2B5EF4-FFF2-40B4-BE49-F238E27FC236}">
                <a16:creationId xmlns:a16="http://schemas.microsoft.com/office/drawing/2014/main" id="{69FF6485-24BF-44C3-B8E1-3768CC005E6E}"/>
              </a:ext>
            </a:extLst>
          </p:cNvPr>
          <p:cNvSpPr>
            <a:spLocks noChangeArrowheads="1"/>
          </p:cNvSpPr>
          <p:nvPr/>
        </p:nvSpPr>
        <p:spPr bwMode="auto">
          <a:xfrm>
            <a:off x="5554943" y="3706399"/>
            <a:ext cx="772523" cy="772523"/>
          </a:xfrm>
          <a:prstGeom prst="ellipse">
            <a:avLst/>
          </a:prstGeom>
          <a:solidFill>
            <a:schemeClr val="tx2"/>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07</a:t>
            </a:r>
          </a:p>
        </p:txBody>
      </p:sp>
      <p:sp>
        <p:nvSpPr>
          <p:cNvPr id="18" name="Oval 21">
            <a:extLst>
              <a:ext uri="{FF2B5EF4-FFF2-40B4-BE49-F238E27FC236}">
                <a16:creationId xmlns:a16="http://schemas.microsoft.com/office/drawing/2014/main" id="{3C8A4F6E-88F5-4C26-A2E7-F51856CB0EEB}"/>
              </a:ext>
            </a:extLst>
          </p:cNvPr>
          <p:cNvSpPr>
            <a:spLocks noChangeArrowheads="1"/>
          </p:cNvSpPr>
          <p:nvPr/>
        </p:nvSpPr>
        <p:spPr bwMode="auto">
          <a:xfrm>
            <a:off x="3851920" y="4505403"/>
            <a:ext cx="779714" cy="772523"/>
          </a:xfrm>
          <a:prstGeom prst="ellipse">
            <a:avLst/>
          </a:prstGeom>
          <a:solidFill>
            <a:schemeClr val="accent5"/>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05</a:t>
            </a:r>
          </a:p>
        </p:txBody>
      </p:sp>
      <p:sp>
        <p:nvSpPr>
          <p:cNvPr id="19" name="Oval 25">
            <a:extLst>
              <a:ext uri="{FF2B5EF4-FFF2-40B4-BE49-F238E27FC236}">
                <a16:creationId xmlns:a16="http://schemas.microsoft.com/office/drawing/2014/main" id="{FE0FB50E-FE20-4298-8A91-E20EE2740968}"/>
              </a:ext>
            </a:extLst>
          </p:cNvPr>
          <p:cNvSpPr>
            <a:spLocks noChangeArrowheads="1"/>
          </p:cNvSpPr>
          <p:nvPr/>
        </p:nvSpPr>
        <p:spPr bwMode="auto">
          <a:xfrm>
            <a:off x="2953436" y="3860451"/>
            <a:ext cx="772523" cy="772523"/>
          </a:xfrm>
          <a:prstGeom prst="ellipse">
            <a:avLst/>
          </a:prstGeom>
          <a:solidFill>
            <a:schemeClr val="accent6"/>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04</a:t>
            </a:r>
          </a:p>
        </p:txBody>
      </p:sp>
      <p:sp>
        <p:nvSpPr>
          <p:cNvPr id="20" name="Oval 29">
            <a:extLst>
              <a:ext uri="{FF2B5EF4-FFF2-40B4-BE49-F238E27FC236}">
                <a16:creationId xmlns:a16="http://schemas.microsoft.com/office/drawing/2014/main" id="{4AF29C09-5FA1-4B0D-81A6-064408311C82}"/>
              </a:ext>
            </a:extLst>
          </p:cNvPr>
          <p:cNvSpPr>
            <a:spLocks noChangeArrowheads="1"/>
          </p:cNvSpPr>
          <p:nvPr/>
        </p:nvSpPr>
        <p:spPr bwMode="auto">
          <a:xfrm>
            <a:off x="2739142" y="2780928"/>
            <a:ext cx="772523" cy="779714"/>
          </a:xfrm>
          <a:prstGeom prst="ellipse">
            <a:avLst/>
          </a:prstGeom>
          <a:solidFill>
            <a:schemeClr val="accent4"/>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03</a:t>
            </a:r>
          </a:p>
        </p:txBody>
      </p:sp>
      <p:sp>
        <p:nvSpPr>
          <p:cNvPr id="21" name="Oval 33">
            <a:extLst>
              <a:ext uri="{FF2B5EF4-FFF2-40B4-BE49-F238E27FC236}">
                <a16:creationId xmlns:a16="http://schemas.microsoft.com/office/drawing/2014/main" id="{D43058DD-5289-496A-91EF-822B60B16A1F}"/>
              </a:ext>
            </a:extLst>
          </p:cNvPr>
          <p:cNvSpPr>
            <a:spLocks noChangeArrowheads="1"/>
          </p:cNvSpPr>
          <p:nvPr/>
        </p:nvSpPr>
        <p:spPr bwMode="auto">
          <a:xfrm>
            <a:off x="3220201" y="1869444"/>
            <a:ext cx="772523" cy="773551"/>
          </a:xfrm>
          <a:prstGeom prst="ellipse">
            <a:avLst/>
          </a:prstGeom>
          <a:solidFill>
            <a:srgbClr val="EB1E42"/>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02</a:t>
            </a:r>
          </a:p>
        </p:txBody>
      </p:sp>
      <p:sp>
        <p:nvSpPr>
          <p:cNvPr id="22" name="Freeform: Shape 85">
            <a:extLst>
              <a:ext uri="{FF2B5EF4-FFF2-40B4-BE49-F238E27FC236}">
                <a16:creationId xmlns:a16="http://schemas.microsoft.com/office/drawing/2014/main" id="{928B4823-865C-4AD7-921B-16330F5F332F}"/>
              </a:ext>
            </a:extLst>
          </p:cNvPr>
          <p:cNvSpPr/>
          <p:nvPr/>
        </p:nvSpPr>
        <p:spPr>
          <a:xfrm>
            <a:off x="3883834" y="2777304"/>
            <a:ext cx="1370165" cy="1370165"/>
          </a:xfrm>
          <a:custGeom>
            <a:avLst/>
            <a:gdLst>
              <a:gd name="connsiteX0" fmla="*/ 1218481 w 2436962"/>
              <a:gd name="connsiteY0" fmla="*/ 0 h 2436962"/>
              <a:gd name="connsiteX1" fmla="*/ 2436962 w 2436962"/>
              <a:gd name="connsiteY1" fmla="*/ 1218481 h 2436962"/>
              <a:gd name="connsiteX2" fmla="*/ 1218481 w 2436962"/>
              <a:gd name="connsiteY2" fmla="*/ 2436962 h 2436962"/>
              <a:gd name="connsiteX3" fmla="*/ 0 w 2436962"/>
              <a:gd name="connsiteY3" fmla="*/ 1218481 h 2436962"/>
              <a:gd name="connsiteX4" fmla="*/ 1218481 w 2436962"/>
              <a:gd name="connsiteY4" fmla="*/ 0 h 243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962" h="2436962">
                <a:moveTo>
                  <a:pt x="1218481" y="0"/>
                </a:moveTo>
                <a:cubicBezTo>
                  <a:pt x="1891429" y="0"/>
                  <a:pt x="2436962" y="545533"/>
                  <a:pt x="2436962" y="1218481"/>
                </a:cubicBezTo>
                <a:cubicBezTo>
                  <a:pt x="2436962" y="1891429"/>
                  <a:pt x="1891429" y="2436962"/>
                  <a:pt x="1218481" y="2436962"/>
                </a:cubicBezTo>
                <a:cubicBezTo>
                  <a:pt x="545533" y="2436962"/>
                  <a:pt x="0" y="1891429"/>
                  <a:pt x="0" y="1218481"/>
                </a:cubicBezTo>
                <a:cubicBezTo>
                  <a:pt x="0" y="545533"/>
                  <a:pt x="545533" y="0"/>
                  <a:pt x="12184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600" b="1" dirty="0">
                <a:solidFill>
                  <a:srgbClr val="0000FF"/>
                </a:solidFill>
              </a:rPr>
              <a:t>SINH VIÊN</a:t>
            </a:r>
          </a:p>
        </p:txBody>
      </p:sp>
      <p:sp>
        <p:nvSpPr>
          <p:cNvPr id="24" name="TextBox 23">
            <a:extLst>
              <a:ext uri="{FF2B5EF4-FFF2-40B4-BE49-F238E27FC236}">
                <a16:creationId xmlns:a16="http://schemas.microsoft.com/office/drawing/2014/main" id="{38EFF8EF-576A-4E10-B8C7-9A19671EB1BD}"/>
              </a:ext>
            </a:extLst>
          </p:cNvPr>
          <p:cNvSpPr txBox="1"/>
          <p:nvPr/>
        </p:nvSpPr>
        <p:spPr>
          <a:xfrm>
            <a:off x="207853" y="1340768"/>
            <a:ext cx="2202816" cy="1200329"/>
          </a:xfrm>
          <a:prstGeom prst="rect">
            <a:avLst/>
          </a:prstGeom>
          <a:noFill/>
        </p:spPr>
        <p:txBody>
          <a:bodyPr wrap="square" lIns="0" rIns="0" rtlCol="0" anchor="ctr">
            <a:spAutoFit/>
          </a:bodyPr>
          <a:lstStyle/>
          <a:p>
            <a:pPr algn="just"/>
            <a:r>
              <a:rPr lang="en-US" b="1" dirty="0">
                <a:solidFill>
                  <a:schemeClr val="accent1"/>
                </a:solidFill>
              </a:rPr>
              <a:t>01 – TỔ CHỨC ĐƯA SINH VIÊN THAM GIA CÁC CUỘC THI CỦA KHU VỰC.</a:t>
            </a:r>
          </a:p>
        </p:txBody>
      </p:sp>
      <p:sp>
        <p:nvSpPr>
          <p:cNvPr id="27" name="TextBox 26">
            <a:extLst>
              <a:ext uri="{FF2B5EF4-FFF2-40B4-BE49-F238E27FC236}">
                <a16:creationId xmlns:a16="http://schemas.microsoft.com/office/drawing/2014/main" id="{A437C258-AB2F-4985-8AC4-889937CAF09F}"/>
              </a:ext>
            </a:extLst>
          </p:cNvPr>
          <p:cNvSpPr txBox="1"/>
          <p:nvPr/>
        </p:nvSpPr>
        <p:spPr>
          <a:xfrm>
            <a:off x="207853" y="2541097"/>
            <a:ext cx="2202816" cy="923330"/>
          </a:xfrm>
          <a:prstGeom prst="rect">
            <a:avLst/>
          </a:prstGeom>
          <a:noFill/>
        </p:spPr>
        <p:txBody>
          <a:bodyPr wrap="square" lIns="0" rIns="0" rtlCol="0" anchor="ctr">
            <a:spAutoFit/>
          </a:bodyPr>
          <a:lstStyle/>
          <a:p>
            <a:pPr algn="just"/>
            <a:r>
              <a:rPr lang="en-US" b="1" dirty="0">
                <a:solidFill>
                  <a:srgbClr val="FF0000"/>
                </a:solidFill>
              </a:rPr>
              <a:t>02 – TỔ CHỨC CÁC HOẠT ĐỘNG HỌC THUẬT.</a:t>
            </a:r>
          </a:p>
        </p:txBody>
      </p:sp>
      <p:sp>
        <p:nvSpPr>
          <p:cNvPr id="30" name="TextBox 29">
            <a:extLst>
              <a:ext uri="{FF2B5EF4-FFF2-40B4-BE49-F238E27FC236}">
                <a16:creationId xmlns:a16="http://schemas.microsoft.com/office/drawing/2014/main" id="{C4FB9286-3242-4103-8732-445B74C38913}"/>
              </a:ext>
            </a:extLst>
          </p:cNvPr>
          <p:cNvSpPr txBox="1"/>
          <p:nvPr/>
        </p:nvSpPr>
        <p:spPr>
          <a:xfrm>
            <a:off x="207853" y="3494890"/>
            <a:ext cx="2202816" cy="1200329"/>
          </a:xfrm>
          <a:prstGeom prst="rect">
            <a:avLst/>
          </a:prstGeom>
          <a:noFill/>
        </p:spPr>
        <p:txBody>
          <a:bodyPr wrap="square" lIns="0" rIns="0" rtlCol="0" anchor="ctr">
            <a:spAutoFit/>
          </a:bodyPr>
          <a:lstStyle/>
          <a:p>
            <a:pPr algn="just"/>
            <a:r>
              <a:rPr lang="en-US" b="1" dirty="0">
                <a:solidFill>
                  <a:srgbClr val="9900CC"/>
                </a:solidFill>
              </a:rPr>
              <a:t>03 – TỔ CHỨC CÁC HOẠT ĐỘNG VĂN NGHỆ, TDTT, VĂN HÓA,…</a:t>
            </a:r>
          </a:p>
        </p:txBody>
      </p:sp>
      <p:sp>
        <p:nvSpPr>
          <p:cNvPr id="33" name="TextBox 32">
            <a:extLst>
              <a:ext uri="{FF2B5EF4-FFF2-40B4-BE49-F238E27FC236}">
                <a16:creationId xmlns:a16="http://schemas.microsoft.com/office/drawing/2014/main" id="{2073EFAB-9C11-4C07-A963-3A5F26ECFEBB}"/>
              </a:ext>
            </a:extLst>
          </p:cNvPr>
          <p:cNvSpPr txBox="1"/>
          <p:nvPr/>
        </p:nvSpPr>
        <p:spPr>
          <a:xfrm>
            <a:off x="207853" y="4695219"/>
            <a:ext cx="2202816" cy="1754326"/>
          </a:xfrm>
          <a:prstGeom prst="rect">
            <a:avLst/>
          </a:prstGeom>
          <a:noFill/>
        </p:spPr>
        <p:txBody>
          <a:bodyPr wrap="square" lIns="0" rIns="0" rtlCol="0" anchor="ctr">
            <a:spAutoFit/>
          </a:bodyPr>
          <a:lstStyle/>
          <a:p>
            <a:pPr algn="just"/>
            <a:r>
              <a:rPr lang="en-US" b="1" dirty="0">
                <a:solidFill>
                  <a:schemeClr val="accent6"/>
                </a:solidFill>
              </a:rPr>
              <a:t>04 –  PHỐI HỢP VỚI CÁC ĐƠN VỊ TỔ CHỨC HỘI THẢO, CÁC CHUYÊN ĐỀ GIÁO DỤC ĐẠO ĐỨC, TƯ TƯỞNG, CHÍNH TRỊ, PHÁP LUẬT.</a:t>
            </a:r>
            <a:endParaRPr lang="en-US" b="0" dirty="0">
              <a:solidFill>
                <a:schemeClr val="accent6"/>
              </a:solidFill>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E4C4B227-7A18-4840-A99A-772643C489AC}"/>
              </a:ext>
            </a:extLst>
          </p:cNvPr>
          <p:cNvSpPr txBox="1"/>
          <p:nvPr/>
        </p:nvSpPr>
        <p:spPr>
          <a:xfrm>
            <a:off x="6684395" y="2132856"/>
            <a:ext cx="2202816" cy="923330"/>
          </a:xfrm>
          <a:prstGeom prst="rect">
            <a:avLst/>
          </a:prstGeom>
          <a:noFill/>
        </p:spPr>
        <p:txBody>
          <a:bodyPr wrap="square" lIns="0" rIns="0" rtlCol="0" anchor="ctr">
            <a:spAutoFit/>
          </a:bodyPr>
          <a:lstStyle/>
          <a:p>
            <a:pPr algn="just"/>
            <a:r>
              <a:rPr lang="en-US" b="1" dirty="0">
                <a:solidFill>
                  <a:srgbClr val="92D050"/>
                </a:solidFill>
              </a:rPr>
              <a:t>08 – THỰC HIỆN CÔNG TÁC ĐÁNH GIÁ ĐIỂM RÈN LUYỆN SINH VIÊN.</a:t>
            </a:r>
          </a:p>
        </p:txBody>
      </p:sp>
      <p:sp>
        <p:nvSpPr>
          <p:cNvPr id="39" name="TextBox 38">
            <a:extLst>
              <a:ext uri="{FF2B5EF4-FFF2-40B4-BE49-F238E27FC236}">
                <a16:creationId xmlns:a16="http://schemas.microsoft.com/office/drawing/2014/main" id="{30398649-D752-44AD-8E15-C8D3236F3F4D}"/>
              </a:ext>
            </a:extLst>
          </p:cNvPr>
          <p:cNvSpPr txBox="1"/>
          <p:nvPr/>
        </p:nvSpPr>
        <p:spPr>
          <a:xfrm>
            <a:off x="6708507" y="3140968"/>
            <a:ext cx="2202816" cy="646331"/>
          </a:xfrm>
          <a:prstGeom prst="rect">
            <a:avLst/>
          </a:prstGeom>
          <a:noFill/>
        </p:spPr>
        <p:txBody>
          <a:bodyPr wrap="square" lIns="0" rIns="0" rtlCol="0" anchor="ctr">
            <a:spAutoFit/>
          </a:bodyPr>
          <a:lstStyle/>
          <a:p>
            <a:pPr algn="just"/>
            <a:r>
              <a:rPr lang="en-US" b="1" dirty="0">
                <a:solidFill>
                  <a:srgbClr val="0033CC"/>
                </a:solidFill>
              </a:rPr>
              <a:t>07 – THỰC HIỆN CHẾ ĐỘ CHÍNH SÁCH.</a:t>
            </a:r>
          </a:p>
        </p:txBody>
      </p:sp>
      <p:sp>
        <p:nvSpPr>
          <p:cNvPr id="42" name="TextBox 41">
            <a:extLst>
              <a:ext uri="{FF2B5EF4-FFF2-40B4-BE49-F238E27FC236}">
                <a16:creationId xmlns:a16="http://schemas.microsoft.com/office/drawing/2014/main" id="{54DE041D-F550-4A50-B58D-D864DA2E6A7A}"/>
              </a:ext>
            </a:extLst>
          </p:cNvPr>
          <p:cNvSpPr txBox="1"/>
          <p:nvPr/>
        </p:nvSpPr>
        <p:spPr>
          <a:xfrm>
            <a:off x="6708507" y="3859307"/>
            <a:ext cx="2202816" cy="1200329"/>
          </a:xfrm>
          <a:prstGeom prst="rect">
            <a:avLst/>
          </a:prstGeom>
          <a:noFill/>
        </p:spPr>
        <p:txBody>
          <a:bodyPr wrap="square" lIns="0" rIns="0" rtlCol="0" anchor="ctr">
            <a:spAutoFit/>
          </a:bodyPr>
          <a:lstStyle/>
          <a:p>
            <a:pPr algn="just"/>
            <a:r>
              <a:rPr lang="en-US" b="1" dirty="0">
                <a:solidFill>
                  <a:srgbClr val="CC00FF"/>
                </a:solidFill>
              </a:rPr>
              <a:t>06 - TỔ CHỨC CÁC HOẠT ĐỘNG TÌNH NGUYỆN, HOẠT ĐỘNG XÃ HỘI,…</a:t>
            </a:r>
          </a:p>
        </p:txBody>
      </p:sp>
      <p:sp>
        <p:nvSpPr>
          <p:cNvPr id="45" name="TextBox 44">
            <a:extLst>
              <a:ext uri="{FF2B5EF4-FFF2-40B4-BE49-F238E27FC236}">
                <a16:creationId xmlns:a16="http://schemas.microsoft.com/office/drawing/2014/main" id="{DE627337-947D-4816-AD3B-63E5B930F6C1}"/>
              </a:ext>
            </a:extLst>
          </p:cNvPr>
          <p:cNvSpPr txBox="1"/>
          <p:nvPr/>
        </p:nvSpPr>
        <p:spPr>
          <a:xfrm>
            <a:off x="6708507" y="5122058"/>
            <a:ext cx="2202816" cy="923330"/>
          </a:xfrm>
          <a:prstGeom prst="rect">
            <a:avLst/>
          </a:prstGeom>
          <a:noFill/>
        </p:spPr>
        <p:txBody>
          <a:bodyPr wrap="square" lIns="0" rIns="0" rtlCol="0" anchor="ctr">
            <a:spAutoFit/>
          </a:bodyPr>
          <a:lstStyle/>
          <a:p>
            <a:pPr algn="just"/>
            <a:r>
              <a:rPr lang="en-US" b="1" dirty="0">
                <a:solidFill>
                  <a:srgbClr val="00B0F0"/>
                </a:solidFill>
              </a:rPr>
              <a:t>05 - TỔ CHỨC LAO ĐỘNG, GIỮ GÌN VỆ SINH MÔI TRƯỜNG.</a:t>
            </a:r>
          </a:p>
        </p:txBody>
      </p:sp>
      <p:sp>
        <p:nvSpPr>
          <p:cNvPr id="32" name="Freeform: Shape 39">
            <a:extLst>
              <a:ext uri="{FF2B5EF4-FFF2-40B4-BE49-F238E27FC236}">
                <a16:creationId xmlns:a16="http://schemas.microsoft.com/office/drawing/2014/main" id="{4DB3D701-A570-42DE-BAF6-030598607713}"/>
              </a:ext>
            </a:extLst>
          </p:cNvPr>
          <p:cNvSpPr/>
          <p:nvPr/>
        </p:nvSpPr>
        <p:spPr>
          <a:xfrm rot="1883352">
            <a:off x="4873709" y="4162154"/>
            <a:ext cx="389864" cy="389864"/>
          </a:xfrm>
          <a:custGeom>
            <a:avLst/>
            <a:gdLst>
              <a:gd name="connsiteX0" fmla="*/ 94567 w 602467"/>
              <a:gd name="connsiteY0" fmla="*/ 0 h 602467"/>
              <a:gd name="connsiteX1" fmla="*/ 513765 w 602467"/>
              <a:gd name="connsiteY1" fmla="*/ 0 h 602467"/>
              <a:gd name="connsiteX2" fmla="*/ 600665 w 602467"/>
              <a:gd name="connsiteY2" fmla="*/ 70826 h 602467"/>
              <a:gd name="connsiteX3" fmla="*/ 602467 w 602467"/>
              <a:gd name="connsiteY3" fmla="*/ 88703 h 602467"/>
              <a:gd name="connsiteX4" fmla="*/ 595496 w 602467"/>
              <a:gd name="connsiteY4" fmla="*/ 123229 h 602467"/>
              <a:gd name="connsiteX5" fmla="*/ 513765 w 602467"/>
              <a:gd name="connsiteY5" fmla="*/ 177404 h 602467"/>
              <a:gd name="connsiteX6" fmla="*/ 324881 w 602467"/>
              <a:gd name="connsiteY6" fmla="*/ 177404 h 602467"/>
              <a:gd name="connsiteX7" fmla="*/ 470732 w 602467"/>
              <a:gd name="connsiteY7" fmla="*/ 323255 h 602467"/>
              <a:gd name="connsiteX8" fmla="*/ 470150 w 602467"/>
              <a:gd name="connsiteY8" fmla="*/ 323570 h 602467"/>
              <a:gd name="connsiteX9" fmla="*/ 381811 w 602467"/>
              <a:gd name="connsiteY9" fmla="*/ 396457 h 602467"/>
              <a:gd name="connsiteX10" fmla="*/ 312194 w 602467"/>
              <a:gd name="connsiteY10" fmla="*/ 480834 h 602467"/>
              <a:gd name="connsiteX11" fmla="*/ 177404 w 602467"/>
              <a:gd name="connsiteY11" fmla="*/ 346044 h 602467"/>
              <a:gd name="connsiteX12" fmla="*/ 177404 w 602467"/>
              <a:gd name="connsiteY12" fmla="*/ 513765 h 602467"/>
              <a:gd name="connsiteX13" fmla="*/ 123228 w 602467"/>
              <a:gd name="connsiteY13" fmla="*/ 595497 h 602467"/>
              <a:gd name="connsiteX14" fmla="*/ 88702 w 602467"/>
              <a:gd name="connsiteY14" fmla="*/ 602467 h 602467"/>
              <a:gd name="connsiteX15" fmla="*/ 70826 w 602467"/>
              <a:gd name="connsiteY15" fmla="*/ 600665 h 602467"/>
              <a:gd name="connsiteX16" fmla="*/ 0 w 602467"/>
              <a:gd name="connsiteY16" fmla="*/ 513765 h 602467"/>
              <a:gd name="connsiteX17" fmla="*/ 0 w 602467"/>
              <a:gd name="connsiteY17" fmla="*/ 94567 h 602467"/>
              <a:gd name="connsiteX18" fmla="*/ 25980 w 602467"/>
              <a:gd name="connsiteY18" fmla="*/ 31845 h 602467"/>
              <a:gd name="connsiteX19" fmla="*/ 29483 w 602467"/>
              <a:gd name="connsiteY19" fmla="*/ 29483 h 602467"/>
              <a:gd name="connsiteX20" fmla="*/ 31845 w 602467"/>
              <a:gd name="connsiteY20" fmla="*/ 25980 h 602467"/>
              <a:gd name="connsiteX21" fmla="*/ 94567 w 602467"/>
              <a:gd name="connsiteY21" fmla="*/ 0 h 6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2467" h="602467">
                <a:moveTo>
                  <a:pt x="94567" y="0"/>
                </a:moveTo>
                <a:lnTo>
                  <a:pt x="513765" y="0"/>
                </a:lnTo>
                <a:cubicBezTo>
                  <a:pt x="556630" y="0"/>
                  <a:pt x="592394" y="30406"/>
                  <a:pt x="600665" y="70826"/>
                </a:cubicBezTo>
                <a:lnTo>
                  <a:pt x="602467" y="88703"/>
                </a:lnTo>
                <a:lnTo>
                  <a:pt x="595496" y="123229"/>
                </a:lnTo>
                <a:cubicBezTo>
                  <a:pt x="582031" y="155065"/>
                  <a:pt x="550507" y="177404"/>
                  <a:pt x="513765" y="177404"/>
                </a:cubicBezTo>
                <a:lnTo>
                  <a:pt x="324881" y="177404"/>
                </a:lnTo>
                <a:lnTo>
                  <a:pt x="470732" y="323255"/>
                </a:lnTo>
                <a:lnTo>
                  <a:pt x="470150" y="323570"/>
                </a:lnTo>
                <a:cubicBezTo>
                  <a:pt x="438395" y="345024"/>
                  <a:pt x="408816" y="369453"/>
                  <a:pt x="381811" y="396457"/>
                </a:cubicBezTo>
                <a:lnTo>
                  <a:pt x="312194" y="480834"/>
                </a:lnTo>
                <a:lnTo>
                  <a:pt x="177404" y="346044"/>
                </a:lnTo>
                <a:lnTo>
                  <a:pt x="177404" y="513765"/>
                </a:lnTo>
                <a:cubicBezTo>
                  <a:pt x="177404" y="550507"/>
                  <a:pt x="155065" y="582031"/>
                  <a:pt x="123228" y="595497"/>
                </a:cubicBezTo>
                <a:lnTo>
                  <a:pt x="88702" y="602467"/>
                </a:lnTo>
                <a:lnTo>
                  <a:pt x="70826" y="600665"/>
                </a:lnTo>
                <a:cubicBezTo>
                  <a:pt x="30405" y="592394"/>
                  <a:pt x="0" y="556630"/>
                  <a:pt x="0" y="513765"/>
                </a:cubicBezTo>
                <a:lnTo>
                  <a:pt x="0" y="94567"/>
                </a:lnTo>
                <a:cubicBezTo>
                  <a:pt x="0" y="70073"/>
                  <a:pt x="9928" y="47897"/>
                  <a:pt x="25980" y="31845"/>
                </a:cubicBezTo>
                <a:lnTo>
                  <a:pt x="29483" y="29483"/>
                </a:lnTo>
                <a:lnTo>
                  <a:pt x="31845" y="25980"/>
                </a:lnTo>
                <a:cubicBezTo>
                  <a:pt x="47897" y="9928"/>
                  <a:pt x="70072" y="0"/>
                  <a:pt x="94567" y="0"/>
                </a:cubicBezTo>
                <a:close/>
              </a:path>
            </a:pathLst>
          </a:cu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Oval 17">
            <a:extLst>
              <a:ext uri="{FF2B5EF4-FFF2-40B4-BE49-F238E27FC236}">
                <a16:creationId xmlns:a16="http://schemas.microsoft.com/office/drawing/2014/main" id="{69FF6485-24BF-44C3-B8E1-3768CC005E6E}"/>
              </a:ext>
            </a:extLst>
          </p:cNvPr>
          <p:cNvSpPr>
            <a:spLocks noChangeArrowheads="1"/>
          </p:cNvSpPr>
          <p:nvPr/>
        </p:nvSpPr>
        <p:spPr bwMode="auto">
          <a:xfrm>
            <a:off x="4843666" y="4401035"/>
            <a:ext cx="772523" cy="772523"/>
          </a:xfrm>
          <a:prstGeom prst="ellipse">
            <a:avLst/>
          </a:prstGeom>
          <a:solidFill>
            <a:srgbClr val="9900CC"/>
          </a:solidFill>
          <a:ln w="0">
            <a:noFill/>
            <a:prstDash val="solid"/>
            <a:round/>
            <a:headEnd/>
            <a:tailEnd/>
          </a:ln>
        </p:spPr>
        <p:txBody>
          <a:bodyPr vert="horz" wrap="square" lIns="68580" tIns="34290" rIns="68580" bIns="34290" numCol="1" anchor="ctr" anchorCtr="0" compatLnSpc="1">
            <a:prstTxWarp prst="textNoShape">
              <a:avLst/>
            </a:prstTxWarp>
          </a:bodyPr>
          <a:lstStyle/>
          <a:p>
            <a:pPr algn="ctr"/>
            <a:r>
              <a:rPr lang="en-US" sz="3000" b="1" dirty="0">
                <a:solidFill>
                  <a:schemeClr val="bg1"/>
                </a:solidFill>
                <a:effectLst>
                  <a:outerShdw blurRad="38100" dist="38100" dir="2700000" algn="tl">
                    <a:srgbClr val="000000">
                      <a:alpha val="43137"/>
                    </a:srgbClr>
                  </a:outerShdw>
                </a:effectLst>
              </a:rPr>
              <a:t>06</a:t>
            </a:r>
          </a:p>
        </p:txBody>
      </p:sp>
      <p:sp>
        <p:nvSpPr>
          <p:cNvPr id="31" name="TextBox 30">
            <a:extLst>
              <a:ext uri="{FF2B5EF4-FFF2-40B4-BE49-F238E27FC236}">
                <a16:creationId xmlns:a16="http://schemas.microsoft.com/office/drawing/2014/main" id="{DE627337-947D-4816-AD3B-63E5B930F6C1}"/>
              </a:ext>
            </a:extLst>
          </p:cNvPr>
          <p:cNvSpPr txBox="1"/>
          <p:nvPr/>
        </p:nvSpPr>
        <p:spPr>
          <a:xfrm>
            <a:off x="6684395" y="1412776"/>
            <a:ext cx="2202816" cy="646331"/>
          </a:xfrm>
          <a:prstGeom prst="rect">
            <a:avLst/>
          </a:prstGeom>
          <a:noFill/>
        </p:spPr>
        <p:txBody>
          <a:bodyPr wrap="square" lIns="0" rIns="0" rtlCol="0" anchor="ctr">
            <a:spAutoFit/>
          </a:bodyPr>
          <a:lstStyle/>
          <a:p>
            <a:pPr algn="just"/>
            <a:r>
              <a:rPr lang="en-US" b="1" dirty="0">
                <a:solidFill>
                  <a:srgbClr val="C00000"/>
                </a:solidFill>
              </a:rPr>
              <a:t>09 – NỘI QUY, QUY ĐỊNH NHÀ TRƯỜNG</a:t>
            </a:r>
          </a:p>
        </p:txBody>
      </p:sp>
    </p:spTree>
    <p:extLst>
      <p:ext uri="{BB962C8B-B14F-4D97-AF65-F5344CB8AC3E}">
        <p14:creationId xmlns:p14="http://schemas.microsoft.com/office/powerpoint/2010/main" val="35966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0-#ppt_w/2"/>
                                          </p:val>
                                        </p:tav>
                                        <p:tav tm="100000">
                                          <p:val>
                                            <p:strVal val="#ppt_x"/>
                                          </p:val>
                                        </p:tav>
                                      </p:tavLst>
                                    </p:anim>
                                    <p:anim calcmode="lin" valueType="num">
                                      <p:cBhvr additive="base">
                                        <p:cTn id="36" dur="500" fill="hold"/>
                                        <p:tgtEl>
                                          <p:spTgt spid="3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0-#ppt_w/2"/>
                                          </p:val>
                                        </p:tav>
                                        <p:tav tm="100000">
                                          <p:val>
                                            <p:strVal val="#ppt_x"/>
                                          </p:val>
                                        </p:tav>
                                      </p:tavLst>
                                    </p:anim>
                                    <p:anim calcmode="lin" valueType="num">
                                      <p:cBhvr additive="base">
                                        <p:cTn id="50" dur="50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0-#ppt_w/2"/>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0-#ppt_w/2"/>
                                          </p:val>
                                        </p:tav>
                                        <p:tav tm="100000">
                                          <p:val>
                                            <p:strVal val="#ppt_x"/>
                                          </p:val>
                                        </p:tav>
                                      </p:tavLst>
                                    </p:anim>
                                    <p:anim calcmode="lin" valueType="num">
                                      <p:cBhvr additive="base">
                                        <p:cTn id="5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3"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1+#ppt_w/2"/>
                                          </p:val>
                                        </p:tav>
                                        <p:tav tm="100000">
                                          <p:val>
                                            <p:strVal val="#ppt_x"/>
                                          </p:val>
                                        </p:tav>
                                      </p:tavLst>
                                    </p:anim>
                                    <p:anim calcmode="lin" valueType="num">
                                      <p:cBhvr additive="base">
                                        <p:cTn id="64" dur="500" fill="hold"/>
                                        <p:tgtEl>
                                          <p:spTgt spid="18"/>
                                        </p:tgtEl>
                                        <p:attrNameLst>
                                          <p:attrName>ppt_y</p:attrName>
                                        </p:attrNameLst>
                                      </p:cBhvr>
                                      <p:tavLst>
                                        <p:tav tm="0">
                                          <p:val>
                                            <p:strVal val="0-#ppt_h/2"/>
                                          </p:val>
                                        </p:tav>
                                        <p:tav tm="100000">
                                          <p:val>
                                            <p:strVal val="#ppt_y"/>
                                          </p:val>
                                        </p:tav>
                                      </p:tavLst>
                                    </p:anim>
                                  </p:childTnLst>
                                </p:cTn>
                              </p:par>
                              <p:par>
                                <p:cTn id="65" presetID="2" presetClass="entr" presetSubtype="3"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1+#ppt_w/2"/>
                                          </p:val>
                                        </p:tav>
                                        <p:tav tm="100000">
                                          <p:val>
                                            <p:strVal val="#ppt_x"/>
                                          </p:val>
                                        </p:tav>
                                      </p:tavLst>
                                    </p:anim>
                                    <p:anim calcmode="lin" valueType="num">
                                      <p:cBhvr additive="base">
                                        <p:cTn id="68" dur="500" fill="hold"/>
                                        <p:tgtEl>
                                          <p:spTgt spid="13"/>
                                        </p:tgtEl>
                                        <p:attrNameLst>
                                          <p:attrName>ppt_y</p:attrName>
                                        </p:attrNameLst>
                                      </p:cBhvr>
                                      <p:tavLst>
                                        <p:tav tm="0">
                                          <p:val>
                                            <p:strVal val="0-#ppt_h/2"/>
                                          </p:val>
                                        </p:tav>
                                        <p:tav tm="100000">
                                          <p:val>
                                            <p:strVal val="#ppt_y"/>
                                          </p:val>
                                        </p:tav>
                                      </p:tavLst>
                                    </p:anim>
                                  </p:childTnLst>
                                </p:cTn>
                              </p:par>
                              <p:par>
                                <p:cTn id="69" presetID="2" presetClass="entr" presetSubtype="3"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1+#ppt_w/2"/>
                                          </p:val>
                                        </p:tav>
                                        <p:tav tm="100000">
                                          <p:val>
                                            <p:strVal val="#ppt_x"/>
                                          </p:val>
                                        </p:tav>
                                      </p:tavLst>
                                    </p:anim>
                                    <p:anim calcmode="lin" valueType="num">
                                      <p:cBhvr additive="base">
                                        <p:cTn id="7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3"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1+#ppt_w/2"/>
                                          </p:val>
                                        </p:tav>
                                        <p:tav tm="100000">
                                          <p:val>
                                            <p:strVal val="#ppt_x"/>
                                          </p:val>
                                        </p:tav>
                                      </p:tavLst>
                                    </p:anim>
                                    <p:anim calcmode="lin" valueType="num">
                                      <p:cBhvr additive="base">
                                        <p:cTn id="78" dur="500" fill="hold"/>
                                        <p:tgtEl>
                                          <p:spTgt spid="32"/>
                                        </p:tgtEl>
                                        <p:attrNameLst>
                                          <p:attrName>ppt_y</p:attrName>
                                        </p:attrNameLst>
                                      </p:cBhvr>
                                      <p:tavLst>
                                        <p:tav tm="0">
                                          <p:val>
                                            <p:strVal val="0-#ppt_h/2"/>
                                          </p:val>
                                        </p:tav>
                                        <p:tav tm="100000">
                                          <p:val>
                                            <p:strVal val="#ppt_y"/>
                                          </p:val>
                                        </p:tav>
                                      </p:tavLst>
                                    </p:anim>
                                  </p:childTnLst>
                                </p:cTn>
                              </p:par>
                              <p:par>
                                <p:cTn id="79" presetID="2" presetClass="entr" presetSubtype="3"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1+#ppt_w/2"/>
                                          </p:val>
                                        </p:tav>
                                        <p:tav tm="100000">
                                          <p:val>
                                            <p:strVal val="#ppt_x"/>
                                          </p:val>
                                        </p:tav>
                                      </p:tavLst>
                                    </p:anim>
                                    <p:anim calcmode="lin" valueType="num">
                                      <p:cBhvr additive="base">
                                        <p:cTn id="82" dur="500" fill="hold"/>
                                        <p:tgtEl>
                                          <p:spTgt spid="34"/>
                                        </p:tgtEl>
                                        <p:attrNameLst>
                                          <p:attrName>ppt_y</p:attrName>
                                        </p:attrNameLst>
                                      </p:cBhvr>
                                      <p:tavLst>
                                        <p:tav tm="0">
                                          <p:val>
                                            <p:strVal val="0-#ppt_h/2"/>
                                          </p:val>
                                        </p:tav>
                                        <p:tav tm="100000">
                                          <p:val>
                                            <p:strVal val="#ppt_y"/>
                                          </p:val>
                                        </p:tav>
                                      </p:tavLst>
                                    </p:anim>
                                  </p:childTnLst>
                                </p:cTn>
                              </p:par>
                              <p:par>
                                <p:cTn id="83" presetID="2" presetClass="entr" presetSubtype="3"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additive="base">
                                        <p:cTn id="85" dur="500" fill="hold"/>
                                        <p:tgtEl>
                                          <p:spTgt spid="42"/>
                                        </p:tgtEl>
                                        <p:attrNameLst>
                                          <p:attrName>ppt_x</p:attrName>
                                        </p:attrNameLst>
                                      </p:cBhvr>
                                      <p:tavLst>
                                        <p:tav tm="0">
                                          <p:val>
                                            <p:strVal val="1+#ppt_w/2"/>
                                          </p:val>
                                        </p:tav>
                                        <p:tav tm="100000">
                                          <p:val>
                                            <p:strVal val="#ppt_x"/>
                                          </p:val>
                                        </p:tav>
                                      </p:tavLst>
                                    </p:anim>
                                    <p:anim calcmode="lin" valueType="num">
                                      <p:cBhvr additive="base">
                                        <p:cTn id="86"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3"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1+#ppt_w/2"/>
                                          </p:val>
                                        </p:tav>
                                        <p:tav tm="100000">
                                          <p:val>
                                            <p:strVal val="#ppt_x"/>
                                          </p:val>
                                        </p:tav>
                                      </p:tavLst>
                                    </p:anim>
                                    <p:anim calcmode="lin" valueType="num">
                                      <p:cBhvr additive="base">
                                        <p:cTn id="92" dur="500" fill="hold"/>
                                        <p:tgtEl>
                                          <p:spTgt spid="12"/>
                                        </p:tgtEl>
                                        <p:attrNameLst>
                                          <p:attrName>ppt_y</p:attrName>
                                        </p:attrNameLst>
                                      </p:cBhvr>
                                      <p:tavLst>
                                        <p:tav tm="0">
                                          <p:val>
                                            <p:strVal val="0-#ppt_h/2"/>
                                          </p:val>
                                        </p:tav>
                                        <p:tav tm="100000">
                                          <p:val>
                                            <p:strVal val="#ppt_y"/>
                                          </p:val>
                                        </p:tav>
                                      </p:tavLst>
                                    </p:anim>
                                  </p:childTnLst>
                                </p:cTn>
                              </p:par>
                              <p:par>
                                <p:cTn id="93" presetID="2" presetClass="entr" presetSubtype="3"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additive="base">
                                        <p:cTn id="95" dur="500" fill="hold"/>
                                        <p:tgtEl>
                                          <p:spTgt spid="17"/>
                                        </p:tgtEl>
                                        <p:attrNameLst>
                                          <p:attrName>ppt_x</p:attrName>
                                        </p:attrNameLst>
                                      </p:cBhvr>
                                      <p:tavLst>
                                        <p:tav tm="0">
                                          <p:val>
                                            <p:strVal val="1+#ppt_w/2"/>
                                          </p:val>
                                        </p:tav>
                                        <p:tav tm="100000">
                                          <p:val>
                                            <p:strVal val="#ppt_x"/>
                                          </p:val>
                                        </p:tav>
                                      </p:tavLst>
                                    </p:anim>
                                    <p:anim calcmode="lin" valueType="num">
                                      <p:cBhvr additive="base">
                                        <p:cTn id="96" dur="500" fill="hold"/>
                                        <p:tgtEl>
                                          <p:spTgt spid="17"/>
                                        </p:tgtEl>
                                        <p:attrNameLst>
                                          <p:attrName>ppt_y</p:attrName>
                                        </p:attrNameLst>
                                      </p:cBhvr>
                                      <p:tavLst>
                                        <p:tav tm="0">
                                          <p:val>
                                            <p:strVal val="0-#ppt_h/2"/>
                                          </p:val>
                                        </p:tav>
                                        <p:tav tm="100000">
                                          <p:val>
                                            <p:strVal val="#ppt_y"/>
                                          </p:val>
                                        </p:tav>
                                      </p:tavLst>
                                    </p:anim>
                                  </p:childTnLst>
                                </p:cTn>
                              </p:par>
                              <p:par>
                                <p:cTn id="97" presetID="2" presetClass="entr" presetSubtype="3"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additive="base">
                                        <p:cTn id="99" dur="500" fill="hold"/>
                                        <p:tgtEl>
                                          <p:spTgt spid="39"/>
                                        </p:tgtEl>
                                        <p:attrNameLst>
                                          <p:attrName>ppt_x</p:attrName>
                                        </p:attrNameLst>
                                      </p:cBhvr>
                                      <p:tavLst>
                                        <p:tav tm="0">
                                          <p:val>
                                            <p:strVal val="1+#ppt_w/2"/>
                                          </p:val>
                                        </p:tav>
                                        <p:tav tm="100000">
                                          <p:val>
                                            <p:strVal val="#ppt_x"/>
                                          </p:val>
                                        </p:tav>
                                      </p:tavLst>
                                    </p:anim>
                                    <p:anim calcmode="lin" valueType="num">
                                      <p:cBhvr additive="base">
                                        <p:cTn id="10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3" fill="hold" grpId="0" nodeType="click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additive="base">
                                        <p:cTn id="105" dur="500" fill="hold"/>
                                        <p:tgtEl>
                                          <p:spTgt spid="9"/>
                                        </p:tgtEl>
                                        <p:attrNameLst>
                                          <p:attrName>ppt_x</p:attrName>
                                        </p:attrNameLst>
                                      </p:cBhvr>
                                      <p:tavLst>
                                        <p:tav tm="0">
                                          <p:val>
                                            <p:strVal val="1+#ppt_w/2"/>
                                          </p:val>
                                        </p:tav>
                                        <p:tav tm="100000">
                                          <p:val>
                                            <p:strVal val="#ppt_x"/>
                                          </p:val>
                                        </p:tav>
                                      </p:tavLst>
                                    </p:anim>
                                    <p:anim calcmode="lin" valueType="num">
                                      <p:cBhvr additive="base">
                                        <p:cTn id="106" dur="500" fill="hold"/>
                                        <p:tgtEl>
                                          <p:spTgt spid="9"/>
                                        </p:tgtEl>
                                        <p:attrNameLst>
                                          <p:attrName>ppt_y</p:attrName>
                                        </p:attrNameLst>
                                      </p:cBhvr>
                                      <p:tavLst>
                                        <p:tav tm="0">
                                          <p:val>
                                            <p:strVal val="0-#ppt_h/2"/>
                                          </p:val>
                                        </p:tav>
                                        <p:tav tm="100000">
                                          <p:val>
                                            <p:strVal val="#ppt_y"/>
                                          </p:val>
                                        </p:tav>
                                      </p:tavLst>
                                    </p:anim>
                                  </p:childTnLst>
                                </p:cTn>
                              </p:par>
                              <p:par>
                                <p:cTn id="107" presetID="2" presetClass="entr" presetSubtype="3" fill="hold" grpId="0"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additive="base">
                                        <p:cTn id="109" dur="500" fill="hold"/>
                                        <p:tgtEl>
                                          <p:spTgt spid="16"/>
                                        </p:tgtEl>
                                        <p:attrNameLst>
                                          <p:attrName>ppt_x</p:attrName>
                                        </p:attrNameLst>
                                      </p:cBhvr>
                                      <p:tavLst>
                                        <p:tav tm="0">
                                          <p:val>
                                            <p:strVal val="1+#ppt_w/2"/>
                                          </p:val>
                                        </p:tav>
                                        <p:tav tm="100000">
                                          <p:val>
                                            <p:strVal val="#ppt_x"/>
                                          </p:val>
                                        </p:tav>
                                      </p:tavLst>
                                    </p:anim>
                                    <p:anim calcmode="lin" valueType="num">
                                      <p:cBhvr additive="base">
                                        <p:cTn id="110" dur="500" fill="hold"/>
                                        <p:tgtEl>
                                          <p:spTgt spid="16"/>
                                        </p:tgtEl>
                                        <p:attrNameLst>
                                          <p:attrName>ppt_y</p:attrName>
                                        </p:attrNameLst>
                                      </p:cBhvr>
                                      <p:tavLst>
                                        <p:tav tm="0">
                                          <p:val>
                                            <p:strVal val="0-#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1+#ppt_w/2"/>
                                          </p:val>
                                        </p:tav>
                                        <p:tav tm="100000">
                                          <p:val>
                                            <p:strVal val="#ppt_x"/>
                                          </p:val>
                                        </p:tav>
                                      </p:tavLst>
                                    </p:anim>
                                    <p:anim calcmode="lin" valueType="num">
                                      <p:cBhvr additive="base">
                                        <p:cTn id="11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3" fill="hold" grpId="0" nodeType="clickEffect">
                                  <p:stCondLst>
                                    <p:cond delay="0"/>
                                  </p:stCondLst>
                                  <p:childTnLst>
                                    <p:set>
                                      <p:cBhvr>
                                        <p:cTn id="118" dur="1" fill="hold">
                                          <p:stCondLst>
                                            <p:cond delay="0"/>
                                          </p:stCondLst>
                                        </p:cTn>
                                        <p:tgtEl>
                                          <p:spTgt spid="15"/>
                                        </p:tgtEl>
                                        <p:attrNameLst>
                                          <p:attrName>style.visibility</p:attrName>
                                        </p:attrNameLst>
                                      </p:cBhvr>
                                      <p:to>
                                        <p:strVal val="visible"/>
                                      </p:to>
                                    </p:set>
                                    <p:anim calcmode="lin" valueType="num">
                                      <p:cBhvr additive="base">
                                        <p:cTn id="119" dur="500" fill="hold"/>
                                        <p:tgtEl>
                                          <p:spTgt spid="15"/>
                                        </p:tgtEl>
                                        <p:attrNameLst>
                                          <p:attrName>ppt_x</p:attrName>
                                        </p:attrNameLst>
                                      </p:cBhvr>
                                      <p:tavLst>
                                        <p:tav tm="0">
                                          <p:val>
                                            <p:strVal val="1+#ppt_w/2"/>
                                          </p:val>
                                        </p:tav>
                                        <p:tav tm="100000">
                                          <p:val>
                                            <p:strVal val="#ppt_x"/>
                                          </p:val>
                                        </p:tav>
                                      </p:tavLst>
                                    </p:anim>
                                    <p:anim calcmode="lin" valueType="num">
                                      <p:cBhvr additive="base">
                                        <p:cTn id="120" dur="500" fill="hold"/>
                                        <p:tgtEl>
                                          <p:spTgt spid="15"/>
                                        </p:tgtEl>
                                        <p:attrNameLst>
                                          <p:attrName>ppt_y</p:attrName>
                                        </p:attrNameLst>
                                      </p:cBhvr>
                                      <p:tavLst>
                                        <p:tav tm="0">
                                          <p:val>
                                            <p:strVal val="0-#ppt_h/2"/>
                                          </p:val>
                                        </p:tav>
                                        <p:tav tm="100000">
                                          <p:val>
                                            <p:strVal val="#ppt_y"/>
                                          </p:val>
                                        </p:tav>
                                      </p:tavLst>
                                    </p:anim>
                                  </p:childTnLst>
                                </p:cTn>
                              </p:par>
                              <p:par>
                                <p:cTn id="121" presetID="2" presetClass="entr" presetSubtype="3"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additive="base">
                                        <p:cTn id="123" dur="500" fill="hold"/>
                                        <p:tgtEl>
                                          <p:spTgt spid="6"/>
                                        </p:tgtEl>
                                        <p:attrNameLst>
                                          <p:attrName>ppt_x</p:attrName>
                                        </p:attrNameLst>
                                      </p:cBhvr>
                                      <p:tavLst>
                                        <p:tav tm="0">
                                          <p:val>
                                            <p:strVal val="1+#ppt_w/2"/>
                                          </p:val>
                                        </p:tav>
                                        <p:tav tm="100000">
                                          <p:val>
                                            <p:strVal val="#ppt_x"/>
                                          </p:val>
                                        </p:tav>
                                      </p:tavLst>
                                    </p:anim>
                                    <p:anim calcmode="lin" valueType="num">
                                      <p:cBhvr additive="base">
                                        <p:cTn id="124" dur="500" fill="hold"/>
                                        <p:tgtEl>
                                          <p:spTgt spid="6"/>
                                        </p:tgtEl>
                                        <p:attrNameLst>
                                          <p:attrName>ppt_y</p:attrName>
                                        </p:attrNameLst>
                                      </p:cBhvr>
                                      <p:tavLst>
                                        <p:tav tm="0">
                                          <p:val>
                                            <p:strVal val="0-#ppt_h/2"/>
                                          </p:val>
                                        </p:tav>
                                        <p:tav tm="100000">
                                          <p:val>
                                            <p:strVal val="#ppt_y"/>
                                          </p:val>
                                        </p:tav>
                                      </p:tavLst>
                                    </p:anim>
                                  </p:childTnLst>
                                </p:cTn>
                              </p:par>
                              <p:par>
                                <p:cTn id="125" presetID="2" presetClass="entr" presetSubtype="3"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1+#ppt_w/2"/>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4" grpId="0"/>
      <p:bldP spid="27" grpId="0"/>
      <p:bldP spid="30" grpId="0"/>
      <p:bldP spid="33" grpId="0"/>
      <p:bldP spid="36" grpId="0"/>
      <p:bldP spid="39" grpId="0"/>
      <p:bldP spid="42" grpId="0"/>
      <p:bldP spid="45" grpId="0"/>
      <p:bldP spid="32" grpId="0" animBg="1"/>
      <p:bldP spid="34" grpId="0" animBg="1"/>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2. XÁC NHẬN TƯ CÁCH SINH VIÊN</a:t>
            </a:r>
          </a:p>
        </p:txBody>
      </p:sp>
      <p:sp>
        <p:nvSpPr>
          <p:cNvPr id="2" name="Rectangle 2"/>
          <p:cNvSpPr>
            <a:spLocks noChangeArrowheads="1"/>
          </p:cNvSpPr>
          <p:nvPr/>
        </p:nvSpPr>
        <p:spPr bwMode="auto">
          <a:xfrm>
            <a:off x="0" y="908720"/>
            <a:ext cx="892899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vi-VN" sz="3200" b="1" i="0" u="none" strike="noStrike" cap="none" normalizeH="0" baseline="0" dirty="0">
                <a:ln>
                  <a:noFill/>
                </a:ln>
                <a:solidFill>
                  <a:srgbClr val="00B050"/>
                </a:solidFill>
                <a:effectLst/>
                <a:latin typeface="Time News Roman"/>
                <a:ea typeface="Calibri" pitchFamily="34" charset="0"/>
                <a:cs typeface="Times New Roman" pitchFamily="18" charset="0"/>
              </a:rPr>
              <a:t>ĐĂNG KÝ TẠM HOÃN NGHĨA VỤ QUÂN SỰ, GIẢM THUẾ THU NHẬP CÁ NHÂN CỦA BA MẸ,…..</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vi-VN" sz="3200" b="1" dirty="0">
                <a:solidFill>
                  <a:srgbClr val="C00000"/>
                </a:solidFill>
                <a:latin typeface="Time News Roman"/>
                <a:cs typeface="Times New Roman" pitchFamily="18" charset="0"/>
              </a:rPr>
              <a:t>=&gt; </a:t>
            </a:r>
            <a:r>
              <a:rPr lang="en-US" altLang="vi-VN" sz="3200" b="1" dirty="0" err="1">
                <a:solidFill>
                  <a:srgbClr val="C00000"/>
                </a:solidFill>
                <a:latin typeface="Time News Roman"/>
                <a:cs typeface="Times New Roman" pitchFamily="18" charset="0"/>
              </a:rPr>
              <a:t>Bạn</a:t>
            </a:r>
            <a:r>
              <a:rPr lang="en-US" altLang="vi-VN" sz="3200" b="1" dirty="0">
                <a:solidFill>
                  <a:srgbClr val="C00000"/>
                </a:solidFill>
                <a:latin typeface="Time News Roman"/>
                <a:cs typeface="Times New Roman" pitchFamily="18" charset="0"/>
              </a:rPr>
              <a:t> </a:t>
            </a:r>
            <a:r>
              <a:rPr lang="en-US" altLang="vi-VN" sz="3200" b="1" dirty="0" err="1">
                <a:solidFill>
                  <a:srgbClr val="C00000"/>
                </a:solidFill>
                <a:latin typeface="Time News Roman"/>
                <a:cs typeface="Times New Roman" pitchFamily="18" charset="0"/>
              </a:rPr>
              <a:t>đăng</a:t>
            </a:r>
            <a:r>
              <a:rPr lang="en-US" altLang="vi-VN" sz="3200" b="1" dirty="0">
                <a:solidFill>
                  <a:srgbClr val="C00000"/>
                </a:solidFill>
                <a:latin typeface="Time News Roman"/>
                <a:cs typeface="Times New Roman" pitchFamily="18" charset="0"/>
              </a:rPr>
              <a:t> </a:t>
            </a:r>
            <a:r>
              <a:rPr lang="en-US" altLang="vi-VN" sz="3200" b="1" dirty="0" err="1">
                <a:solidFill>
                  <a:srgbClr val="C00000"/>
                </a:solidFill>
                <a:latin typeface="Time News Roman"/>
                <a:cs typeface="Times New Roman" pitchFamily="18" charset="0"/>
              </a:rPr>
              <a:t>nhập</a:t>
            </a:r>
            <a:r>
              <a:rPr lang="en-US" altLang="vi-VN" sz="3200" b="1" dirty="0">
                <a:solidFill>
                  <a:srgbClr val="C00000"/>
                </a:solidFill>
                <a:latin typeface="Time News Roman"/>
                <a:cs typeface="Times New Roman" pitchFamily="18" charset="0"/>
              </a:rPr>
              <a:t> Web CTSV: </a:t>
            </a:r>
            <a:r>
              <a:rPr lang="en-US" altLang="vi-VN" sz="4000" b="1" dirty="0">
                <a:solidFill>
                  <a:srgbClr val="C00000"/>
                </a:solidFill>
                <a:latin typeface="Time News Roman"/>
                <a:cs typeface="Times New Roman" pitchFamily="18" charset="0"/>
              </a:rPr>
              <a:t>sao.agu.edu.vn </a:t>
            </a:r>
            <a:r>
              <a:rPr lang="en-US" altLang="vi-VN" sz="3200" b="1" dirty="0" err="1">
                <a:solidFill>
                  <a:srgbClr val="C00000"/>
                </a:solidFill>
                <a:latin typeface="Time News Roman"/>
                <a:cs typeface="Times New Roman" pitchFamily="18" charset="0"/>
              </a:rPr>
              <a:t>bằng</a:t>
            </a:r>
            <a:r>
              <a:rPr lang="en-US" altLang="vi-VN" sz="3200" b="1" dirty="0">
                <a:solidFill>
                  <a:srgbClr val="C00000"/>
                </a:solidFill>
                <a:latin typeface="Time News Roman"/>
                <a:cs typeface="Times New Roman" pitchFamily="18" charset="0"/>
              </a:rPr>
              <a:t> email Tr</a:t>
            </a:r>
            <a:r>
              <a:rPr lang="vi-VN" altLang="vi-VN" sz="3200" b="1" dirty="0">
                <a:solidFill>
                  <a:srgbClr val="C00000"/>
                </a:solidFill>
                <a:latin typeface="Time News Roman"/>
                <a:cs typeface="Times New Roman" pitchFamily="18" charset="0"/>
              </a:rPr>
              <a:t>ư</a:t>
            </a:r>
            <a:r>
              <a:rPr lang="en-US" altLang="vi-VN" sz="3200" b="1" dirty="0" err="1">
                <a:solidFill>
                  <a:srgbClr val="C00000"/>
                </a:solidFill>
                <a:latin typeface="Time News Roman"/>
                <a:cs typeface="Times New Roman" pitchFamily="18" charset="0"/>
              </a:rPr>
              <a:t>ờng</a:t>
            </a:r>
            <a:endParaRPr kumimoji="0" lang="vi-VN" altLang="vi-VN" sz="800" b="1" i="0" u="none" strike="noStrike" cap="none" normalizeH="0" baseline="0" dirty="0">
              <a:ln>
                <a:noFill/>
              </a:ln>
              <a:solidFill>
                <a:srgbClr val="C00000"/>
              </a:solidFill>
              <a:effectLst/>
              <a:latin typeface="Time News Roman"/>
              <a:cs typeface="Arial" pitchFamily="34" charset="0"/>
            </a:endParaRPr>
          </a:p>
        </p:txBody>
      </p:sp>
      <p:sp>
        <p:nvSpPr>
          <p:cNvPr id="5" name="Rectangle 3"/>
          <p:cNvSpPr>
            <a:spLocks noChangeArrowheads="1"/>
          </p:cNvSpPr>
          <p:nvPr/>
        </p:nvSpPr>
        <p:spPr bwMode="auto">
          <a:xfrm>
            <a:off x="0" y="4152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itchFamily="34" charset="0"/>
              <a:cs typeface="Arial" pitchFamily="34" charset="0"/>
            </a:endParaRPr>
          </a:p>
        </p:txBody>
      </p:sp>
      <p:pic>
        <p:nvPicPr>
          <p:cNvPr id="14338" name="Picture 2" descr="https://f4-zpc.zdn.vn/1846846487348420783/ad85c396cc41191f4050.jpg">
            <a:extLst>
              <a:ext uri="{FF2B5EF4-FFF2-40B4-BE49-F238E27FC236}">
                <a16:creationId xmlns:a16="http://schemas.microsoft.com/office/drawing/2014/main" id="{CDA0223C-16CC-4C32-8C83-98F3F3B039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093934"/>
            <a:ext cx="2720900" cy="3685028"/>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5F3E3709-8379-48F4-8D1E-EFB0D032A7A1}"/>
              </a:ext>
            </a:extLst>
          </p:cNvPr>
          <p:cNvSpPr/>
          <p:nvPr/>
        </p:nvSpPr>
        <p:spPr>
          <a:xfrm rot="10800000">
            <a:off x="3923928" y="3645023"/>
            <a:ext cx="4415134" cy="1161633"/>
          </a:xfrm>
          <a:prstGeom prst="rightArrow">
            <a:avLst/>
          </a:prstGeom>
          <a:solidFill>
            <a:schemeClr val="tx1"/>
          </a:solidFill>
          <a:scene3d>
            <a:camera prst="orthographicFront">
              <a:rot lat="300000" lon="0" rev="0"/>
            </a:camera>
            <a:lightRig rig="threePt" dir="t"/>
          </a:scene3d>
        </p:spPr>
        <p:txBody>
          <a:bodyPr wrap="squar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200" b="1" cap="none" spc="0" dirty="0" err="1">
              <a:ln w="11430"/>
              <a:solidFill>
                <a:srgbClr val="C00000"/>
              </a:solidFill>
              <a:effectLst>
                <a:outerShdw blurRad="50800" dist="39000" dir="5460000" algn="tl">
                  <a:srgbClr val="000000">
                    <a:alpha val="38000"/>
                  </a:srgbClr>
                </a:outerShdw>
              </a:effectLst>
            </a:endParaRPr>
          </a:p>
        </p:txBody>
      </p:sp>
      <p:sp>
        <p:nvSpPr>
          <p:cNvPr id="11" name="Rectangle 10">
            <a:extLst>
              <a:ext uri="{FF2B5EF4-FFF2-40B4-BE49-F238E27FC236}">
                <a16:creationId xmlns:a16="http://schemas.microsoft.com/office/drawing/2014/main" id="{FADDB59C-8D23-4368-93D8-4A37D96826CE}"/>
              </a:ext>
            </a:extLst>
          </p:cNvPr>
          <p:cNvSpPr/>
          <p:nvPr/>
        </p:nvSpPr>
        <p:spPr>
          <a:xfrm>
            <a:off x="4644008" y="3450662"/>
            <a:ext cx="3744416" cy="553998"/>
          </a:xfrm>
          <a:prstGeom prst="rect">
            <a:avLst/>
          </a:prstGeom>
          <a:noFill/>
        </p:spPr>
        <p:txBody>
          <a:bodyPr wrap="square" lIns="91440" tIns="45720" rIns="91440" bIns="45720">
            <a:spAutoFit/>
          </a:bodyPr>
          <a:lstStyle/>
          <a:p>
            <a:pPr algn="ctr"/>
            <a:r>
              <a:rPr lang="en-US" sz="3000" b="0" cap="none" spc="0" dirty="0">
                <a:ln w="0"/>
                <a:solidFill>
                  <a:srgbClr val="FF0000"/>
                </a:solidFill>
                <a:effectLst>
                  <a:outerShdw blurRad="38100" dist="19050" dir="2700000" algn="tl" rotWithShape="0">
                    <a:schemeClr val="dk1">
                      <a:alpha val="40000"/>
                    </a:schemeClr>
                  </a:outerShdw>
                </a:effectLst>
              </a:rPr>
              <a:t>X</a:t>
            </a:r>
            <a:r>
              <a:rPr lang="en-US" sz="3000" dirty="0">
                <a:ln w="0"/>
                <a:solidFill>
                  <a:srgbClr val="FF0000"/>
                </a:solidFill>
                <a:effectLst>
                  <a:outerShdw blurRad="38100" dist="19050" dir="2700000" algn="tl" rotWithShape="0">
                    <a:schemeClr val="dk1">
                      <a:alpha val="40000"/>
                    </a:schemeClr>
                  </a:outerShdw>
                </a:effectLst>
              </a:rPr>
              <a:t>ÁC NHẬN SINH VIÊN</a:t>
            </a:r>
            <a:endParaRPr lang="en-US" sz="30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9608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 calcmode="lin" valueType="num">
                                      <p:cBhvr additive="base">
                                        <p:cTn id="17" dur="500" fill="hold"/>
                                        <p:tgtEl>
                                          <p:spTgt spid="14338"/>
                                        </p:tgtEl>
                                        <p:attrNameLst>
                                          <p:attrName>ppt_x</p:attrName>
                                        </p:attrNameLst>
                                      </p:cBhvr>
                                      <p:tavLst>
                                        <p:tav tm="0">
                                          <p:val>
                                            <p:strVal val="1+#ppt_w/2"/>
                                          </p:val>
                                        </p:tav>
                                        <p:tav tm="100000">
                                          <p:val>
                                            <p:strVal val="#ppt_x"/>
                                          </p:val>
                                        </p:tav>
                                      </p:tavLst>
                                    </p:anim>
                                    <p:anim calcmode="lin" valueType="num">
                                      <p:cBhvr additive="base">
                                        <p:cTn id="1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46855-5ABF-40DE-AAFC-0C049B0FF708}"/>
              </a:ext>
            </a:extLst>
          </p:cNvPr>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H</a:t>
            </a:r>
            <a:r>
              <a:rPr lang="vi-VN" sz="3200" dirty="0">
                <a:solidFill>
                  <a:schemeClr val="bg1"/>
                </a:solidFill>
                <a:latin typeface="Times New Roman" pitchFamily="18" charset="0"/>
                <a:cs typeface="Times New Roman" pitchFamily="18" charset="0"/>
              </a:rPr>
              <a:t>Ư</a:t>
            </a:r>
            <a:r>
              <a:rPr lang="en-US" sz="3200" dirty="0">
                <a:solidFill>
                  <a:schemeClr val="bg1"/>
                </a:solidFill>
                <a:latin typeface="Times New Roman" pitchFamily="18" charset="0"/>
                <a:cs typeface="Times New Roman" pitchFamily="18" charset="0"/>
              </a:rPr>
              <a:t>ỚNG DẪN NHẬP GIẤY XÁC NHẬN</a:t>
            </a:r>
          </a:p>
        </p:txBody>
      </p:sp>
      <p:sp>
        <p:nvSpPr>
          <p:cNvPr id="6" name="Rectangle 2">
            <a:extLst>
              <a:ext uri="{FF2B5EF4-FFF2-40B4-BE49-F238E27FC236}">
                <a16:creationId xmlns:a16="http://schemas.microsoft.com/office/drawing/2014/main" id="{7B1A5299-49B0-476B-B7A2-71949DD99D82}"/>
              </a:ext>
            </a:extLst>
          </p:cNvPr>
          <p:cNvSpPr>
            <a:spLocks noChangeArrowheads="1"/>
          </p:cNvSpPr>
          <p:nvPr/>
        </p:nvSpPr>
        <p:spPr bwMode="auto">
          <a:xfrm>
            <a:off x="107504" y="773415"/>
            <a:ext cx="8928992" cy="609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fontAlgn="base">
              <a:spcBef>
                <a:spcPct val="0"/>
              </a:spcBef>
              <a:spcAft>
                <a:spcPct val="0"/>
              </a:spcAft>
              <a:buFont typeface="Arial" panose="020B0604020202020204" pitchFamily="34" charset="0"/>
              <a:buChar char="•"/>
            </a:pPr>
            <a:r>
              <a:rPr lang="vi-VN" sz="2600" dirty="0">
                <a:solidFill>
                  <a:srgbClr val="C00000"/>
                </a:solidFill>
                <a:latin typeface="Arial (Body)"/>
              </a:rPr>
              <a:t>CCCD bao gồm số 0</a:t>
            </a:r>
            <a:r>
              <a:rPr lang="en-US" sz="2600" dirty="0">
                <a:solidFill>
                  <a:srgbClr val="C00000"/>
                </a:solidFill>
                <a:latin typeface="Arial (Body)"/>
              </a:rPr>
              <a:t> -&gt;</a:t>
            </a:r>
            <a:r>
              <a:rPr lang="vi-VN" sz="2600" dirty="0">
                <a:solidFill>
                  <a:srgbClr val="C00000"/>
                </a:solidFill>
                <a:latin typeface="Arial (Body)"/>
              </a:rPr>
              <a:t> </a:t>
            </a:r>
            <a:r>
              <a:rPr lang="en-US" sz="2600" dirty="0">
                <a:solidFill>
                  <a:srgbClr val="C00000"/>
                </a:solidFill>
                <a:latin typeface="Arial (Body)"/>
              </a:rPr>
              <a:t>N</a:t>
            </a:r>
            <a:r>
              <a:rPr lang="vi-VN" sz="2600" dirty="0">
                <a:solidFill>
                  <a:srgbClr val="C00000"/>
                </a:solidFill>
                <a:latin typeface="Arial (Body)"/>
              </a:rPr>
              <a:t>ơi cấp</a:t>
            </a:r>
            <a:r>
              <a:rPr lang="en-US" sz="2600" dirty="0">
                <a:solidFill>
                  <a:srgbClr val="C00000"/>
                </a:solidFill>
                <a:latin typeface="Arial (Body)"/>
              </a:rPr>
              <a:t>: </a:t>
            </a:r>
            <a:r>
              <a:rPr lang="vi-VN" sz="2600" dirty="0">
                <a:solidFill>
                  <a:srgbClr val="C00000"/>
                </a:solidFill>
                <a:latin typeface="Arial (Body)"/>
              </a:rPr>
              <a:t>Cục cảnh sát</a:t>
            </a:r>
            <a:r>
              <a:rPr lang="en-US" sz="2600" dirty="0">
                <a:solidFill>
                  <a:srgbClr val="C00000"/>
                </a:solidFill>
                <a:latin typeface="Arial (Body)"/>
              </a:rPr>
              <a:t>…</a:t>
            </a:r>
            <a:r>
              <a:rPr lang="vi-VN" sz="2600" dirty="0">
                <a:solidFill>
                  <a:srgbClr val="C00000"/>
                </a:solidFill>
                <a:latin typeface="Arial (Body)"/>
              </a:rPr>
              <a:t>.</a:t>
            </a:r>
            <a:endParaRPr lang="en-US" sz="2600" dirty="0">
              <a:solidFill>
                <a:srgbClr val="C00000"/>
              </a:solidFill>
              <a:latin typeface="Arial (Body)"/>
            </a:endParaRPr>
          </a:p>
          <a:p>
            <a:pPr marL="457200" indent="-457200" fontAlgn="base">
              <a:spcBef>
                <a:spcPct val="0"/>
              </a:spcBef>
              <a:spcAft>
                <a:spcPct val="0"/>
              </a:spcAft>
              <a:buFont typeface="Arial" panose="020B0604020202020204" pitchFamily="34" charset="0"/>
              <a:buChar char="•"/>
            </a:pPr>
            <a:r>
              <a:rPr lang="en-US" sz="2600" dirty="0" err="1">
                <a:solidFill>
                  <a:srgbClr val="C00000"/>
                </a:solidFill>
                <a:latin typeface="Arial (Body)"/>
              </a:rPr>
              <a:t>Bạn</a:t>
            </a:r>
            <a:r>
              <a:rPr lang="en-US" sz="2600" dirty="0">
                <a:solidFill>
                  <a:srgbClr val="C00000"/>
                </a:solidFill>
                <a:latin typeface="Arial (Body)"/>
              </a:rPr>
              <a:t> </a:t>
            </a:r>
            <a:r>
              <a:rPr lang="en-US" sz="2600" dirty="0" err="1">
                <a:solidFill>
                  <a:srgbClr val="C00000"/>
                </a:solidFill>
                <a:latin typeface="Arial (Body)"/>
              </a:rPr>
              <a:t>kiểm</a:t>
            </a:r>
            <a:r>
              <a:rPr lang="en-US" sz="2600" dirty="0">
                <a:solidFill>
                  <a:srgbClr val="C00000"/>
                </a:solidFill>
                <a:latin typeface="Arial (Body)"/>
              </a:rPr>
              <a:t> </a:t>
            </a:r>
            <a:r>
              <a:rPr lang="en-US" sz="2600" dirty="0" err="1">
                <a:solidFill>
                  <a:srgbClr val="C00000"/>
                </a:solidFill>
                <a:latin typeface="Arial (Body)"/>
              </a:rPr>
              <a:t>tra</a:t>
            </a:r>
            <a:r>
              <a:rPr lang="en-US" sz="2600" dirty="0">
                <a:solidFill>
                  <a:srgbClr val="C00000"/>
                </a:solidFill>
                <a:latin typeface="Arial (Body)"/>
              </a:rPr>
              <a:t> </a:t>
            </a:r>
            <a:r>
              <a:rPr lang="en-US" sz="2600" dirty="0" err="1">
                <a:solidFill>
                  <a:srgbClr val="C00000"/>
                </a:solidFill>
                <a:latin typeface="Arial (Body)"/>
              </a:rPr>
              <a:t>thông</a:t>
            </a:r>
            <a:r>
              <a:rPr lang="en-US" sz="2600" dirty="0">
                <a:solidFill>
                  <a:srgbClr val="C00000"/>
                </a:solidFill>
                <a:latin typeface="Arial (Body)"/>
              </a:rPr>
              <a:t> tin </a:t>
            </a:r>
            <a:r>
              <a:rPr lang="en-US" sz="2600" dirty="0" err="1">
                <a:solidFill>
                  <a:srgbClr val="C00000"/>
                </a:solidFill>
                <a:latin typeface="Arial (Body)"/>
              </a:rPr>
              <a:t>cá</a:t>
            </a:r>
            <a:r>
              <a:rPr lang="en-US" sz="2600" dirty="0">
                <a:solidFill>
                  <a:srgbClr val="C00000"/>
                </a:solidFill>
                <a:latin typeface="Arial (Body)"/>
              </a:rPr>
              <a:t> </a:t>
            </a:r>
            <a:r>
              <a:rPr lang="en-US" sz="2600" dirty="0" err="1">
                <a:solidFill>
                  <a:srgbClr val="C00000"/>
                </a:solidFill>
                <a:latin typeface="Arial (Body)"/>
              </a:rPr>
              <a:t>nhân</a:t>
            </a:r>
            <a:r>
              <a:rPr lang="en-US" sz="2600" dirty="0">
                <a:solidFill>
                  <a:srgbClr val="C00000"/>
                </a:solidFill>
                <a:latin typeface="Arial (Body)"/>
              </a:rPr>
              <a:t> </a:t>
            </a:r>
            <a:r>
              <a:rPr lang="en-US" sz="2600" dirty="0" err="1">
                <a:solidFill>
                  <a:srgbClr val="C00000"/>
                </a:solidFill>
                <a:latin typeface="Arial (Body)"/>
              </a:rPr>
              <a:t>thật</a:t>
            </a:r>
            <a:r>
              <a:rPr lang="en-US" sz="2600" dirty="0">
                <a:solidFill>
                  <a:srgbClr val="C00000"/>
                </a:solidFill>
                <a:latin typeface="Arial (Body)"/>
              </a:rPr>
              <a:t> </a:t>
            </a:r>
            <a:r>
              <a:rPr lang="en-US" sz="2600" dirty="0" err="1">
                <a:solidFill>
                  <a:srgbClr val="C00000"/>
                </a:solidFill>
                <a:latin typeface="Arial (Body)"/>
              </a:rPr>
              <a:t>chính</a:t>
            </a:r>
            <a:r>
              <a:rPr lang="en-US" sz="2600" dirty="0">
                <a:solidFill>
                  <a:srgbClr val="C00000"/>
                </a:solidFill>
                <a:latin typeface="Arial (Body)"/>
              </a:rPr>
              <a:t> </a:t>
            </a:r>
            <a:r>
              <a:rPr lang="en-US" sz="2600" dirty="0" err="1">
                <a:solidFill>
                  <a:srgbClr val="C00000"/>
                </a:solidFill>
                <a:latin typeface="Arial (Body)"/>
              </a:rPr>
              <a:t>xác</a:t>
            </a:r>
            <a:r>
              <a:rPr lang="en-US" sz="2600" dirty="0">
                <a:solidFill>
                  <a:srgbClr val="C00000"/>
                </a:solidFill>
                <a:latin typeface="Arial (Body)"/>
              </a:rPr>
              <a:t> </a:t>
            </a:r>
            <a:r>
              <a:rPr lang="en-US" sz="2600" dirty="0" err="1">
                <a:solidFill>
                  <a:srgbClr val="C00000"/>
                </a:solidFill>
                <a:latin typeface="Arial (Body)"/>
              </a:rPr>
              <a:t>và</a:t>
            </a:r>
            <a:r>
              <a:rPr lang="en-US" sz="2600" dirty="0">
                <a:solidFill>
                  <a:srgbClr val="C00000"/>
                </a:solidFill>
                <a:latin typeface="Arial (Body)"/>
              </a:rPr>
              <a:t> ĐĂNG KÝ.</a:t>
            </a:r>
            <a:r>
              <a:rPr lang="vi-VN" sz="2600" dirty="0">
                <a:solidFill>
                  <a:srgbClr val="C00000"/>
                </a:solidFill>
                <a:latin typeface="Arial (Body)"/>
              </a:rPr>
              <a:t> </a:t>
            </a:r>
            <a:endParaRPr lang="en-US" sz="2600" dirty="0">
              <a:solidFill>
                <a:srgbClr val="C00000"/>
              </a:solidFill>
              <a:latin typeface="Arial (Body)"/>
            </a:endParaRPr>
          </a:p>
          <a:p>
            <a:pPr fontAlgn="base">
              <a:lnSpc>
                <a:spcPct val="110000"/>
              </a:lnSpc>
              <a:spcBef>
                <a:spcPct val="0"/>
              </a:spcBef>
              <a:spcAft>
                <a:spcPct val="0"/>
              </a:spcAft>
            </a:pPr>
            <a:r>
              <a:rPr lang="en-US" sz="2600" b="1" dirty="0" err="1">
                <a:solidFill>
                  <a:srgbClr val="C00000"/>
                </a:solidFill>
                <a:latin typeface="Arial (Body)"/>
              </a:rPr>
              <a:t>Lưu</a:t>
            </a:r>
            <a:r>
              <a:rPr lang="en-US" sz="2600" b="1" dirty="0">
                <a:solidFill>
                  <a:srgbClr val="C00000"/>
                </a:solidFill>
                <a:latin typeface="Arial (Body)"/>
              </a:rPr>
              <a:t> ý: </a:t>
            </a:r>
          </a:p>
          <a:p>
            <a:pPr lvl="0" algn="just" fontAlgn="base">
              <a:lnSpc>
                <a:spcPct val="110000"/>
              </a:lnSpc>
              <a:spcBef>
                <a:spcPct val="0"/>
              </a:spcBef>
              <a:spcAft>
                <a:spcPct val="0"/>
              </a:spcAft>
            </a:pP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Tất</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cả</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xác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như</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xác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vay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vốn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nghĩa</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vụ</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quân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sự</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xác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ĐRL,…. </a:t>
            </a:r>
            <a:r>
              <a:rPr lang="en-US" altLang="vi-VN" sz="2600" b="1" dirty="0" err="1">
                <a:solidFill>
                  <a:srgbClr val="FF0000"/>
                </a:solidFill>
                <a:latin typeface="Arial (Body)"/>
                <a:cs typeface="Arial" pitchFamily="34" charset="0"/>
              </a:rPr>
              <a:t>sau</a:t>
            </a:r>
            <a:r>
              <a:rPr lang="en-US" altLang="vi-VN" sz="2600" b="1" dirty="0">
                <a:solidFill>
                  <a:srgbClr val="FF0000"/>
                </a:solidFill>
                <a:latin typeface="Arial (Body)"/>
                <a:cs typeface="Arial" pitchFamily="34" charset="0"/>
              </a:rPr>
              <a:t> 24h </a:t>
            </a:r>
            <a:r>
              <a:rPr lang="en-US" altLang="vi-VN" sz="2600" b="1" dirty="0">
                <a:solidFill>
                  <a:srgbClr val="00B050"/>
                </a:solidFill>
                <a:latin typeface="Arial (Body)"/>
                <a:cs typeface="Arial" pitchFamily="34" charset="0"/>
              </a:rPr>
              <a:t>-&gt; Sinh </a:t>
            </a:r>
            <a:r>
              <a:rPr lang="en-US" altLang="vi-VN" sz="2600" b="1" dirty="0" err="1">
                <a:solidFill>
                  <a:srgbClr val="00B050"/>
                </a:solidFill>
                <a:latin typeface="Arial (Body)"/>
                <a:cs typeface="Arial" pitchFamily="34" charset="0"/>
              </a:rPr>
              <a:t>viên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liên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hệ</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Phòng</a:t>
            </a:r>
            <a:r>
              <a:rPr lang="en-US" altLang="vi-VN" sz="2600" b="1" dirty="0">
                <a:solidFill>
                  <a:srgbClr val="00B050"/>
                </a:solidFill>
                <a:latin typeface="Arial (Body)"/>
                <a:cs typeface="Arial" pitchFamily="34" charset="0"/>
              </a:rPr>
              <a:t> SV03 </a:t>
            </a:r>
            <a:r>
              <a:rPr lang="en-US" altLang="vi-VN" sz="2600" b="1" dirty="0" err="1">
                <a:solidFill>
                  <a:srgbClr val="00B050"/>
                </a:solidFill>
                <a:latin typeface="Arial (Body)"/>
                <a:cs typeface="Arial" pitchFamily="34" charset="0"/>
              </a:rPr>
              <a:t>để</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lấy</a:t>
            </a:r>
            <a:r>
              <a:rPr lang="en-US" altLang="vi-VN" sz="2600" b="1" dirty="0">
                <a:solidFill>
                  <a:srgbClr val="00B050"/>
                </a:solidFill>
                <a:latin typeface="Arial (Body)"/>
                <a:cs typeface="Arial" pitchFamily="34" charset="0"/>
              </a:rPr>
              <a:t>.</a:t>
            </a:r>
          </a:p>
          <a:p>
            <a:pPr lvl="0" algn="just" fontAlgn="base">
              <a:lnSpc>
                <a:spcPct val="110000"/>
              </a:lnSpc>
              <a:spcBef>
                <a:spcPct val="0"/>
              </a:spcBef>
              <a:spcAft>
                <a:spcPct val="0"/>
              </a:spcAft>
            </a:pPr>
            <a:r>
              <a:rPr lang="en-US" altLang="vi-VN" sz="2600" b="1" dirty="0">
                <a:solidFill>
                  <a:srgbClr val="00B050"/>
                </a:solidFill>
                <a:latin typeface="Arial (Body)"/>
                <a:cs typeface="Arial" pitchFamily="34" charset="0"/>
              </a:rPr>
              <a:t>- </a:t>
            </a:r>
            <a:r>
              <a:rPr kumimoji="0" lang="en-US" altLang="vi-VN" sz="2600" b="1" i="0" u="none" strike="noStrike" cap="none" normalizeH="0" baseline="0" dirty="0">
                <a:ln>
                  <a:noFill/>
                </a:ln>
                <a:solidFill>
                  <a:srgbClr val="00B050"/>
                </a:solidFill>
                <a:effectLst/>
                <a:latin typeface="Arial (Body)"/>
                <a:cs typeface="Arial" pitchFamily="34" charset="0"/>
              </a:rPr>
              <a:t>Khi</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về</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bạn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phát</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hiện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sai</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thông</a:t>
            </a:r>
            <a:r>
              <a:rPr lang="en-US" altLang="vi-VN" sz="2600" b="1" dirty="0">
                <a:solidFill>
                  <a:srgbClr val="00B050"/>
                </a:solidFill>
                <a:latin typeface="Arial (Body)"/>
                <a:cs typeface="Arial" pitchFamily="34" charset="0"/>
              </a:rPr>
              <a:t> tin, </a:t>
            </a:r>
            <a:r>
              <a:rPr lang="en-US" altLang="vi-VN" sz="2600" b="1" dirty="0" err="1">
                <a:solidFill>
                  <a:srgbClr val="00B050"/>
                </a:solidFill>
                <a:latin typeface="Arial (Body)"/>
                <a:cs typeface="Arial" pitchFamily="34" charset="0"/>
              </a:rPr>
              <a:t>bạn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sửa</a:t>
            </a:r>
            <a:r>
              <a:rPr lang="en-US" altLang="vi-VN" sz="2600" b="1" dirty="0">
                <a:solidFill>
                  <a:srgbClr val="00B050"/>
                </a:solidFill>
                <a:latin typeface="Arial (Body)"/>
                <a:cs typeface="Arial" pitchFamily="34" charset="0"/>
              </a:rPr>
              <a:t> Thông tin </a:t>
            </a:r>
            <a:r>
              <a:rPr lang="en-US" altLang="vi-VN" sz="2600" b="1" dirty="0" err="1">
                <a:solidFill>
                  <a:srgbClr val="00B050"/>
                </a:solidFill>
                <a:latin typeface="Arial (Body)"/>
                <a:cs typeface="Arial" pitchFamily="34" charset="0"/>
              </a:rPr>
              <a:t>lên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và</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đem</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lên</a:t>
            </a:r>
            <a:r>
              <a:rPr lang="en-US" altLang="vi-VN" sz="2600" b="1" dirty="0">
                <a:solidFill>
                  <a:srgbClr val="00B050"/>
                </a:solidFill>
                <a:latin typeface="Arial (Body)"/>
                <a:cs typeface="Arial" pitchFamily="34" charset="0"/>
              </a:rPr>
              <a:t> SV03 (</a:t>
            </a:r>
            <a:r>
              <a:rPr lang="en-US" altLang="vi-VN" sz="2600" b="1" dirty="0" err="1">
                <a:solidFill>
                  <a:srgbClr val="00B050"/>
                </a:solidFill>
                <a:latin typeface="Arial (Body)"/>
                <a:cs typeface="Arial" pitchFamily="34" charset="0"/>
              </a:rPr>
              <a:t>gặp</a:t>
            </a:r>
            <a:r>
              <a:rPr lang="en-US" altLang="vi-VN" sz="2600" b="1" dirty="0">
                <a:solidFill>
                  <a:srgbClr val="00B050"/>
                </a:solidFill>
                <a:latin typeface="Arial (Body)"/>
                <a:cs typeface="Arial" pitchFamily="34" charset="0"/>
              </a:rPr>
              <a:t> Anh </a:t>
            </a:r>
            <a:r>
              <a:rPr lang="en-US" altLang="vi-VN" sz="2600" b="1" dirty="0" err="1">
                <a:solidFill>
                  <a:srgbClr val="00B050"/>
                </a:solidFill>
                <a:latin typeface="Arial (Body)"/>
                <a:cs typeface="Arial" pitchFamily="34" charset="0"/>
              </a:rPr>
              <a:t>Thiện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để</a:t>
            </a:r>
            <a:r>
              <a:rPr lang="en-US" altLang="vi-VN" sz="2600" b="1" dirty="0">
                <a:solidFill>
                  <a:srgbClr val="00B050"/>
                </a:solidFill>
                <a:latin typeface="Arial (Body)"/>
                <a:cs typeface="Arial" pitchFamily="34" charset="0"/>
              </a:rPr>
              <a:t> in </a:t>
            </a:r>
            <a:r>
              <a:rPr lang="en-US" altLang="vi-VN" sz="2600" b="1" dirty="0" err="1">
                <a:solidFill>
                  <a:srgbClr val="00B050"/>
                </a:solidFill>
                <a:latin typeface="Arial (Body)"/>
                <a:cs typeface="Arial" pitchFamily="34" charset="0"/>
              </a:rPr>
              <a:t>lại</a:t>
            </a:r>
            <a:r>
              <a:rPr lang="en-US" altLang="vi-VN" sz="2600" b="1" dirty="0">
                <a:solidFill>
                  <a:srgbClr val="00B050"/>
                </a:solidFill>
                <a:latin typeface="Arial (Body)"/>
                <a:cs typeface="Arial" pitchFamily="34" charset="0"/>
              </a:rPr>
              <a:t>.</a:t>
            </a:r>
          </a:p>
          <a:p>
            <a:pPr lvl="0" algn="just" fontAlgn="base">
              <a:lnSpc>
                <a:spcPct val="110000"/>
              </a:lnSpc>
              <a:spcBef>
                <a:spcPct val="0"/>
              </a:spcBef>
              <a:spcAft>
                <a:spcPct val="0"/>
              </a:spcAft>
            </a:pP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Nếu</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bạn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làm</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mất</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xác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Vay </a:t>
            </a:r>
            <a:r>
              <a:rPr lang="en-US" altLang="vi-VN" sz="2600" b="1" dirty="0" err="1">
                <a:solidFill>
                  <a:srgbClr val="00B050"/>
                </a:solidFill>
                <a:latin typeface="Arial (Body)"/>
                <a:cs typeface="Arial" pitchFamily="34" charset="0"/>
              </a:rPr>
              <a:t>vốn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bạn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viết</a:t>
            </a:r>
            <a:r>
              <a:rPr lang="en-US" altLang="vi-VN" sz="2600" b="1" dirty="0">
                <a:solidFill>
                  <a:srgbClr val="00B050"/>
                </a:solidFill>
                <a:latin typeface="Arial (Body)"/>
                <a:cs typeface="Arial" pitchFamily="34" charset="0"/>
              </a:rPr>
              <a:t> đ</a:t>
            </a:r>
            <a:r>
              <a:rPr lang="vi-VN" altLang="vi-VN" sz="2600" b="1" dirty="0">
                <a:solidFill>
                  <a:srgbClr val="00B050"/>
                </a:solidFill>
                <a:latin typeface="Arial (Body)"/>
                <a:cs typeface="Arial" pitchFamily="34" charset="0"/>
              </a:rPr>
              <a:t>ơ</a:t>
            </a:r>
            <a:r>
              <a:rPr lang="en-US" altLang="vi-VN" sz="2600" b="1" dirty="0">
                <a:solidFill>
                  <a:srgbClr val="00B050"/>
                </a:solidFill>
                <a:latin typeface="Arial (Body)"/>
                <a:cs typeface="Arial" pitchFamily="34" charset="0"/>
              </a:rPr>
              <a:t>n </a:t>
            </a:r>
            <a:r>
              <a:rPr lang="en-US" altLang="vi-VN" sz="2600" b="1" dirty="0" err="1">
                <a:solidFill>
                  <a:srgbClr val="00B050"/>
                </a:solidFill>
                <a:latin typeface="Arial (Body)"/>
                <a:cs typeface="Arial" pitchFamily="34" charset="0"/>
              </a:rPr>
              <a:t>xin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cấp</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lại</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Giấy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xác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vay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vốn</a:t>
            </a:r>
            <a:r>
              <a:rPr lang="en-US" altLang="vi-VN" sz="2600" b="1" dirty="0">
                <a:solidFill>
                  <a:srgbClr val="00B050"/>
                </a:solidFill>
                <a:latin typeface="Arial (Body)"/>
                <a:cs typeface="Arial" pitchFamily="34" charset="0"/>
              </a:rPr>
              <a:t>.</a:t>
            </a:r>
          </a:p>
          <a:p>
            <a:pPr lvl="0" algn="just" fontAlgn="base">
              <a:lnSpc>
                <a:spcPct val="110000"/>
              </a:lnSpc>
              <a:spcBef>
                <a:spcPct val="0"/>
              </a:spcBef>
              <a:spcAft>
                <a:spcPct val="0"/>
              </a:spcAft>
            </a:pPr>
            <a:r>
              <a:rPr kumimoji="0" lang="en-US" altLang="vi-VN" sz="2600" b="1" i="0" u="none" strike="noStrike" cap="none" normalizeH="0" baseline="0" dirty="0">
                <a:ln>
                  <a:noFill/>
                </a:ln>
                <a:solidFill>
                  <a:srgbClr val="00B050"/>
                </a:solidFill>
                <a:effectLst/>
                <a:latin typeface="Arial (Body)"/>
                <a:cs typeface="Arial" pitchFamily="34" charset="0"/>
              </a:rPr>
              <a:t>- </a:t>
            </a:r>
            <a:r>
              <a:rPr kumimoji="0" lang="en-US" altLang="vi-VN" sz="2600" b="1" i="0" u="none" strike="noStrike" cap="none" normalizeH="0" baseline="0" dirty="0" err="1">
                <a:ln>
                  <a:noFill/>
                </a:ln>
                <a:solidFill>
                  <a:srgbClr val="00B050"/>
                </a:solidFill>
                <a:effectLst/>
                <a:latin typeface="Arial (Body)"/>
                <a:cs typeface="Arial" pitchFamily="34" charset="0"/>
              </a:rPr>
              <a:t>Giấy</a:t>
            </a:r>
            <a:r>
              <a:rPr kumimoji="0" lang="en-US" altLang="vi-VN" sz="2600" b="1" i="0" u="none" strike="noStrike" cap="none" normalizeH="0" baseline="0" dirty="0">
                <a:ln>
                  <a:noFill/>
                </a:ln>
                <a:solidFill>
                  <a:srgbClr val="00B050"/>
                </a:solidFill>
                <a:effectLst/>
                <a:latin typeface="Arial (Body)"/>
                <a:cs typeface="Arial" pitchFamily="34" charset="0"/>
              </a:rPr>
              <a:t> </a:t>
            </a:r>
            <a:r>
              <a:rPr kumimoji="0" lang="en-US" altLang="vi-VN" sz="2600" b="1" i="0" u="none" strike="noStrike" cap="none" normalizeH="0" baseline="0" dirty="0" err="1">
                <a:ln>
                  <a:noFill/>
                </a:ln>
                <a:solidFill>
                  <a:srgbClr val="00B050"/>
                </a:solidFill>
                <a:effectLst/>
                <a:latin typeface="Arial (Body)"/>
                <a:cs typeface="Arial" pitchFamily="34" charset="0"/>
              </a:rPr>
              <a:t>x</a:t>
            </a:r>
            <a:r>
              <a:rPr lang="en-US" altLang="vi-VN" sz="2600" b="1" dirty="0" err="1">
                <a:solidFill>
                  <a:srgbClr val="00B050"/>
                </a:solidFill>
                <a:latin typeface="Arial (Body)"/>
                <a:cs typeface="Arial" pitchFamily="34" charset="0"/>
              </a:rPr>
              <a:t>ác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nhận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vay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vốn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dùng</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để</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vay</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vốn</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cho</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cả</a:t>
            </a:r>
            <a:r>
              <a:rPr lang="en-US" altLang="vi-VN" sz="2600" b="1" dirty="0">
                <a:solidFill>
                  <a:srgbClr val="00B050"/>
                </a:solidFill>
                <a:latin typeface="Arial (Body)"/>
                <a:cs typeface="Arial" pitchFamily="34" charset="0"/>
              </a:rPr>
              <a:t> 2 </a:t>
            </a:r>
            <a:r>
              <a:rPr lang="en-US" altLang="vi-VN" sz="2600" b="1" dirty="0" err="1">
                <a:solidFill>
                  <a:srgbClr val="00B050"/>
                </a:solidFill>
                <a:latin typeface="Arial (Body)"/>
                <a:cs typeface="Arial" pitchFamily="34" charset="0"/>
              </a:rPr>
              <a:t>học</a:t>
            </a:r>
            <a:r>
              <a:rPr lang="en-US" altLang="vi-VN" sz="2600" b="1" dirty="0">
                <a:solidFill>
                  <a:srgbClr val="00B050"/>
                </a:solidFill>
                <a:latin typeface="Arial (Body)"/>
                <a:cs typeface="Arial" pitchFamily="34" charset="0"/>
              </a:rPr>
              <a:t> </a:t>
            </a:r>
            <a:r>
              <a:rPr lang="en-US" altLang="vi-VN" sz="2600" b="1" dirty="0" err="1">
                <a:solidFill>
                  <a:srgbClr val="00B050"/>
                </a:solidFill>
                <a:latin typeface="Arial (Body)"/>
                <a:cs typeface="Arial" pitchFamily="34" charset="0"/>
              </a:rPr>
              <a:t>kỳ</a:t>
            </a:r>
            <a:r>
              <a:rPr lang="en-US" altLang="vi-VN" sz="2600" b="1" dirty="0">
                <a:solidFill>
                  <a:srgbClr val="00B050"/>
                </a:solidFill>
                <a:latin typeface="Arial (Body)"/>
                <a:cs typeface="Arial" pitchFamily="34" charset="0"/>
              </a:rPr>
              <a:t>.</a:t>
            </a:r>
          </a:p>
        </p:txBody>
      </p:sp>
    </p:spTree>
    <p:extLst>
      <p:ext uri="{BB962C8B-B14F-4D97-AF65-F5344CB8AC3E}">
        <p14:creationId xmlns:p14="http://schemas.microsoft.com/office/powerpoint/2010/main" val="3174763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46855-5ABF-40DE-AAFC-0C049B0FF708}"/>
              </a:ext>
            </a:extLst>
          </p:cNvPr>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H</a:t>
            </a:r>
            <a:r>
              <a:rPr lang="vi-VN" sz="3200" dirty="0">
                <a:solidFill>
                  <a:schemeClr val="bg1"/>
                </a:solidFill>
                <a:latin typeface="Times New Roman" pitchFamily="18" charset="0"/>
                <a:cs typeface="Times New Roman" pitchFamily="18" charset="0"/>
              </a:rPr>
              <a:t>Ư</a:t>
            </a:r>
            <a:r>
              <a:rPr lang="en-US" sz="3200" dirty="0">
                <a:solidFill>
                  <a:schemeClr val="bg1"/>
                </a:solidFill>
                <a:latin typeface="Times New Roman" pitchFamily="18" charset="0"/>
                <a:cs typeface="Times New Roman" pitchFamily="18" charset="0"/>
              </a:rPr>
              <a:t>ỚNG DẪN KIỂM TRA GIẤY XÁC NHẬN</a:t>
            </a:r>
          </a:p>
        </p:txBody>
      </p:sp>
      <p:sp>
        <p:nvSpPr>
          <p:cNvPr id="6" name="Rectangle 2">
            <a:extLst>
              <a:ext uri="{FF2B5EF4-FFF2-40B4-BE49-F238E27FC236}">
                <a16:creationId xmlns:a16="http://schemas.microsoft.com/office/drawing/2014/main" id="{7B1A5299-49B0-476B-B7A2-71949DD99D82}"/>
              </a:ext>
            </a:extLst>
          </p:cNvPr>
          <p:cNvSpPr>
            <a:spLocks noChangeArrowheads="1"/>
          </p:cNvSpPr>
          <p:nvPr/>
        </p:nvSpPr>
        <p:spPr bwMode="auto">
          <a:xfrm>
            <a:off x="287524" y="708665"/>
            <a:ext cx="856895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2600" b="1" dirty="0">
                <a:solidFill>
                  <a:srgbClr val="C00000"/>
                </a:solidFill>
                <a:latin typeface="Arial (Body)"/>
              </a:rPr>
              <a:t>Tr</a:t>
            </a:r>
            <a:r>
              <a:rPr lang="vi-VN" sz="2600" b="1" dirty="0">
                <a:solidFill>
                  <a:srgbClr val="C00000"/>
                </a:solidFill>
                <a:latin typeface="Arial (Body)"/>
              </a:rPr>
              <a:t>ư</a:t>
            </a:r>
            <a:r>
              <a:rPr lang="en-US" sz="2600" b="1" dirty="0" err="1">
                <a:solidFill>
                  <a:srgbClr val="C00000"/>
                </a:solidFill>
                <a:latin typeface="Arial (Body)"/>
              </a:rPr>
              <a:t>ớc</a:t>
            </a:r>
            <a:r>
              <a:rPr lang="en-US" sz="2600" b="1" dirty="0">
                <a:solidFill>
                  <a:srgbClr val="C00000"/>
                </a:solidFill>
                <a:latin typeface="Arial (Body)"/>
              </a:rPr>
              <a:t> </a:t>
            </a:r>
            <a:r>
              <a:rPr lang="en-US" sz="2600" b="1" dirty="0" err="1">
                <a:solidFill>
                  <a:srgbClr val="C00000"/>
                </a:solidFill>
                <a:latin typeface="Arial (Body)"/>
              </a:rPr>
              <a:t>khi</a:t>
            </a:r>
            <a:r>
              <a:rPr lang="en-US" sz="2600" b="1" dirty="0">
                <a:solidFill>
                  <a:srgbClr val="C00000"/>
                </a:solidFill>
                <a:latin typeface="Arial (Body)"/>
              </a:rPr>
              <a:t> </a:t>
            </a:r>
            <a:r>
              <a:rPr lang="en-US" sz="2600" b="1" dirty="0" err="1">
                <a:solidFill>
                  <a:srgbClr val="C00000"/>
                </a:solidFill>
                <a:latin typeface="Arial (Body)"/>
              </a:rPr>
              <a:t>lên</a:t>
            </a:r>
            <a:r>
              <a:rPr lang="en-US" sz="2600" b="1" dirty="0">
                <a:solidFill>
                  <a:srgbClr val="C00000"/>
                </a:solidFill>
                <a:latin typeface="Arial (Body)"/>
              </a:rPr>
              <a:t> </a:t>
            </a:r>
            <a:r>
              <a:rPr lang="en-US" sz="2600" b="1" dirty="0" err="1">
                <a:solidFill>
                  <a:srgbClr val="C00000"/>
                </a:solidFill>
                <a:latin typeface="Arial (Body)"/>
              </a:rPr>
              <a:t>Phòng</a:t>
            </a:r>
            <a:r>
              <a:rPr lang="en-US" sz="2600" b="1" dirty="0">
                <a:solidFill>
                  <a:srgbClr val="C00000"/>
                </a:solidFill>
                <a:latin typeface="Arial (Body)"/>
              </a:rPr>
              <a:t> CTSV, </a:t>
            </a:r>
            <a:r>
              <a:rPr lang="en-US" sz="2600" b="1" dirty="0" err="1">
                <a:solidFill>
                  <a:srgbClr val="C00000"/>
                </a:solidFill>
                <a:latin typeface="Arial (Body)"/>
              </a:rPr>
              <a:t>bạn</a:t>
            </a:r>
            <a:r>
              <a:rPr lang="en-US" sz="2600" b="1" dirty="0">
                <a:solidFill>
                  <a:srgbClr val="C00000"/>
                </a:solidFill>
                <a:latin typeface="Arial (Body)"/>
              </a:rPr>
              <a:t> </a:t>
            </a:r>
            <a:r>
              <a:rPr lang="en-US" sz="2600" b="1" dirty="0" err="1">
                <a:solidFill>
                  <a:srgbClr val="C00000"/>
                </a:solidFill>
                <a:latin typeface="Arial (Body)"/>
              </a:rPr>
              <a:t>kiểm</a:t>
            </a:r>
            <a:r>
              <a:rPr lang="en-US" sz="2600" b="1" dirty="0">
                <a:solidFill>
                  <a:srgbClr val="C00000"/>
                </a:solidFill>
                <a:latin typeface="Arial (Body)"/>
              </a:rPr>
              <a:t> </a:t>
            </a:r>
            <a:r>
              <a:rPr lang="en-US" sz="2600" b="1" dirty="0" err="1">
                <a:solidFill>
                  <a:srgbClr val="C00000"/>
                </a:solidFill>
                <a:latin typeface="Arial (Body)"/>
              </a:rPr>
              <a:t>tra</a:t>
            </a:r>
            <a:r>
              <a:rPr lang="en-US" sz="2600" b="1" dirty="0">
                <a:solidFill>
                  <a:srgbClr val="C00000"/>
                </a:solidFill>
                <a:latin typeface="Arial (Body)"/>
              </a:rPr>
              <a:t> </a:t>
            </a:r>
            <a:r>
              <a:rPr lang="en-US" sz="2600" b="1" dirty="0" err="1">
                <a:solidFill>
                  <a:srgbClr val="C00000"/>
                </a:solidFill>
                <a:latin typeface="Arial (Body)"/>
              </a:rPr>
              <a:t>tình</a:t>
            </a:r>
            <a:r>
              <a:rPr lang="en-US" sz="2600" b="1" dirty="0">
                <a:solidFill>
                  <a:srgbClr val="C00000"/>
                </a:solidFill>
                <a:latin typeface="Arial (Body)"/>
              </a:rPr>
              <a:t> </a:t>
            </a:r>
            <a:r>
              <a:rPr lang="en-US" sz="2600" b="1" dirty="0" err="1">
                <a:solidFill>
                  <a:srgbClr val="C00000"/>
                </a:solidFill>
                <a:latin typeface="Arial (Body)"/>
              </a:rPr>
              <a:t>trạng</a:t>
            </a:r>
            <a:r>
              <a:rPr lang="en-US" sz="2600" b="1" dirty="0">
                <a:solidFill>
                  <a:srgbClr val="C00000"/>
                </a:solidFill>
                <a:latin typeface="Arial (Body)"/>
              </a:rPr>
              <a:t> </a:t>
            </a:r>
            <a:r>
              <a:rPr lang="en-US" sz="2600" b="1" dirty="0" err="1">
                <a:solidFill>
                  <a:srgbClr val="C00000"/>
                </a:solidFill>
                <a:latin typeface="Arial (Body)"/>
              </a:rPr>
              <a:t>Giấy</a:t>
            </a:r>
            <a:r>
              <a:rPr lang="en-US" sz="2600" b="1" dirty="0">
                <a:solidFill>
                  <a:srgbClr val="C00000"/>
                </a:solidFill>
                <a:latin typeface="Arial (Body)"/>
              </a:rPr>
              <a:t> </a:t>
            </a:r>
            <a:r>
              <a:rPr lang="en-US" sz="2600" b="1" dirty="0" err="1">
                <a:solidFill>
                  <a:srgbClr val="C00000"/>
                </a:solidFill>
                <a:latin typeface="Arial (Body)"/>
              </a:rPr>
              <a:t>xác</a:t>
            </a:r>
            <a:r>
              <a:rPr lang="en-US" sz="2600" b="1" dirty="0">
                <a:solidFill>
                  <a:srgbClr val="C00000"/>
                </a:solidFill>
                <a:latin typeface="Arial (Body)"/>
              </a:rPr>
              <a:t> </a:t>
            </a:r>
            <a:r>
              <a:rPr lang="en-US" sz="2600" b="1" dirty="0" err="1">
                <a:solidFill>
                  <a:srgbClr val="C00000"/>
                </a:solidFill>
                <a:latin typeface="Arial (Body)"/>
              </a:rPr>
              <a:t>nhận</a:t>
            </a:r>
            <a:r>
              <a:rPr lang="en-US" sz="2600" b="1" dirty="0">
                <a:solidFill>
                  <a:srgbClr val="C00000"/>
                </a:solidFill>
                <a:latin typeface="Arial (Body)"/>
              </a:rPr>
              <a:t> </a:t>
            </a:r>
            <a:r>
              <a:rPr lang="en-US" sz="2600" b="1" dirty="0" err="1">
                <a:solidFill>
                  <a:srgbClr val="C00000"/>
                </a:solidFill>
                <a:latin typeface="Arial (Body)"/>
              </a:rPr>
              <a:t>của</a:t>
            </a:r>
            <a:r>
              <a:rPr lang="en-US" sz="2600" b="1" dirty="0">
                <a:solidFill>
                  <a:srgbClr val="C00000"/>
                </a:solidFill>
                <a:latin typeface="Arial (Body)"/>
              </a:rPr>
              <a:t> </a:t>
            </a:r>
            <a:r>
              <a:rPr lang="en-US" sz="2600" b="1" dirty="0" err="1">
                <a:solidFill>
                  <a:srgbClr val="C00000"/>
                </a:solidFill>
                <a:latin typeface="Arial (Body)"/>
              </a:rPr>
              <a:t>mình</a:t>
            </a:r>
            <a:r>
              <a:rPr lang="en-US" sz="2600" b="1" dirty="0">
                <a:solidFill>
                  <a:srgbClr val="C00000"/>
                </a:solidFill>
                <a:latin typeface="Arial (Body)"/>
              </a:rPr>
              <a:t> (Theo </a:t>
            </a:r>
            <a:r>
              <a:rPr lang="en-US" sz="2600" b="1" dirty="0" err="1">
                <a:solidFill>
                  <a:srgbClr val="C00000"/>
                </a:solidFill>
                <a:latin typeface="Arial (Body)"/>
              </a:rPr>
              <a:t>Ảnh</a:t>
            </a:r>
            <a:r>
              <a:rPr lang="en-US" sz="2600" b="1" dirty="0">
                <a:solidFill>
                  <a:srgbClr val="C00000"/>
                </a:solidFill>
                <a:latin typeface="Arial (Body)"/>
              </a:rPr>
              <a:t>) </a:t>
            </a:r>
            <a:r>
              <a:rPr lang="en-US" sz="2600" b="1" dirty="0" err="1">
                <a:solidFill>
                  <a:srgbClr val="C00000"/>
                </a:solidFill>
                <a:latin typeface="Arial (Body)"/>
              </a:rPr>
              <a:t>hoặc</a:t>
            </a:r>
            <a:r>
              <a:rPr lang="en-US" sz="2600" b="1" dirty="0">
                <a:solidFill>
                  <a:srgbClr val="C00000"/>
                </a:solidFill>
                <a:latin typeface="Arial (Body)"/>
              </a:rPr>
              <a:t> </a:t>
            </a:r>
            <a:r>
              <a:rPr lang="en-US" sz="2600" b="1" dirty="0" err="1">
                <a:solidFill>
                  <a:srgbClr val="C00000"/>
                </a:solidFill>
                <a:latin typeface="Arial (Body)"/>
              </a:rPr>
              <a:t>kiểm</a:t>
            </a:r>
            <a:r>
              <a:rPr lang="en-US" sz="2600" b="1" dirty="0">
                <a:solidFill>
                  <a:srgbClr val="C00000"/>
                </a:solidFill>
                <a:latin typeface="Arial (Body)"/>
              </a:rPr>
              <a:t> </a:t>
            </a:r>
            <a:r>
              <a:rPr lang="en-US" sz="2600" b="1" dirty="0" err="1">
                <a:solidFill>
                  <a:srgbClr val="C00000"/>
                </a:solidFill>
                <a:latin typeface="Arial (Body)"/>
              </a:rPr>
              <a:t>tra</a:t>
            </a:r>
            <a:r>
              <a:rPr lang="en-US" sz="2600" b="1" dirty="0">
                <a:solidFill>
                  <a:srgbClr val="C00000"/>
                </a:solidFill>
                <a:latin typeface="Arial (Body)"/>
              </a:rPr>
              <a:t> Email </a:t>
            </a:r>
            <a:r>
              <a:rPr lang="en-US" sz="2600" b="1" dirty="0" err="1">
                <a:solidFill>
                  <a:srgbClr val="C00000"/>
                </a:solidFill>
                <a:latin typeface="Arial (Body)"/>
              </a:rPr>
              <a:t>xem</a:t>
            </a:r>
            <a:r>
              <a:rPr lang="en-US" sz="2600" b="1" dirty="0">
                <a:solidFill>
                  <a:srgbClr val="C00000"/>
                </a:solidFill>
                <a:latin typeface="Arial (Body)"/>
              </a:rPr>
              <a:t> </a:t>
            </a:r>
            <a:r>
              <a:rPr lang="en-US" sz="2600" b="1" dirty="0" err="1">
                <a:solidFill>
                  <a:srgbClr val="C00000"/>
                </a:solidFill>
                <a:latin typeface="Arial (Body)"/>
              </a:rPr>
              <a:t>có</a:t>
            </a:r>
            <a:r>
              <a:rPr lang="en-US" sz="2600" b="1" dirty="0">
                <a:solidFill>
                  <a:srgbClr val="C00000"/>
                </a:solidFill>
                <a:latin typeface="Arial (Body)"/>
              </a:rPr>
              <a:t> </a:t>
            </a:r>
            <a:r>
              <a:rPr lang="en-US" sz="2600" b="1" dirty="0" err="1">
                <a:solidFill>
                  <a:srgbClr val="C00000"/>
                </a:solidFill>
                <a:latin typeface="Arial (Body)"/>
              </a:rPr>
              <a:t>nhận</a:t>
            </a:r>
            <a:r>
              <a:rPr lang="en-US" sz="2600" b="1" dirty="0">
                <a:solidFill>
                  <a:srgbClr val="C00000"/>
                </a:solidFill>
                <a:latin typeface="Arial (Body)"/>
              </a:rPr>
              <a:t> đ</a:t>
            </a:r>
            <a:r>
              <a:rPr lang="vi-VN" sz="2600" b="1" dirty="0">
                <a:solidFill>
                  <a:srgbClr val="C00000"/>
                </a:solidFill>
                <a:latin typeface="Arial (Body)"/>
              </a:rPr>
              <a:t>ư</a:t>
            </a:r>
            <a:r>
              <a:rPr lang="en-US" sz="2600" b="1" dirty="0" err="1">
                <a:solidFill>
                  <a:srgbClr val="C00000"/>
                </a:solidFill>
                <a:latin typeface="Arial (Body)"/>
              </a:rPr>
              <a:t>ợc</a:t>
            </a:r>
            <a:r>
              <a:rPr lang="en-US" sz="2600" b="1" dirty="0">
                <a:solidFill>
                  <a:srgbClr val="C00000"/>
                </a:solidFill>
                <a:latin typeface="Arial (Body)"/>
              </a:rPr>
              <a:t> </a:t>
            </a:r>
            <a:r>
              <a:rPr lang="en-US" sz="2600" b="1" dirty="0" err="1">
                <a:solidFill>
                  <a:srgbClr val="C00000"/>
                </a:solidFill>
                <a:latin typeface="Arial (Body)"/>
              </a:rPr>
              <a:t>Thông</a:t>
            </a:r>
            <a:r>
              <a:rPr lang="en-US" sz="2600" b="1" dirty="0">
                <a:solidFill>
                  <a:srgbClr val="C00000"/>
                </a:solidFill>
                <a:latin typeface="Arial (Body)"/>
              </a:rPr>
              <a:t> </a:t>
            </a:r>
            <a:r>
              <a:rPr lang="en-US" sz="2600" b="1" dirty="0" err="1">
                <a:solidFill>
                  <a:srgbClr val="C00000"/>
                </a:solidFill>
                <a:latin typeface="Arial (Body)"/>
              </a:rPr>
              <a:t>báo</a:t>
            </a:r>
            <a:r>
              <a:rPr lang="en-US" sz="2600" b="1" dirty="0">
                <a:solidFill>
                  <a:srgbClr val="C00000"/>
                </a:solidFill>
                <a:latin typeface="Arial (Body)"/>
              </a:rPr>
              <a:t> </a:t>
            </a:r>
            <a:r>
              <a:rPr lang="en-US" sz="2600" b="1" dirty="0" err="1">
                <a:solidFill>
                  <a:srgbClr val="C00000"/>
                </a:solidFill>
                <a:latin typeface="Arial (Body)"/>
              </a:rPr>
              <a:t>không</a:t>
            </a:r>
            <a:r>
              <a:rPr lang="en-US" sz="2600" b="1" dirty="0">
                <a:solidFill>
                  <a:srgbClr val="C00000"/>
                </a:solidFill>
                <a:latin typeface="Arial (Body)"/>
              </a:rPr>
              <a:t>?</a:t>
            </a:r>
          </a:p>
        </p:txBody>
      </p:sp>
      <p:sp>
        <p:nvSpPr>
          <p:cNvPr id="2" name="Rectangle 1">
            <a:extLst>
              <a:ext uri="{FF2B5EF4-FFF2-40B4-BE49-F238E27FC236}">
                <a16:creationId xmlns:a16="http://schemas.microsoft.com/office/drawing/2014/main" id="{0BD2556E-997B-4566-9ACD-D1D99FABDD1C}"/>
              </a:ext>
            </a:extLst>
          </p:cNvPr>
          <p:cNvSpPr/>
          <p:nvPr/>
        </p:nvSpPr>
        <p:spPr>
          <a:xfrm>
            <a:off x="0" y="2001327"/>
            <a:ext cx="8748972" cy="4935518"/>
          </a:xfrm>
          <a:prstGeom prst="rect">
            <a:avLst/>
          </a:prstGeom>
        </p:spPr>
        <p:txBody>
          <a:bodyPr wrap="square">
            <a:spAutoFit/>
          </a:bodyPr>
          <a:lstStyle/>
          <a:p>
            <a:pPr algn="just">
              <a:lnSpc>
                <a:spcPct val="120000"/>
              </a:lnSpc>
            </a:pPr>
            <a:r>
              <a:rPr lang="vi-VN" sz="2400" dirty="0">
                <a:solidFill>
                  <a:srgbClr val="00B050"/>
                </a:solidFill>
                <a:latin typeface="SegoeuiPc"/>
              </a:rPr>
              <a:t>+ Nếu tình trạng hiển thị là </a:t>
            </a:r>
            <a:r>
              <a:rPr lang="vi-VN" sz="2400" b="1" dirty="0">
                <a:solidFill>
                  <a:srgbClr val="00B050"/>
                </a:solidFill>
                <a:latin typeface="SegoeuiPc"/>
              </a:rPr>
              <a:t>"Đang trình ký" </a:t>
            </a:r>
            <a:r>
              <a:rPr lang="en-US" sz="2400" b="1" dirty="0" err="1">
                <a:solidFill>
                  <a:srgbClr val="00B050"/>
                </a:solidFill>
                <a:latin typeface="SegoeuiPc"/>
              </a:rPr>
              <a:t>hoặc</a:t>
            </a:r>
            <a:r>
              <a:rPr lang="en-US" sz="2400" b="1" dirty="0">
                <a:solidFill>
                  <a:srgbClr val="00B050"/>
                </a:solidFill>
                <a:latin typeface="SegoeuiPc"/>
              </a:rPr>
              <a:t> “Ch</a:t>
            </a:r>
            <a:r>
              <a:rPr lang="vi-VN" sz="2400" b="1" dirty="0">
                <a:solidFill>
                  <a:srgbClr val="00B050"/>
                </a:solidFill>
                <a:latin typeface="SegoeuiPc"/>
              </a:rPr>
              <a:t>ư</a:t>
            </a:r>
            <a:r>
              <a:rPr lang="en-US" sz="2400" b="1" dirty="0">
                <a:solidFill>
                  <a:srgbClr val="00B050"/>
                </a:solidFill>
                <a:latin typeface="SegoeuiPc"/>
              </a:rPr>
              <a:t>a </a:t>
            </a:r>
            <a:r>
              <a:rPr lang="en-US" sz="2400" b="1" dirty="0" err="1">
                <a:solidFill>
                  <a:srgbClr val="00B050"/>
                </a:solidFill>
                <a:latin typeface="SegoeuiPc"/>
              </a:rPr>
              <a:t>nhận</a:t>
            </a:r>
            <a:r>
              <a:rPr lang="en-US" sz="2400" b="1" dirty="0">
                <a:solidFill>
                  <a:srgbClr val="00B050"/>
                </a:solidFill>
                <a:latin typeface="SegoeuiPc"/>
              </a:rPr>
              <a:t>” </a:t>
            </a:r>
            <a:r>
              <a:rPr lang="vi-VN" sz="2400" dirty="0">
                <a:solidFill>
                  <a:srgbClr val="00B050"/>
                </a:solidFill>
                <a:latin typeface="SegoeuiPc"/>
              </a:rPr>
              <a:t>các bạn nhớ mang theo PHIẾU NỘP HỒ SƠ NHẬP HỌC (Giấy A5 đã ký của cán bộ nhận hồ sơ) và đến phòng CTSV (SV03) để nhận giấy xác nhận. </a:t>
            </a:r>
            <a:endParaRPr lang="en-US" sz="2400" dirty="0">
              <a:solidFill>
                <a:srgbClr val="00B050"/>
              </a:solidFill>
              <a:latin typeface="SegoeuiPc"/>
            </a:endParaRPr>
          </a:p>
          <a:p>
            <a:pPr algn="just">
              <a:lnSpc>
                <a:spcPct val="120000"/>
              </a:lnSpc>
            </a:pPr>
            <a:r>
              <a:rPr lang="vi-VN" sz="2400" dirty="0">
                <a:solidFill>
                  <a:srgbClr val="00B050"/>
                </a:solidFill>
                <a:latin typeface="SegoeuiPc"/>
              </a:rPr>
              <a:t>+ Nếu tình trạng là </a:t>
            </a:r>
            <a:r>
              <a:rPr lang="vi-VN" sz="2400" b="1" dirty="0">
                <a:solidFill>
                  <a:srgbClr val="00B050"/>
                </a:solidFill>
                <a:latin typeface="SegoeuiPc"/>
              </a:rPr>
              <a:t>"Từ chối", </a:t>
            </a:r>
            <a:r>
              <a:rPr lang="vi-VN" sz="2400" dirty="0">
                <a:solidFill>
                  <a:srgbClr val="00B050"/>
                </a:solidFill>
                <a:latin typeface="SegoeuiPc"/>
              </a:rPr>
              <a:t>bạn chỉnh lại Thông tin theo ảnh hướng dẫn hoặc kiểm tra email để cập Nhật lại thông tin như: CCCD bao gồm số 0, nơi cấp là Cục cảnh sát. Các bạn kiểm tra thông tin của mình thật chính xác. Sau 24h cập nhật, các bạn nhớ mang theo PHIẾU NỘP HỒ SƠ NHẬP HỌC (Giấy A5 đã ký của cán bộ nhận hồ sơ) và ghé SV03 lấy Giấy xác nhận.</a:t>
            </a:r>
            <a:endParaRPr lang="en-US" sz="2400" dirty="0">
              <a:solidFill>
                <a:srgbClr val="00B050"/>
              </a:solidFill>
            </a:endParaRPr>
          </a:p>
        </p:txBody>
      </p:sp>
    </p:spTree>
    <p:extLst>
      <p:ext uri="{BB962C8B-B14F-4D97-AF65-F5344CB8AC3E}">
        <p14:creationId xmlns:p14="http://schemas.microsoft.com/office/powerpoint/2010/main" val="4011183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3. BẢO HIỂM Y TẾ VÀ BẢO HIỂM TAI NẠN</a:t>
            </a:r>
          </a:p>
        </p:txBody>
      </p:sp>
      <p:graphicFrame>
        <p:nvGraphicFramePr>
          <p:cNvPr id="6" name="Table 5"/>
          <p:cNvGraphicFramePr>
            <a:graphicFrameLocks noGrp="1"/>
          </p:cNvGraphicFramePr>
          <p:nvPr>
            <p:extLst>
              <p:ext uri="{D42A27DB-BD31-4B8C-83A1-F6EECF244321}">
                <p14:modId xmlns:p14="http://schemas.microsoft.com/office/powerpoint/2010/main" val="3312664516"/>
              </p:ext>
            </p:extLst>
          </p:nvPr>
        </p:nvGraphicFramePr>
        <p:xfrm>
          <a:off x="179512" y="1844824"/>
          <a:ext cx="8784976" cy="3510280"/>
        </p:xfrm>
        <a:graphic>
          <a:graphicData uri="http://schemas.openxmlformats.org/drawingml/2006/table">
            <a:tbl>
              <a:tblPr firstRow="1" bandRow="1">
                <a:tableStyleId>{5C22544A-7EE6-4342-B048-85BDC9FD1C3A}</a:tableStyleId>
              </a:tblPr>
              <a:tblGrid>
                <a:gridCol w="5500158">
                  <a:extLst>
                    <a:ext uri="{9D8B030D-6E8A-4147-A177-3AD203B41FA5}">
                      <a16:colId xmlns:a16="http://schemas.microsoft.com/office/drawing/2014/main" val="20000"/>
                    </a:ext>
                  </a:extLst>
                </a:gridCol>
                <a:gridCol w="3284818">
                  <a:extLst>
                    <a:ext uri="{9D8B030D-6E8A-4147-A177-3AD203B41FA5}">
                      <a16:colId xmlns:a16="http://schemas.microsoft.com/office/drawing/2014/main" val="20001"/>
                    </a:ext>
                  </a:extLst>
                </a:gridCol>
              </a:tblGrid>
              <a:tr h="370840">
                <a:tc>
                  <a:txBody>
                    <a:bodyPr/>
                    <a:lstStyle/>
                    <a:p>
                      <a:pPr algn="ctr"/>
                      <a:r>
                        <a:rPr lang="en-US" sz="2400" dirty="0">
                          <a:solidFill>
                            <a:schemeClr val="bg1"/>
                          </a:solidFill>
                          <a:latin typeface="Times New Roman" pitchFamily="18" charset="0"/>
                          <a:cs typeface="Times New Roman" pitchFamily="18" charset="0"/>
                        </a:rPr>
                        <a:t>ĐỐI</a:t>
                      </a:r>
                      <a:r>
                        <a:rPr lang="en-US" sz="2400" baseline="0" dirty="0">
                          <a:solidFill>
                            <a:schemeClr val="bg1"/>
                          </a:solidFill>
                          <a:latin typeface="Times New Roman" pitchFamily="18" charset="0"/>
                          <a:cs typeface="Times New Roman" pitchFamily="18" charset="0"/>
                        </a:rPr>
                        <a:t> TƯỢNG</a:t>
                      </a:r>
                      <a:endParaRPr lang="vi-VN" sz="2400" dirty="0">
                        <a:solidFill>
                          <a:schemeClr val="bg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solidFill>
                            <a:schemeClr val="bg1"/>
                          </a:solidFill>
                          <a:latin typeface="Times New Roman" pitchFamily="18" charset="0"/>
                          <a:cs typeface="Times New Roman" pitchFamily="18" charset="0"/>
                        </a:rPr>
                        <a:t>HỒ</a:t>
                      </a:r>
                      <a:r>
                        <a:rPr lang="en-US" sz="2400" baseline="0" dirty="0">
                          <a:solidFill>
                            <a:schemeClr val="bg1"/>
                          </a:solidFill>
                          <a:latin typeface="Times New Roman" pitchFamily="18" charset="0"/>
                          <a:cs typeface="Times New Roman" pitchFamily="18" charset="0"/>
                        </a:rPr>
                        <a:t> SƠ</a:t>
                      </a:r>
                      <a:endParaRPr lang="vi-VN" sz="2400" dirty="0">
                        <a:solidFill>
                          <a:schemeClr val="bg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sz="2400" b="1" dirty="0">
                          <a:solidFill>
                            <a:srgbClr val="0000FF"/>
                          </a:solidFill>
                          <a:latin typeface="Times New Roman" pitchFamily="18" charset="0"/>
                          <a:cs typeface="Times New Roman" pitchFamily="18" charset="0"/>
                        </a:rPr>
                        <a:t>1. </a:t>
                      </a:r>
                      <a:r>
                        <a:rPr lang="en-US" sz="2400" b="1" dirty="0" err="1">
                          <a:solidFill>
                            <a:srgbClr val="0000FF"/>
                          </a:solidFill>
                          <a:latin typeface="Times New Roman" pitchFamily="18" charset="0"/>
                          <a:cs typeface="Times New Roman" pitchFamily="18" charset="0"/>
                        </a:rPr>
                        <a:t>Miễn</a:t>
                      </a:r>
                      <a:r>
                        <a:rPr lang="en-US" sz="2400" b="1" baseline="0" dirty="0">
                          <a:solidFill>
                            <a:srgbClr val="0000FF"/>
                          </a:solidFill>
                          <a:latin typeface="Times New Roman" pitchFamily="18" charset="0"/>
                          <a:cs typeface="Times New Roman" pitchFamily="18" charset="0"/>
                        </a:rPr>
                        <a:t> </a:t>
                      </a:r>
                      <a:r>
                        <a:rPr lang="en-US" sz="2400" b="1" baseline="0" dirty="0" err="1">
                          <a:solidFill>
                            <a:srgbClr val="0000FF"/>
                          </a:solidFill>
                          <a:latin typeface="Times New Roman" pitchFamily="18" charset="0"/>
                          <a:cs typeface="Times New Roman" pitchFamily="18" charset="0"/>
                        </a:rPr>
                        <a:t>đóng</a:t>
                      </a:r>
                      <a:r>
                        <a:rPr lang="en-US" sz="2400" b="1" baseline="0" dirty="0">
                          <a:solidFill>
                            <a:srgbClr val="0000FF"/>
                          </a:solidFill>
                          <a:latin typeface="Times New Roman" pitchFamily="18" charset="0"/>
                          <a:cs typeface="Times New Roman" pitchFamily="18" charset="0"/>
                        </a:rPr>
                        <a:t> </a:t>
                      </a:r>
                      <a:r>
                        <a:rPr lang="en-US" sz="2400" b="1" baseline="0" dirty="0" err="1">
                          <a:solidFill>
                            <a:srgbClr val="0000FF"/>
                          </a:solidFill>
                          <a:latin typeface="Times New Roman" pitchFamily="18" charset="0"/>
                          <a:cs typeface="Times New Roman" pitchFamily="18" charset="0"/>
                        </a:rPr>
                        <a:t>phí</a:t>
                      </a:r>
                      <a:r>
                        <a:rPr lang="en-US" sz="2400" b="1" baseline="0" dirty="0">
                          <a:solidFill>
                            <a:srgbClr val="0000FF"/>
                          </a:solidFill>
                          <a:latin typeface="Times New Roman" pitchFamily="18" charset="0"/>
                          <a:cs typeface="Times New Roman" pitchFamily="18" charset="0"/>
                        </a:rPr>
                        <a:t>:</a:t>
                      </a:r>
                    </a:p>
                    <a:p>
                      <a:r>
                        <a:rPr lang="en-US" sz="2400" dirty="0">
                          <a:solidFill>
                            <a:schemeClr val="tx1"/>
                          </a:solidFill>
                          <a:latin typeface="Times New Roman" pitchFamily="18" charset="0"/>
                          <a:cs typeface="Times New Roman" pitchFamily="18" charset="0"/>
                        </a:rPr>
                        <a:t>Con </a:t>
                      </a:r>
                      <a:r>
                        <a:rPr lang="en-US" sz="2400" dirty="0" err="1">
                          <a:solidFill>
                            <a:schemeClr val="tx1"/>
                          </a:solidFill>
                          <a:latin typeface="Times New Roman" pitchFamily="18" charset="0"/>
                          <a:cs typeface="Times New Roman" pitchFamily="18" charset="0"/>
                        </a:rPr>
                        <a:t>thương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bệnh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loại</a:t>
                      </a:r>
                      <a:r>
                        <a:rPr lang="en-US" sz="2400" baseline="0" dirty="0">
                          <a:solidFill>
                            <a:schemeClr val="tx1"/>
                          </a:solidFill>
                          <a:latin typeface="Times New Roman" pitchFamily="18" charset="0"/>
                          <a:cs typeface="Times New Roman" pitchFamily="18" charset="0"/>
                        </a:rPr>
                        <a:t> 1, </a:t>
                      </a:r>
                      <a:r>
                        <a:rPr lang="en-US" sz="2400" baseline="0" dirty="0" err="1">
                          <a:solidFill>
                            <a:schemeClr val="tx1"/>
                          </a:solidFill>
                          <a:latin typeface="Times New Roman" pitchFamily="18" charset="0"/>
                          <a:cs typeface="Times New Roman" pitchFamily="18" charset="0"/>
                        </a:rPr>
                        <a:t>liệt</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sĩ</a:t>
                      </a:r>
                      <a:r>
                        <a:rPr lang="en-US" sz="2400" baseline="0" dirty="0">
                          <a:solidFill>
                            <a:schemeClr val="tx1"/>
                          </a:solidFill>
                          <a:latin typeface="Times New Roman" pitchFamily="18"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n-US" sz="2400" dirty="0" err="1">
                          <a:solidFill>
                            <a:schemeClr val="tx1"/>
                          </a:solidFill>
                          <a:latin typeface="Times New Roman" pitchFamily="18" charset="0"/>
                          <a:cs typeface="Times New Roman" pitchFamily="18" charset="0"/>
                        </a:rPr>
                        <a:t>Giấy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sinh</a:t>
                      </a:r>
                      <a:r>
                        <a:rPr lang="vi-VN" sz="2400" baseline="0" dirty="0">
                          <a:solidFill>
                            <a:schemeClr val="tx1"/>
                          </a:solidFill>
                          <a:latin typeface="Times New Roman" pitchFamily="18" charset="0"/>
                          <a:cs typeface="Times New Roman" pitchFamily="18" charset="0"/>
                        </a:rPr>
                        <a:t>, photo thẻ Thương binh của ba/mẹ.</a:t>
                      </a:r>
                      <a:endParaRPr lang="vi-VN"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Times New Roman" pitchFamily="18" charset="0"/>
                          <a:cs typeface="Times New Roman" pitchFamily="18" charset="0"/>
                        </a:rPr>
                        <a:t>Con </a:t>
                      </a:r>
                      <a:r>
                        <a:rPr lang="en-US" sz="2400" dirty="0" err="1">
                          <a:solidFill>
                            <a:schemeClr val="tx1"/>
                          </a:solidFill>
                          <a:latin typeface="Times New Roman" pitchFamily="18" charset="0"/>
                          <a:cs typeface="Times New Roman" pitchFamily="18" charset="0"/>
                        </a:rPr>
                        <a:t>giáo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viên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đang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dạy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Trường</a:t>
                      </a:r>
                      <a:r>
                        <a:rPr lang="en-US" sz="2400" baseline="0" dirty="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a:p>
                      <a:endParaRPr lang="vi-VN"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err="1">
                          <a:solidFill>
                            <a:schemeClr val="tx1"/>
                          </a:solidFill>
                          <a:latin typeface="Times New Roman" pitchFamily="18" charset="0"/>
                          <a:cs typeface="Times New Roman" pitchFamily="18" charset="0"/>
                        </a:rPr>
                        <a:t>Giấy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khai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xác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nhận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việc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của</a:t>
                      </a:r>
                      <a:r>
                        <a:rPr lang="en-US" sz="2400" baseline="0" dirty="0">
                          <a:solidFill>
                            <a:schemeClr val="tx1"/>
                          </a:solidFill>
                          <a:latin typeface="Times New Roman" pitchFamily="18" charset="0"/>
                          <a:cs typeface="Times New Roman" pitchFamily="18" charset="0"/>
                        </a:rPr>
                        <a:t> cha </a:t>
                      </a:r>
                      <a:r>
                        <a:rPr lang="en-US" sz="2400" baseline="0" dirty="0" err="1">
                          <a:solidFill>
                            <a:schemeClr val="tx1"/>
                          </a:solidFill>
                          <a:latin typeface="Times New Roman" pitchFamily="18" charset="0"/>
                          <a:cs typeface="Times New Roman" pitchFamily="18" charset="0"/>
                        </a:rPr>
                        <a:t>hoặc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mẹ</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bản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sao</a:t>
                      </a:r>
                      <a:r>
                        <a:rPr lang="en-US" sz="2400" baseline="0" dirty="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84200">
                <a:tc>
                  <a:txBody>
                    <a:bodyPr/>
                    <a:lstStyle/>
                    <a:p>
                      <a:r>
                        <a:rPr lang="en-US" sz="2400" b="1" dirty="0">
                          <a:solidFill>
                            <a:srgbClr val="0000FF"/>
                          </a:solidFill>
                          <a:latin typeface="Times New Roman" pitchFamily="18" charset="0"/>
                          <a:cs typeface="Times New Roman" pitchFamily="18" charset="0"/>
                        </a:rPr>
                        <a:t>2.</a:t>
                      </a:r>
                      <a:r>
                        <a:rPr lang="en-US" sz="2400" b="1" dirty="0">
                          <a:solidFill>
                            <a:schemeClr val="tx1"/>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Giảm</a:t>
                      </a:r>
                      <a:r>
                        <a:rPr lang="en-US" sz="2400" b="1" baseline="0" dirty="0">
                          <a:solidFill>
                            <a:srgbClr val="0000FF"/>
                          </a:solidFill>
                          <a:latin typeface="Times New Roman" pitchFamily="18" charset="0"/>
                          <a:cs typeface="Times New Roman" pitchFamily="18" charset="0"/>
                        </a:rPr>
                        <a:t> 50% </a:t>
                      </a:r>
                      <a:r>
                        <a:rPr lang="en-US" sz="2400" b="1" baseline="0" dirty="0" err="1">
                          <a:solidFill>
                            <a:srgbClr val="0000FF"/>
                          </a:solidFill>
                          <a:latin typeface="Times New Roman" pitchFamily="18" charset="0"/>
                          <a:cs typeface="Times New Roman" pitchFamily="18" charset="0"/>
                        </a:rPr>
                        <a:t>mức</a:t>
                      </a:r>
                      <a:r>
                        <a:rPr lang="en-US" sz="2400" b="1" baseline="0" dirty="0">
                          <a:solidFill>
                            <a:srgbClr val="0000FF"/>
                          </a:solidFill>
                          <a:latin typeface="Times New Roman" pitchFamily="18" charset="0"/>
                          <a:cs typeface="Times New Roman" pitchFamily="18" charset="0"/>
                        </a:rPr>
                        <a:t> </a:t>
                      </a:r>
                      <a:r>
                        <a:rPr lang="en-US" sz="2400" b="1" baseline="0" dirty="0" err="1">
                          <a:solidFill>
                            <a:srgbClr val="0000FF"/>
                          </a:solidFill>
                          <a:latin typeface="Times New Roman" pitchFamily="18" charset="0"/>
                          <a:cs typeface="Times New Roman" pitchFamily="18" charset="0"/>
                        </a:rPr>
                        <a:t>phí</a:t>
                      </a:r>
                      <a:r>
                        <a:rPr lang="en-US" sz="2400" b="1" baseline="0"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vi-VN" sz="240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US" sz="2400" dirty="0" err="1">
                          <a:solidFill>
                            <a:schemeClr val="tx1"/>
                          </a:solidFill>
                          <a:latin typeface="Times New Roman" pitchFamily="18" charset="0"/>
                          <a:cs typeface="Times New Roman" pitchFamily="18" charset="0"/>
                        </a:rPr>
                        <a:t>Sinh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có</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sổ</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hộ</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nghèo</a:t>
                      </a:r>
                      <a:r>
                        <a:rPr lang="en-US" sz="2400" baseline="0" dirty="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Sổ</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hộ</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nghèo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bản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sao</a:t>
                      </a:r>
                      <a:r>
                        <a:rPr lang="en-US" sz="2400" baseline="0" dirty="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7" name="Rectangle 6"/>
          <p:cNvSpPr/>
          <p:nvPr/>
        </p:nvSpPr>
        <p:spPr>
          <a:xfrm>
            <a:off x="33239" y="5469031"/>
            <a:ext cx="8916466" cy="1200329"/>
          </a:xfrm>
          <a:prstGeom prst="rect">
            <a:avLst/>
          </a:prstGeom>
          <a:solidFill>
            <a:srgbClr val="FFFF99"/>
          </a:solidFill>
        </p:spPr>
        <p:txBody>
          <a:bodyPr wrap="square">
            <a:spAutoFit/>
          </a:bodyPr>
          <a:lstStyle/>
          <a:p>
            <a:pPr marL="342900" indent="-342900" algn="just">
              <a:buFont typeface="Symbol"/>
              <a:buChar char="Þ"/>
            </a:pPr>
            <a:r>
              <a:rPr lang="en-US" sz="2400" b="0" dirty="0">
                <a:latin typeface="Times New Roman" pitchFamily="18" charset="0"/>
                <a:cs typeface="Times New Roman" pitchFamily="18" charset="0"/>
              </a:rPr>
              <a:t> Sinh </a:t>
            </a:r>
            <a:r>
              <a:rPr lang="en-US" sz="2400" b="0" dirty="0" err="1">
                <a:latin typeface="Times New Roman" pitchFamily="18" charset="0"/>
                <a:cs typeface="Times New Roman" pitchFamily="18" charset="0"/>
              </a:rPr>
              <a:t>viên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thuộc</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các</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đối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tượng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ĐÃ ĐÓNG TIỀN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hiểm</a:t>
            </a:r>
            <a:r>
              <a:rPr lang="en-US" sz="2400" dirty="0">
                <a:latin typeface="Times New Roman" pitchFamily="18" charset="0"/>
                <a:cs typeface="Times New Roman" pitchFamily="18" charset="0"/>
              </a:rPr>
              <a:t> tai </a:t>
            </a:r>
            <a:r>
              <a:rPr lang="en-US" sz="2400" dirty="0" err="1">
                <a:latin typeface="Times New Roman" pitchFamily="18" charset="0"/>
                <a:cs typeface="Times New Roman" pitchFamily="18" charset="0"/>
              </a:rPr>
              <a:t>nạn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liên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hệ</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Phòng</a:t>
            </a:r>
            <a:r>
              <a:rPr lang="en-US" sz="2400" b="0" dirty="0">
                <a:latin typeface="Times New Roman" pitchFamily="18" charset="0"/>
                <a:cs typeface="Times New Roman" pitchFamily="18" charset="0"/>
              </a:rPr>
              <a:t> CTSV (</a:t>
            </a:r>
            <a:r>
              <a:rPr lang="en-US" sz="2400" b="0" dirty="0" err="1">
                <a:latin typeface="Times New Roman" pitchFamily="18" charset="0"/>
                <a:cs typeface="Times New Roman" pitchFamily="18" charset="0"/>
              </a:rPr>
              <a:t>Cô</a:t>
            </a:r>
            <a:r>
              <a:rPr lang="en-US" sz="2400" dirty="0">
                <a:latin typeface="Times New Roman" pitchFamily="18" charset="0"/>
                <a:cs typeface="Times New Roman" pitchFamily="18" charset="0"/>
              </a:rPr>
              <a:t> </a:t>
            </a:r>
            <a:r>
              <a:rPr lang="en-US" sz="2400" b="0" dirty="0" err="1">
                <a:latin typeface="Times New Roman" pitchFamily="18" charset="0"/>
                <a:cs typeface="Times New Roman" pitchFamily="18" charset="0"/>
              </a:rPr>
              <a:t>Dương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để</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nộp</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hồ</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sơ</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Hạn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chót</a:t>
            </a:r>
            <a:r>
              <a:rPr lang="en-US" sz="2400" b="0" dirty="0">
                <a:latin typeface="Times New Roman" pitchFamily="18" charset="0"/>
                <a:cs typeface="Times New Roman" pitchFamily="18" charset="0"/>
              </a:rPr>
              <a:t>: </a:t>
            </a:r>
            <a:r>
              <a:rPr lang="en-US" sz="2400" b="1" dirty="0">
                <a:latin typeface="Times New Roman" pitchFamily="18" charset="0"/>
                <a:cs typeface="Times New Roman" pitchFamily="18" charset="0"/>
              </a:rPr>
              <a:t>25/10/2024.</a:t>
            </a:r>
          </a:p>
        </p:txBody>
      </p:sp>
      <p:sp>
        <p:nvSpPr>
          <p:cNvPr id="8" name="Rounded Rectangle 7"/>
          <p:cNvSpPr/>
          <p:nvPr/>
        </p:nvSpPr>
        <p:spPr bwMode="auto">
          <a:xfrm>
            <a:off x="2034680" y="956878"/>
            <a:ext cx="4913584" cy="607568"/>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rgbClr val="FFFF00"/>
                </a:solidFill>
                <a:effectLst/>
                <a:latin typeface="Times New Roman" pitchFamily="18" charset="0"/>
                <a:cs typeface="Times New Roman" pitchFamily="18" charset="0"/>
              </a:rPr>
              <a:t>BẢO</a:t>
            </a:r>
            <a:r>
              <a:rPr kumimoji="0" lang="en-US" sz="3000" b="1" i="0" u="none" strike="noStrike" cap="none" normalizeH="0" dirty="0">
                <a:ln>
                  <a:noFill/>
                </a:ln>
                <a:solidFill>
                  <a:srgbClr val="FFFF00"/>
                </a:solidFill>
                <a:effectLst/>
                <a:latin typeface="Times New Roman" pitchFamily="18" charset="0"/>
                <a:cs typeface="Times New Roman" pitchFamily="18" charset="0"/>
              </a:rPr>
              <a:t> HIỂM TAI NẠN</a:t>
            </a:r>
            <a:endParaRPr kumimoji="0" lang="en-US" sz="3000" b="1" i="0" u="none" strike="noStrike" cap="none" normalizeH="0" baseline="0" dirty="0">
              <a:ln>
                <a:noFill/>
              </a:ln>
              <a:solidFill>
                <a:srgbClr val="FFFF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18056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4. VỀ VIỆC THỰC HIỆN CAM KẾT ĐỐI VỚI SV</a:t>
            </a:r>
          </a:p>
        </p:txBody>
      </p:sp>
      <p:sp>
        <p:nvSpPr>
          <p:cNvPr id="5" name="Rectangle 4"/>
          <p:cNvSpPr/>
          <p:nvPr/>
        </p:nvSpPr>
        <p:spPr>
          <a:xfrm>
            <a:off x="107504" y="980728"/>
            <a:ext cx="8928992" cy="520142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endParaRPr lang="vi-VN" sz="1200" b="0" dirty="0">
              <a:solidFill>
                <a:schemeClr val="bg1"/>
              </a:solidFill>
              <a:latin typeface="Times New Roman" pitchFamily="18" charset="0"/>
              <a:cs typeface="Times New Roman" pitchFamily="18" charset="0"/>
            </a:endParaRPr>
          </a:p>
          <a:p>
            <a:pPr algn="just"/>
            <a:r>
              <a:rPr lang="vi-VN" sz="3200" b="0" dirty="0">
                <a:solidFill>
                  <a:schemeClr val="bg1"/>
                </a:solidFill>
                <a:latin typeface="Times New Roman" pitchFamily="18" charset="0"/>
                <a:cs typeface="Times New Roman" pitchFamily="18" charset="0"/>
              </a:rPr>
              <a:t>- Mỗi sinh viên phải thực hiện cam kết phòng, chống ma túy và đảm bảo trật tự an toàn giao thông.</a:t>
            </a:r>
          </a:p>
          <a:p>
            <a:pPr algn="just"/>
            <a:r>
              <a:rPr lang="vi-VN" sz="3200" b="0" dirty="0">
                <a:solidFill>
                  <a:schemeClr val="bg1"/>
                </a:solidFill>
                <a:latin typeface="Times New Roman" pitchFamily="18" charset="0"/>
                <a:cs typeface="Times New Roman" pitchFamily="18" charset="0"/>
              </a:rPr>
              <a:t>- Lớp trưởng tải mẫu cam kết trong phần </a:t>
            </a:r>
            <a:r>
              <a:rPr lang="vi-VN" sz="3200" b="0" u="sng" dirty="0">
                <a:solidFill>
                  <a:srgbClr val="FFFF00"/>
                </a:solidFill>
                <a:latin typeface="Times New Roman" pitchFamily="18" charset="0"/>
                <a:cs typeface="Times New Roman" pitchFamily="18" charset="0"/>
              </a:rPr>
              <a:t>Biểu mẫu</a:t>
            </a:r>
            <a:r>
              <a:rPr lang="vi-VN" sz="3200" b="0" dirty="0">
                <a:solidFill>
                  <a:schemeClr val="bg1"/>
                </a:solidFill>
                <a:latin typeface="Times New Roman" pitchFamily="18" charset="0"/>
                <a:cs typeface="Times New Roman" pitchFamily="18" charset="0"/>
              </a:rPr>
              <a:t> trên website P. CTSV</a:t>
            </a:r>
            <a:r>
              <a:rPr lang="en-US" sz="3200" b="0" dirty="0">
                <a:solidFill>
                  <a:schemeClr val="bg1"/>
                </a:solidFill>
                <a:latin typeface="Times New Roman" pitchFamily="18" charset="0"/>
                <a:cs typeface="Times New Roman" pitchFamily="18" charset="0"/>
              </a:rPr>
              <a:t> (https://sao.agu.edu.vn)</a:t>
            </a:r>
            <a:r>
              <a:rPr lang="vi-VN" sz="3200" b="0" dirty="0">
                <a:solidFill>
                  <a:schemeClr val="bg1"/>
                </a:solidFill>
                <a:latin typeface="Times New Roman" pitchFamily="18" charset="0"/>
                <a:cs typeface="Times New Roman" pitchFamily="18" charset="0"/>
              </a:rPr>
              <a:t> và </a:t>
            </a:r>
            <a:r>
              <a:rPr lang="en-US" sz="3200" b="0" dirty="0" err="1">
                <a:solidFill>
                  <a:schemeClr val="bg1"/>
                </a:solidFill>
                <a:latin typeface="Times New Roman" pitchFamily="18" charset="0"/>
                <a:cs typeface="Times New Roman" pitchFamily="18" charset="0"/>
              </a:rPr>
              <a:t>g</a:t>
            </a:r>
            <a:r>
              <a:rPr lang="en-US" sz="3200" dirty="0" err="1">
                <a:solidFill>
                  <a:schemeClr val="bg1"/>
                </a:solidFill>
                <a:latin typeface="Times New Roman" pitchFamily="18" charset="0"/>
                <a:cs typeface="Times New Roman" pitchFamily="18" charset="0"/>
              </a:rPr>
              <a:t>ửi</a:t>
            </a:r>
            <a:r>
              <a:rPr lang="en-US" sz="3200" dirty="0">
                <a:solidFill>
                  <a:schemeClr val="bg1"/>
                </a:solidFill>
                <a:latin typeface="Times New Roman" pitchFamily="18" charset="0"/>
                <a:cs typeface="Times New Roman" pitchFamily="18" charset="0"/>
              </a:rPr>
              <a:t> File</a:t>
            </a:r>
            <a:r>
              <a:rPr lang="vi-VN" sz="3200" b="0" dirty="0">
                <a:solidFill>
                  <a:schemeClr val="bg1"/>
                </a:solidFill>
                <a:latin typeface="Times New Roman" pitchFamily="18" charset="0"/>
                <a:cs typeface="Times New Roman" pitchFamily="18" charset="0"/>
              </a:rPr>
              <a:t> cho từng thành viên của lớp điền thông tin. </a:t>
            </a:r>
          </a:p>
          <a:p>
            <a:r>
              <a:rPr lang="vi-VN" sz="3200" b="0" dirty="0">
                <a:solidFill>
                  <a:schemeClr val="bg1"/>
                </a:solidFill>
                <a:latin typeface="Times New Roman" pitchFamily="18" charset="0"/>
                <a:cs typeface="Times New Roman" pitchFamily="18" charset="0"/>
              </a:rPr>
              <a:t>- Lớp trưởng </a:t>
            </a:r>
            <a:r>
              <a:rPr lang="en-US" sz="3200" b="0" dirty="0" err="1">
                <a:solidFill>
                  <a:schemeClr val="bg1"/>
                </a:solidFill>
                <a:latin typeface="Times New Roman" pitchFamily="18" charset="0"/>
                <a:cs typeface="Times New Roman" pitchFamily="18" charset="0"/>
              </a:rPr>
              <a:t>tập</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hợp</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các</a:t>
            </a:r>
            <a:r>
              <a:rPr lang="en-US" sz="3200" b="0" dirty="0">
                <a:solidFill>
                  <a:schemeClr val="bg1"/>
                </a:solidFill>
                <a:latin typeface="Times New Roman" pitchFamily="18" charset="0"/>
                <a:cs typeface="Times New Roman" pitchFamily="18" charset="0"/>
              </a:rPr>
              <a:t> File (</a:t>
            </a:r>
            <a:r>
              <a:rPr lang="en-US" sz="3200" b="0" i="1" dirty="0" err="1">
                <a:solidFill>
                  <a:schemeClr val="bg1"/>
                </a:solidFill>
                <a:latin typeface="Times New Roman" pitchFamily="18" charset="0"/>
                <a:cs typeface="Times New Roman" pitchFamily="18" charset="0"/>
              </a:rPr>
              <a:t>có</a:t>
            </a:r>
            <a:r>
              <a:rPr lang="en-US" sz="3200" b="0" i="1" dirty="0">
                <a:solidFill>
                  <a:schemeClr val="bg1"/>
                </a:solidFill>
                <a:latin typeface="Times New Roman" pitchFamily="18" charset="0"/>
                <a:cs typeface="Times New Roman" pitchFamily="18" charset="0"/>
              </a:rPr>
              <a:t> </a:t>
            </a:r>
            <a:r>
              <a:rPr lang="en-US" sz="3200" b="0" i="1" dirty="0" err="1">
                <a:solidFill>
                  <a:schemeClr val="bg1"/>
                </a:solidFill>
                <a:latin typeface="Times New Roman" pitchFamily="18" charset="0"/>
                <a:cs typeface="Times New Roman" pitchFamily="18" charset="0"/>
              </a:rPr>
              <a:t>ch</a:t>
            </a:r>
            <a:r>
              <a:rPr lang="en-US" sz="3200" i="1" dirty="0" err="1">
                <a:solidFill>
                  <a:schemeClr val="bg1"/>
                </a:solidFill>
                <a:latin typeface="Times New Roman" pitchFamily="18" charset="0"/>
                <a:cs typeface="Times New Roman" pitchFamily="18" charset="0"/>
              </a:rPr>
              <a:t>ữ</a:t>
            </a:r>
            <a:r>
              <a:rPr lang="en-US" sz="3200" i="1" dirty="0">
                <a:solidFill>
                  <a:schemeClr val="bg1"/>
                </a:solidFill>
                <a:latin typeface="Times New Roman" pitchFamily="18" charset="0"/>
                <a:cs typeface="Times New Roman" pitchFamily="18" charset="0"/>
              </a:rPr>
              <a:t> </a:t>
            </a:r>
            <a:r>
              <a:rPr lang="en-US" sz="3200" i="1" dirty="0" err="1">
                <a:solidFill>
                  <a:schemeClr val="bg1"/>
                </a:solidFill>
                <a:latin typeface="Times New Roman" pitchFamily="18" charset="0"/>
                <a:cs typeface="Times New Roman" pitchFamily="18" charset="0"/>
              </a:rPr>
              <a:t>ký</a:t>
            </a:r>
            <a:r>
              <a:rPr lang="en-US" sz="3200" i="1" dirty="0">
                <a:solidFill>
                  <a:schemeClr val="bg1"/>
                </a:solidFill>
                <a:latin typeface="Times New Roman" pitchFamily="18" charset="0"/>
                <a:cs typeface="Times New Roman" pitchFamily="18" charset="0"/>
              </a:rPr>
              <a:t> </a:t>
            </a:r>
            <a:r>
              <a:rPr lang="en-US" sz="3200" i="1" dirty="0" err="1">
                <a:solidFill>
                  <a:schemeClr val="bg1"/>
                </a:solidFill>
                <a:latin typeface="Times New Roman" pitchFamily="18" charset="0"/>
                <a:cs typeface="Times New Roman" pitchFamily="18" charset="0"/>
              </a:rPr>
              <a:t>của</a:t>
            </a:r>
            <a:r>
              <a:rPr lang="en-US" sz="3200" i="1" dirty="0">
                <a:solidFill>
                  <a:schemeClr val="bg1"/>
                </a:solidFill>
                <a:latin typeface="Times New Roman" pitchFamily="18" charset="0"/>
                <a:cs typeface="Times New Roman" pitchFamily="18" charset="0"/>
              </a:rPr>
              <a:t> SV</a:t>
            </a:r>
            <a:r>
              <a:rPr lang="en-US" sz="3200" dirty="0">
                <a:solidFill>
                  <a:schemeClr val="bg1"/>
                </a:solidFill>
                <a:latin typeface="Times New Roman" pitchFamily="18" charset="0"/>
                <a:cs typeface="Times New Roman" pitchFamily="18" charset="0"/>
              </a:rPr>
              <a:t>)</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thành</a:t>
            </a:r>
            <a:r>
              <a:rPr lang="en-US" sz="3200" b="0" dirty="0">
                <a:solidFill>
                  <a:schemeClr val="bg1"/>
                </a:solidFill>
                <a:latin typeface="Times New Roman" pitchFamily="18" charset="0"/>
                <a:cs typeface="Times New Roman" pitchFamily="18" charset="0"/>
              </a:rPr>
              <a:t> 1 Folder </a:t>
            </a:r>
            <a:r>
              <a:rPr lang="en-US" sz="3200" b="0" dirty="0" err="1">
                <a:solidFill>
                  <a:schemeClr val="bg1"/>
                </a:solidFill>
                <a:latin typeface="Times New Roman" pitchFamily="18" charset="0"/>
                <a:cs typeface="Times New Roman" pitchFamily="18" charset="0"/>
              </a:rPr>
              <a:t>và</a:t>
            </a:r>
            <a:r>
              <a:rPr lang="en-US" sz="3200" b="0" dirty="0">
                <a:solidFill>
                  <a:schemeClr val="bg1"/>
                </a:solidFill>
                <a:latin typeface="Times New Roman" pitchFamily="18" charset="0"/>
                <a:cs typeface="Times New Roman" pitchFamily="18" charset="0"/>
              </a:rPr>
              <a:t> </a:t>
            </a:r>
            <a:r>
              <a:rPr lang="en-US" sz="3200" b="0" dirty="0" err="1">
                <a:solidFill>
                  <a:schemeClr val="bg1"/>
                </a:solidFill>
                <a:latin typeface="Times New Roman" pitchFamily="18" charset="0"/>
                <a:cs typeface="Times New Roman" pitchFamily="18" charset="0"/>
              </a:rPr>
              <a:t>g</a:t>
            </a:r>
            <a:r>
              <a:rPr lang="en-US" sz="3200" dirty="0" err="1">
                <a:solidFill>
                  <a:schemeClr val="bg1"/>
                </a:solidFill>
                <a:latin typeface="Times New Roman" pitchFamily="18" charset="0"/>
                <a:cs typeface="Times New Roman" pitchFamily="18" charset="0"/>
              </a:rPr>
              <a:t>ửi</a:t>
            </a:r>
            <a:r>
              <a:rPr lang="en-US" sz="3200" dirty="0">
                <a:solidFill>
                  <a:schemeClr val="bg1"/>
                </a:solidFill>
                <a:latin typeface="Times New Roman" pitchFamily="18" charset="0"/>
                <a:cs typeface="Times New Roman" pitchFamily="18" charset="0"/>
              </a:rPr>
              <a:t> </a:t>
            </a:r>
            <a:r>
              <a:rPr lang="vi-VN" sz="3200" b="0" dirty="0">
                <a:solidFill>
                  <a:schemeClr val="bg1"/>
                </a:solidFill>
                <a:latin typeface="Times New Roman" pitchFamily="18" charset="0"/>
                <a:cs typeface="Times New Roman" pitchFamily="18" charset="0"/>
              </a:rPr>
              <a:t>về </a:t>
            </a:r>
            <a:r>
              <a:rPr lang="en-US" sz="3200" b="0" dirty="0">
                <a:solidFill>
                  <a:schemeClr val="bg1"/>
                </a:solidFill>
                <a:latin typeface="Times New Roman" pitchFamily="18" charset="0"/>
                <a:cs typeface="Times New Roman" pitchFamily="18" charset="0"/>
              </a:rPr>
              <a:t>Email </a:t>
            </a:r>
            <a:r>
              <a:rPr lang="vi-VN" sz="3200" b="0" dirty="0">
                <a:solidFill>
                  <a:schemeClr val="bg1"/>
                </a:solidFill>
                <a:latin typeface="Times New Roman" pitchFamily="18" charset="0"/>
                <a:cs typeface="Times New Roman" pitchFamily="18" charset="0"/>
              </a:rPr>
              <a:t>anh Thiện</a:t>
            </a:r>
            <a:r>
              <a:rPr lang="en-US" sz="3200" dirty="0">
                <a:solidFill>
                  <a:schemeClr val="bg1"/>
                </a:solidFill>
                <a:latin typeface="Times New Roman" pitchFamily="18" charset="0"/>
                <a:cs typeface="Times New Roman" pitchFamily="18" charset="0"/>
              </a:rPr>
              <a:t> </a:t>
            </a:r>
            <a:r>
              <a:rPr lang="en-US" sz="3200" b="0" dirty="0">
                <a:solidFill>
                  <a:schemeClr val="bg1"/>
                </a:solidFill>
                <a:latin typeface="Times New Roman" pitchFamily="18" charset="0"/>
                <a:cs typeface="Times New Roman" pitchFamily="18" charset="0"/>
              </a:rPr>
              <a:t>(</a:t>
            </a:r>
            <a:r>
              <a:rPr lang="vi-VN" sz="3200" dirty="0">
                <a:solidFill>
                  <a:schemeClr val="bg1"/>
                </a:solidFill>
                <a:latin typeface="Times New Roman" pitchFamily="18" charset="0"/>
                <a:cs typeface="Times New Roman" pitchFamily="18" charset="0"/>
              </a:rPr>
              <a:t>0919 304 442)</a:t>
            </a:r>
            <a:r>
              <a:rPr lang="en-US" sz="3200" b="0" dirty="0">
                <a:solidFill>
                  <a:schemeClr val="bg1"/>
                </a:solidFill>
                <a:latin typeface="Times New Roman" pitchFamily="18" charset="0"/>
                <a:cs typeface="Times New Roman" pitchFamily="18" charset="0"/>
              </a:rPr>
              <a:t>: </a:t>
            </a:r>
            <a:r>
              <a:rPr lang="en-US" sz="3200" b="0" dirty="0">
                <a:solidFill>
                  <a:srgbClr val="FFFF00"/>
                </a:solidFill>
                <a:latin typeface="Times New Roman" pitchFamily="18" charset="0"/>
                <a:cs typeface="Times New Roman" pitchFamily="18" charset="0"/>
              </a:rPr>
              <a:t>tranthien@agu.edu.vn</a:t>
            </a:r>
            <a:r>
              <a:rPr lang="vi-VN" sz="3200" b="0" dirty="0">
                <a:solidFill>
                  <a:srgbClr val="FFFF00"/>
                </a:solidFill>
                <a:latin typeface="Times New Roman" pitchFamily="18" charset="0"/>
                <a:cs typeface="Times New Roman" pitchFamily="18" charset="0"/>
              </a:rPr>
              <a:t>.</a:t>
            </a:r>
            <a:endParaRPr lang="vi-VN" sz="3200" dirty="0">
              <a:solidFill>
                <a:srgbClr val="FFFF00"/>
              </a:solidFill>
              <a:latin typeface="Times New Roman" pitchFamily="18" charset="0"/>
              <a:cs typeface="Times New Roman" pitchFamily="18" charset="0"/>
            </a:endParaRPr>
          </a:p>
          <a:p>
            <a:r>
              <a:rPr lang="vi-VN" sz="3200" b="0" dirty="0">
                <a:solidFill>
                  <a:schemeClr val="bg1"/>
                </a:solidFill>
                <a:latin typeface="Times New Roman" pitchFamily="18" charset="0"/>
                <a:cs typeface="Times New Roman" pitchFamily="18" charset="0"/>
              </a:rPr>
              <a:t>- Thời hạn: hết ngày </a:t>
            </a:r>
            <a:r>
              <a:rPr lang="en-US" sz="3200" dirty="0">
                <a:solidFill>
                  <a:schemeClr val="bg1"/>
                </a:solidFill>
                <a:latin typeface="Times New Roman" pitchFamily="18" charset="0"/>
                <a:cs typeface="Times New Roman" pitchFamily="18" charset="0"/>
              </a:rPr>
              <a:t>30</a:t>
            </a:r>
            <a:r>
              <a:rPr lang="vi-VN" sz="3200" b="0" dirty="0">
                <a:solidFill>
                  <a:schemeClr val="bg1"/>
                </a:solidFill>
                <a:latin typeface="Times New Roman" pitchFamily="18" charset="0"/>
                <a:cs typeface="Times New Roman" pitchFamily="18" charset="0"/>
              </a:rPr>
              <a:t>/10/20</a:t>
            </a:r>
            <a:r>
              <a:rPr lang="en-US" sz="3200" b="0" dirty="0">
                <a:solidFill>
                  <a:schemeClr val="bg1"/>
                </a:solidFill>
                <a:latin typeface="Times New Roman" pitchFamily="18" charset="0"/>
                <a:cs typeface="Times New Roman" pitchFamily="18" charset="0"/>
              </a:rPr>
              <a:t>24</a:t>
            </a:r>
            <a:r>
              <a:rPr lang="vi-VN" sz="3200" b="0" dirty="0">
                <a:solidFill>
                  <a:schemeClr val="bg1"/>
                </a:solidFill>
                <a:latin typeface="Times New Roman" pitchFamily="18" charset="0"/>
                <a:cs typeface="Times New Roman" pitchFamily="18" charset="0"/>
              </a:rPr>
              <a:t>.	</a:t>
            </a:r>
            <a:br>
              <a:rPr lang="vi-VN" sz="3200" b="0" dirty="0">
                <a:solidFill>
                  <a:srgbClr val="FF0000"/>
                </a:solidFill>
                <a:latin typeface="Times New Roman" pitchFamily="18" charset="0"/>
                <a:cs typeface="Times New Roman" pitchFamily="18" charset="0"/>
              </a:rPr>
            </a:br>
            <a:endParaRPr lang="vi-VN" sz="3200" b="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E20AB2C-34C3-447A-993C-DDBBC567F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4008215"/>
            <a:ext cx="2381250" cy="2381250"/>
          </a:xfrm>
          <a:prstGeom prst="rect">
            <a:avLst/>
          </a:prstGeom>
        </p:spPr>
      </p:pic>
    </p:spTree>
    <p:extLst>
      <p:ext uri="{BB962C8B-B14F-4D97-AF65-F5344CB8AC3E}">
        <p14:creationId xmlns:p14="http://schemas.microsoft.com/office/powerpoint/2010/main" val="1093826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5. GÓP Ý</a:t>
            </a:r>
          </a:p>
        </p:txBody>
      </p:sp>
      <p:sp>
        <p:nvSpPr>
          <p:cNvPr id="8" name="Rectangle 7"/>
          <p:cNvSpPr/>
          <p:nvPr/>
        </p:nvSpPr>
        <p:spPr>
          <a:xfrm>
            <a:off x="107504" y="975494"/>
            <a:ext cx="8928992" cy="569386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en-US" sz="3600" b="1" dirty="0" err="1">
                <a:solidFill>
                  <a:srgbClr val="FFFF00"/>
                </a:solidFill>
              </a:rPr>
              <a:t>Góp</a:t>
            </a:r>
            <a:r>
              <a:rPr lang="en-US" sz="3600" b="1" dirty="0">
                <a:solidFill>
                  <a:srgbClr val="FFFF00"/>
                </a:solidFill>
              </a:rPr>
              <a:t> ý </a:t>
            </a:r>
            <a:r>
              <a:rPr lang="en-US" sz="3600" b="1" dirty="0" err="1">
                <a:solidFill>
                  <a:srgbClr val="FFFF00"/>
                </a:solidFill>
              </a:rPr>
              <a:t>cá</a:t>
            </a:r>
            <a:r>
              <a:rPr lang="en-US" sz="3600" b="1" dirty="0">
                <a:solidFill>
                  <a:srgbClr val="FFFF00"/>
                </a:solidFill>
              </a:rPr>
              <a:t> </a:t>
            </a:r>
            <a:r>
              <a:rPr lang="en-US" sz="3600" b="1" dirty="0" err="1">
                <a:solidFill>
                  <a:srgbClr val="FFFF00"/>
                </a:solidFill>
              </a:rPr>
              <a:t>nhân</a:t>
            </a:r>
            <a:endParaRPr lang="en-US" sz="3600" b="1" dirty="0">
              <a:solidFill>
                <a:srgbClr val="FFFF00"/>
              </a:solidFill>
            </a:endParaRPr>
          </a:p>
          <a:p>
            <a:pPr algn="just"/>
            <a:endParaRPr lang="en-US" sz="800" b="1" dirty="0">
              <a:solidFill>
                <a:srgbClr val="FFFF00"/>
              </a:solidFill>
            </a:endParaRPr>
          </a:p>
          <a:p>
            <a:pPr marL="457200" indent="-457200" algn="just">
              <a:buFontTx/>
              <a:buChar char="-"/>
            </a:pPr>
            <a:r>
              <a:rPr lang="vi-VN" sz="3200" dirty="0"/>
              <a:t>Nếu sinh viên gặp khó khăn và vướng mắc </a:t>
            </a:r>
          </a:p>
          <a:p>
            <a:pPr algn="just"/>
            <a:r>
              <a:rPr lang="vi-VN" sz="3200" dirty="0"/>
              <a:t>trong học tập, hoặc có nguyện vọng đóng góp ý kiến về các quy định, chính sách của Trường,...</a:t>
            </a:r>
          </a:p>
          <a:p>
            <a:pPr marL="457200" indent="-457200" algn="just">
              <a:buFontTx/>
              <a:buChar char="-"/>
            </a:pPr>
            <a:r>
              <a:rPr lang="vi-VN" sz="3200" dirty="0"/>
              <a:t>Ý kiến, góp ý của sinh viên sẽ được P. CTSV </a:t>
            </a:r>
          </a:p>
          <a:p>
            <a:pPr algn="just"/>
            <a:r>
              <a:rPr lang="vi-VN" sz="3200" dirty="0"/>
              <a:t>viên bảo mật, được giải quyết và phản hồi qua địa chỉ mail trong thời gian sớm nhất. </a:t>
            </a:r>
          </a:p>
          <a:p>
            <a:pPr marL="457200" indent="-457200">
              <a:buFontTx/>
              <a:buChar char="-"/>
            </a:pPr>
            <a:r>
              <a:rPr lang="vi-VN" sz="3200" dirty="0">
                <a:solidFill>
                  <a:schemeClr val="bg1"/>
                </a:solidFill>
              </a:rPr>
              <a:t>Sinh viên góp ý tại: </a:t>
            </a:r>
          </a:p>
          <a:p>
            <a:r>
              <a:rPr lang="vi-VN" sz="3200" dirty="0">
                <a:solidFill>
                  <a:srgbClr val="FFFF00"/>
                </a:solidFill>
              </a:rPr>
              <a:t>https://sao.agu.edu.vn/ </a:t>
            </a:r>
            <a:r>
              <a:rPr lang="vi-VN" sz="3200" b="1" dirty="0">
                <a:sym typeface="Wingdings"/>
              </a:rPr>
              <a:t></a:t>
            </a:r>
            <a:endParaRPr lang="en-US" sz="3200" b="1" dirty="0">
              <a:sym typeface="Wingdings"/>
            </a:endParaRPr>
          </a:p>
          <a:p>
            <a:endParaRPr lang="en-US" sz="3200" b="1" dirty="0">
              <a:solidFill>
                <a:srgbClr val="FFFF00"/>
              </a:solidFill>
              <a:sym typeface="Wingdings"/>
            </a:endParaRPr>
          </a:p>
          <a:p>
            <a:endParaRPr lang="vi-VN" sz="3200" dirty="0">
              <a:solidFill>
                <a:srgbClr val="FFFF00"/>
              </a:solidFill>
            </a:endParaRPr>
          </a:p>
        </p:txBody>
      </p:sp>
      <p:pic>
        <p:nvPicPr>
          <p:cNvPr id="2" name="Picture 1">
            <a:extLst>
              <a:ext uri="{FF2B5EF4-FFF2-40B4-BE49-F238E27FC236}">
                <a16:creationId xmlns:a16="http://schemas.microsoft.com/office/drawing/2014/main" id="{3B35DFAF-6736-4E5D-97E4-8F44033806FB}"/>
              </a:ext>
            </a:extLst>
          </p:cNvPr>
          <p:cNvPicPr>
            <a:picLocks noChangeAspect="1"/>
          </p:cNvPicPr>
          <p:nvPr/>
        </p:nvPicPr>
        <p:blipFill>
          <a:blip r:embed="rId2"/>
          <a:stretch>
            <a:fillRect/>
          </a:stretch>
        </p:blipFill>
        <p:spPr>
          <a:xfrm>
            <a:off x="4932040" y="4653136"/>
            <a:ext cx="3960440" cy="1813545"/>
          </a:xfrm>
          <a:prstGeom prst="rect">
            <a:avLst/>
          </a:prstGeom>
        </p:spPr>
      </p:pic>
      <p:sp>
        <p:nvSpPr>
          <p:cNvPr id="7" name="Rectangle 6">
            <a:extLst>
              <a:ext uri="{FF2B5EF4-FFF2-40B4-BE49-F238E27FC236}">
                <a16:creationId xmlns:a16="http://schemas.microsoft.com/office/drawing/2014/main" id="{47A9E9B2-4B45-425A-9F09-FE636328F570}"/>
              </a:ext>
            </a:extLst>
          </p:cNvPr>
          <p:cNvSpPr/>
          <p:nvPr/>
        </p:nvSpPr>
        <p:spPr>
          <a:xfrm>
            <a:off x="107504" y="1006271"/>
            <a:ext cx="8928992" cy="566308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just"/>
            <a:r>
              <a:rPr lang="vi-VN" sz="3600" b="1" dirty="0">
                <a:solidFill>
                  <a:srgbClr val="FFFF00"/>
                </a:solidFill>
              </a:rPr>
              <a:t>Góp ý tháng</a:t>
            </a:r>
            <a:r>
              <a:rPr lang="en-US" sz="3600" b="1" dirty="0">
                <a:solidFill>
                  <a:srgbClr val="FFFF00"/>
                </a:solidFill>
              </a:rPr>
              <a:t>: </a:t>
            </a:r>
            <a:r>
              <a:rPr lang="en-US" sz="4000" b="1" dirty="0" err="1">
                <a:solidFill>
                  <a:srgbClr val="FF0000"/>
                </a:solidFill>
              </a:rPr>
              <a:t>Tập</a:t>
            </a:r>
            <a:r>
              <a:rPr lang="en-US" sz="4000" b="1" dirty="0">
                <a:solidFill>
                  <a:srgbClr val="FF0000"/>
                </a:solidFill>
              </a:rPr>
              <a:t> </a:t>
            </a:r>
            <a:r>
              <a:rPr lang="en-US" sz="4000" b="1" dirty="0" err="1">
                <a:solidFill>
                  <a:srgbClr val="FF0000"/>
                </a:solidFill>
              </a:rPr>
              <a:t>thể</a:t>
            </a:r>
            <a:r>
              <a:rPr lang="en-US" sz="4000" b="1" dirty="0">
                <a:solidFill>
                  <a:srgbClr val="FF0000"/>
                </a:solidFill>
              </a:rPr>
              <a:t> </a:t>
            </a:r>
            <a:r>
              <a:rPr lang="en-US" sz="4000" b="1" dirty="0" err="1">
                <a:solidFill>
                  <a:srgbClr val="FF0000"/>
                </a:solidFill>
              </a:rPr>
              <a:t>Lớp</a:t>
            </a:r>
            <a:endParaRPr lang="en-US" sz="4000" b="1" dirty="0">
              <a:solidFill>
                <a:srgbClr val="FF0000"/>
              </a:solidFill>
            </a:endParaRPr>
          </a:p>
          <a:p>
            <a:pPr lvl="0" algn="just"/>
            <a:endParaRPr lang="vi-VN" sz="600" b="1" dirty="0">
              <a:solidFill>
                <a:srgbClr val="FF0000"/>
              </a:solidFill>
            </a:endParaRPr>
          </a:p>
          <a:p>
            <a:pPr lvl="0" algn="just"/>
            <a:endParaRPr lang="en-US" sz="1200" dirty="0">
              <a:solidFill>
                <a:srgbClr val="FFFF00"/>
              </a:solidFill>
            </a:endParaRPr>
          </a:p>
          <a:p>
            <a:pPr lvl="0" algn="just"/>
            <a:endParaRPr lang="en-US" sz="1200" dirty="0">
              <a:solidFill>
                <a:srgbClr val="FFFF00"/>
              </a:solidFill>
            </a:endParaRPr>
          </a:p>
          <a:p>
            <a:pPr lvl="0" algn="just"/>
            <a:endParaRPr lang="vi-VN" sz="1200" dirty="0">
              <a:solidFill>
                <a:srgbClr val="FFFF00"/>
              </a:solidFill>
            </a:endParaRPr>
          </a:p>
          <a:p>
            <a:pPr algn="just"/>
            <a:r>
              <a:rPr lang="vi-VN" sz="3200" dirty="0"/>
              <a:t>Định kỳ </a:t>
            </a:r>
            <a:r>
              <a:rPr lang="vi-VN" sz="3200" dirty="0">
                <a:solidFill>
                  <a:srgbClr val="FFFF00"/>
                </a:solidFill>
              </a:rPr>
              <a:t>mỗi tháng</a:t>
            </a:r>
            <a:r>
              <a:rPr lang="vi-VN" sz="3200" dirty="0"/>
              <a:t>, nhà trường tổng hợp các ý kiến đóng góp và họp giữa </a:t>
            </a:r>
            <a:r>
              <a:rPr lang="vi-VN" sz="3200" dirty="0">
                <a:solidFill>
                  <a:srgbClr val="FFFF00"/>
                </a:solidFill>
              </a:rPr>
              <a:t>đại diện cán bộ lớp với các đơn vị trong trường</a:t>
            </a:r>
            <a:r>
              <a:rPr lang="vi-VN" sz="3200" dirty="0"/>
              <a:t>. Đây là kênh thông tin quan trọng, đồng thời là cơ hội để mỗi sinh viên thông qua sinh viên đại diện của mình thể hiện ý kiến, đề đạt nguyện vọng đến các cấp lãnh đạo Nhà trường về tất cả các hoạt động của Trường.</a:t>
            </a:r>
            <a:endParaRPr lang="en-US" sz="3200" dirty="0"/>
          </a:p>
          <a:p>
            <a:pPr algn="just"/>
            <a:endParaRPr lang="en-US" sz="1600" dirty="0"/>
          </a:p>
          <a:p>
            <a:pPr algn="just"/>
            <a:endParaRPr lang="vi-VN" sz="800" dirty="0"/>
          </a:p>
        </p:txBody>
      </p:sp>
    </p:spTree>
    <p:extLst>
      <p:ext uri="{BB962C8B-B14F-4D97-AF65-F5344CB8AC3E}">
        <p14:creationId xmlns:p14="http://schemas.microsoft.com/office/powerpoint/2010/main" val="45799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iểm sàn xét tuyển Trường Đại học An Giang năm 2023">
            <a:extLst>
              <a:ext uri="{FF2B5EF4-FFF2-40B4-BE49-F238E27FC236}">
                <a16:creationId xmlns:a16="http://schemas.microsoft.com/office/drawing/2014/main" id="{F070BF15-9892-48B7-A306-929409DE1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30"/>
            <a:ext cx="9144000" cy="6837069"/>
          </a:xfrm>
          <a:prstGeom prst="rect">
            <a:avLst/>
          </a:prstGeom>
          <a:noFill/>
          <a:extLst>
            <a:ext uri="{909E8E84-426E-40DD-AFC4-6F175D3DCCD1}">
              <a14:hiddenFill xmlns:a14="http://schemas.microsoft.com/office/drawing/2010/main">
                <a:solidFill>
                  <a:srgbClr val="FFFFFF"/>
                </a:solidFill>
              </a14:hiddenFill>
            </a:ext>
          </a:extLst>
        </p:spPr>
      </p:pic>
      <p:sp>
        <p:nvSpPr>
          <p:cNvPr id="4" name="Notched Right Arrow 3"/>
          <p:cNvSpPr/>
          <p:nvPr/>
        </p:nvSpPr>
        <p:spPr>
          <a:xfrm>
            <a:off x="107504" y="1124744"/>
            <a:ext cx="7632848"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PHÒNG CÔNG TÁC SINH VIÊN</a:t>
            </a:r>
            <a:endParaRPr lang="vi-VN" sz="3200" dirty="0"/>
          </a:p>
        </p:txBody>
      </p:sp>
      <p:pic>
        <p:nvPicPr>
          <p:cNvPr id="1026"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100" y="692696"/>
            <a:ext cx="2299491" cy="2241886"/>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8071604-9F51-4591-B4BF-628C69BAE2FD}"/>
              </a:ext>
            </a:extLst>
          </p:cNvPr>
          <p:cNvSpPr/>
          <p:nvPr/>
        </p:nvSpPr>
        <p:spPr>
          <a:xfrm>
            <a:off x="319620" y="472684"/>
            <a:ext cx="6435480"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 SINH VIÊN NĂM NHẤT</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261494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107504" y="731605"/>
            <a:ext cx="7848872" cy="1368152"/>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3200" dirty="0"/>
              <a:t>                    CẦN LƯU Ý GÌ</a:t>
            </a:r>
            <a:endParaRPr lang="vi-VN" sz="3200" dirty="0"/>
          </a:p>
        </p:txBody>
      </p:sp>
      <p:sp>
        <p:nvSpPr>
          <p:cNvPr id="5" name="Rectangle 4"/>
          <p:cNvSpPr/>
          <p:nvPr/>
        </p:nvSpPr>
        <p:spPr>
          <a:xfrm>
            <a:off x="390967" y="44624"/>
            <a:ext cx="6435480"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 SINH VIÊN NĂM NHẤT</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7" name="Picture 2"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0079" y="3607470"/>
            <a:ext cx="2888715" cy="25602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335561"/>
            <a:ext cx="2215745" cy="2160239"/>
          </a:xfrm>
          <a:prstGeom prst="ellipse">
            <a:avLst/>
          </a:prstGeom>
          <a:noFill/>
          <a:ln>
            <a:solidFill>
              <a:schemeClr val="accent6"/>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18945" y="2202897"/>
            <a:ext cx="6196547" cy="4602512"/>
            <a:chOff x="418945" y="2202897"/>
            <a:chExt cx="6196547" cy="4602512"/>
          </a:xfrm>
        </p:grpSpPr>
        <p:grpSp>
          <p:nvGrpSpPr>
            <p:cNvPr id="8" name="Group 7"/>
            <p:cNvGrpSpPr/>
            <p:nvPr/>
          </p:nvGrpSpPr>
          <p:grpSpPr>
            <a:xfrm>
              <a:off x="418945" y="2202897"/>
              <a:ext cx="6097271" cy="4602512"/>
              <a:chOff x="1955413" y="1235032"/>
              <a:chExt cx="6097271" cy="4602512"/>
            </a:xfrm>
          </p:grpSpPr>
          <p:sp>
            <p:nvSpPr>
              <p:cNvPr id="9" name="Oval 8"/>
              <p:cNvSpPr/>
              <p:nvPr/>
            </p:nvSpPr>
            <p:spPr>
              <a:xfrm>
                <a:off x="1955413" y="5199826"/>
                <a:ext cx="6097271"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975201" y="1235032"/>
                <a:ext cx="5194932" cy="3962406"/>
                <a:chOff x="1975201" y="1589846"/>
                <a:chExt cx="5194932" cy="3962406"/>
              </a:xfrm>
            </p:grpSpPr>
            <p:sp>
              <p:nvSpPr>
                <p:cNvPr id="11" name="Freeform 10"/>
                <p:cNvSpPr/>
                <p:nvPr/>
              </p:nvSpPr>
              <p:spPr>
                <a:xfrm rot="10800000">
                  <a:off x="3105288" y="1589848"/>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solidFill>
                  <a:srgbClr val="323A4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Freeform 11"/>
                <p:cNvSpPr/>
                <p:nvPr/>
              </p:nvSpPr>
              <p:spPr>
                <a:xfrm rot="10800000">
                  <a:off x="4871107" y="1589846"/>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377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4" name="Freeform 13"/>
                <p:cNvSpPr/>
                <p:nvPr/>
              </p:nvSpPr>
              <p:spPr>
                <a:xfrm rot="10800000">
                  <a:off x="4121497" y="3283184"/>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solidFill>
                  <a:srgbClr val="F1C50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Freeform 14"/>
                <p:cNvSpPr/>
                <p:nvPr/>
              </p:nvSpPr>
              <p:spPr>
                <a:xfrm>
                  <a:off x="2089073" y="3283184"/>
                  <a:ext cx="2311824" cy="226906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solidFill>
                  <a:srgbClr val="28B9D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p:cNvSpPr/>
                <p:nvPr/>
              </p:nvSpPr>
              <p:spPr>
                <a:xfrm>
                  <a:off x="3155956" y="1807837"/>
                  <a:ext cx="1771573" cy="1569660"/>
                </a:xfrm>
                <a:prstGeom prst="rect">
                  <a:avLst/>
                </a:prstGeom>
              </p:spPr>
              <p:txBody>
                <a:bodyPr wrap="square" anchor="ctr">
                  <a:spAutoFit/>
                </a:bodyPr>
                <a:lstStyle/>
                <a:p>
                  <a:pPr lvl="0" algn="ctr"/>
                  <a:r>
                    <a:rPr lang="en-US" sz="3200" b="1" dirty="0">
                      <a:solidFill>
                        <a:prstClr val="white"/>
                      </a:solidFill>
                    </a:rPr>
                    <a:t>1. </a:t>
                  </a:r>
                  <a:r>
                    <a:rPr lang="en-US" sz="3200" b="1" dirty="0" err="1">
                      <a:solidFill>
                        <a:prstClr val="white"/>
                      </a:solidFill>
                    </a:rPr>
                    <a:t>Cập</a:t>
                  </a:r>
                  <a:r>
                    <a:rPr lang="en-US" sz="3200" b="1" dirty="0">
                      <a:solidFill>
                        <a:prstClr val="white"/>
                      </a:solidFill>
                    </a:rPr>
                    <a:t> </a:t>
                  </a:r>
                  <a:r>
                    <a:rPr lang="en-US" sz="3200" b="1" dirty="0" err="1">
                      <a:solidFill>
                        <a:prstClr val="white"/>
                      </a:solidFill>
                    </a:rPr>
                    <a:t>nhật</a:t>
                  </a:r>
                  <a:r>
                    <a:rPr lang="en-US" sz="3200" b="1" dirty="0">
                      <a:solidFill>
                        <a:prstClr val="white"/>
                      </a:solidFill>
                    </a:rPr>
                    <a:t> </a:t>
                  </a:r>
                  <a:r>
                    <a:rPr lang="en-US" sz="3200" b="1" dirty="0" err="1">
                      <a:solidFill>
                        <a:prstClr val="white"/>
                      </a:solidFill>
                    </a:rPr>
                    <a:t>thông</a:t>
                  </a:r>
                  <a:r>
                    <a:rPr lang="en-US" sz="3200" b="1" dirty="0">
                      <a:solidFill>
                        <a:prstClr val="white"/>
                      </a:solidFill>
                    </a:rPr>
                    <a:t> tin</a:t>
                  </a:r>
                  <a:endParaRPr lang="en-US" sz="3200" dirty="0">
                    <a:solidFill>
                      <a:prstClr val="white"/>
                    </a:solidFill>
                  </a:endParaRPr>
                </a:p>
              </p:txBody>
            </p:sp>
            <p:sp>
              <p:nvSpPr>
                <p:cNvPr id="17" name="Rectangle 16"/>
                <p:cNvSpPr/>
                <p:nvPr/>
              </p:nvSpPr>
              <p:spPr>
                <a:xfrm>
                  <a:off x="5131957" y="1812375"/>
                  <a:ext cx="2038176" cy="1569660"/>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2. </a:t>
                  </a:r>
                  <a:r>
                    <a:rPr lang="en-US" sz="3200" b="1" dirty="0" err="1">
                      <a:solidFill>
                        <a:prstClr val="white"/>
                      </a:solidFill>
                      <a:effectLst>
                        <a:outerShdw blurRad="38100" dist="38100" dir="2700000" algn="tl">
                          <a:srgbClr val="000000">
                            <a:alpha val="43137"/>
                          </a:srgbClr>
                        </a:outerShdw>
                      </a:effectLst>
                    </a:rPr>
                    <a:t>Giới</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thiệu</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các</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đơn</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vị</a:t>
                  </a:r>
                  <a:endParaRPr lang="en-US" sz="3200" dirty="0">
                    <a:solidFill>
                      <a:prstClr val="white"/>
                    </a:solidFill>
                  </a:endParaRPr>
                </a:p>
              </p:txBody>
            </p:sp>
            <p:sp>
              <p:nvSpPr>
                <p:cNvPr id="18" name="Rectangle 17"/>
                <p:cNvSpPr/>
                <p:nvPr/>
              </p:nvSpPr>
              <p:spPr>
                <a:xfrm>
                  <a:off x="4236260" y="3508734"/>
                  <a:ext cx="2050972" cy="1569660"/>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4. </a:t>
                  </a:r>
                  <a:r>
                    <a:rPr lang="en-US" sz="3200" b="1" dirty="0" err="1">
                      <a:solidFill>
                        <a:prstClr val="white"/>
                      </a:solidFill>
                      <a:effectLst>
                        <a:outerShdw blurRad="38100" dist="38100" dir="2700000" algn="tl">
                          <a:srgbClr val="000000">
                            <a:alpha val="43137"/>
                          </a:srgbClr>
                        </a:outerShdw>
                      </a:effectLst>
                    </a:rPr>
                    <a:t>Quy</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định</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nhận</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bằng</a:t>
                  </a:r>
                  <a:r>
                    <a:rPr lang="en-US" sz="3200" b="1" dirty="0">
                      <a:solidFill>
                        <a:prstClr val="white"/>
                      </a:solidFill>
                      <a:effectLst>
                        <a:outerShdw blurRad="38100" dist="38100" dir="2700000" algn="tl">
                          <a:srgbClr val="000000">
                            <a:alpha val="43137"/>
                          </a:srgbClr>
                        </a:outerShdw>
                      </a:effectLst>
                    </a:rPr>
                    <a:t> TN</a:t>
                  </a:r>
                  <a:endParaRPr lang="en-US" sz="3200" dirty="0">
                    <a:solidFill>
                      <a:prstClr val="white"/>
                    </a:solidFill>
                  </a:endParaRPr>
                </a:p>
              </p:txBody>
            </p:sp>
            <p:sp>
              <p:nvSpPr>
                <p:cNvPr id="19" name="Rectangle 18"/>
                <p:cNvSpPr/>
                <p:nvPr/>
              </p:nvSpPr>
              <p:spPr>
                <a:xfrm>
                  <a:off x="3641742" y="4125328"/>
                  <a:ext cx="1952806" cy="584775"/>
                </a:xfrm>
                <a:prstGeom prst="rect">
                  <a:avLst/>
                </a:prstGeom>
              </p:spPr>
              <p:txBody>
                <a:bodyPr wrap="square" anchor="ctr">
                  <a:spAutoFit/>
                </a:bodyPr>
                <a:lstStyle/>
                <a:p>
                  <a:pPr lvl="0" algn="ctr"/>
                  <a:endParaRPr lang="en-US" sz="3200" dirty="0">
                    <a:solidFill>
                      <a:schemeClr val="bg1"/>
                    </a:solidFill>
                  </a:endParaRPr>
                </a:p>
              </p:txBody>
            </p:sp>
            <p:sp>
              <p:nvSpPr>
                <p:cNvPr id="20" name="Rectangle 19"/>
                <p:cNvSpPr/>
                <p:nvPr/>
              </p:nvSpPr>
              <p:spPr>
                <a:xfrm>
                  <a:off x="1975201" y="3714885"/>
                  <a:ext cx="2232248" cy="1384995"/>
                </a:xfrm>
                <a:prstGeom prst="rect">
                  <a:avLst/>
                </a:prstGeom>
              </p:spPr>
              <p:txBody>
                <a:bodyPr wrap="square" anchor="ctr">
                  <a:spAutoFit/>
                </a:bodyPr>
                <a:lstStyle/>
                <a:p>
                  <a:pPr lvl="0" algn="ctr"/>
                  <a:r>
                    <a:rPr lang="en-US" sz="2800" b="1" dirty="0">
                      <a:solidFill>
                        <a:schemeClr val="bg1"/>
                      </a:solidFill>
                    </a:rPr>
                    <a:t>3. </a:t>
                  </a:r>
                  <a:r>
                    <a:rPr lang="en-US" sz="2800" b="1" dirty="0" err="1">
                      <a:solidFill>
                        <a:schemeClr val="bg1"/>
                      </a:solidFill>
                    </a:rPr>
                    <a:t>Tích</a:t>
                  </a:r>
                  <a:r>
                    <a:rPr lang="en-US" sz="2800" b="1" dirty="0">
                      <a:solidFill>
                        <a:schemeClr val="bg1"/>
                      </a:solidFill>
                    </a:rPr>
                    <a:t> </a:t>
                  </a:r>
                  <a:r>
                    <a:rPr lang="en-US" sz="2800" b="1" dirty="0" err="1">
                      <a:solidFill>
                        <a:schemeClr val="bg1"/>
                      </a:solidFill>
                    </a:rPr>
                    <a:t>cực</a:t>
                  </a:r>
                  <a:r>
                    <a:rPr lang="en-US" sz="2800" b="1" dirty="0">
                      <a:solidFill>
                        <a:schemeClr val="bg1"/>
                      </a:solidFill>
                    </a:rPr>
                    <a:t> </a:t>
                  </a:r>
                  <a:r>
                    <a:rPr lang="en-US" sz="2800" b="1" dirty="0" err="1">
                      <a:solidFill>
                        <a:schemeClr val="bg1"/>
                      </a:solidFill>
                    </a:rPr>
                    <a:t>tham</a:t>
                  </a:r>
                  <a:r>
                    <a:rPr lang="en-US" sz="2800" b="1" dirty="0">
                      <a:solidFill>
                        <a:schemeClr val="bg1"/>
                      </a:solidFill>
                    </a:rPr>
                    <a:t> </a:t>
                  </a:r>
                  <a:r>
                    <a:rPr lang="en-US" sz="2800" b="1" dirty="0" err="1">
                      <a:solidFill>
                        <a:schemeClr val="bg1"/>
                      </a:solidFill>
                    </a:rPr>
                    <a:t>gia</a:t>
                  </a:r>
                  <a:r>
                    <a:rPr lang="en-US" sz="2800" b="1" dirty="0">
                      <a:solidFill>
                        <a:schemeClr val="bg1"/>
                      </a:solidFill>
                    </a:rPr>
                    <a:t> </a:t>
                  </a:r>
                  <a:r>
                    <a:rPr lang="en-US" sz="2800" b="1" dirty="0" err="1">
                      <a:solidFill>
                        <a:schemeClr val="bg1"/>
                      </a:solidFill>
                    </a:rPr>
                    <a:t>hoạt</a:t>
                  </a:r>
                  <a:r>
                    <a:rPr lang="en-US" sz="2800" b="1" dirty="0">
                      <a:solidFill>
                        <a:schemeClr val="bg1"/>
                      </a:solidFill>
                    </a:rPr>
                    <a:t> </a:t>
                  </a:r>
                  <a:r>
                    <a:rPr lang="en-US" sz="2800" b="1" dirty="0" err="1">
                      <a:solidFill>
                        <a:schemeClr val="bg1"/>
                      </a:solidFill>
                    </a:rPr>
                    <a:t>động</a:t>
                  </a:r>
                  <a:endParaRPr lang="en-US" sz="2800" dirty="0">
                    <a:solidFill>
                      <a:schemeClr val="bg1"/>
                    </a:solidFill>
                  </a:endParaRPr>
                </a:p>
              </p:txBody>
            </p:sp>
          </p:grpSp>
        </p:grpSp>
        <p:sp>
          <p:nvSpPr>
            <p:cNvPr id="22" name="Freeform 21"/>
            <p:cNvSpPr/>
            <p:nvPr/>
          </p:nvSpPr>
          <p:spPr>
            <a:xfrm rot="10800000">
              <a:off x="4583069" y="3896235"/>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2DBA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p:cNvSpPr/>
            <p:nvPr/>
          </p:nvSpPr>
          <p:spPr>
            <a:xfrm>
              <a:off x="4705215" y="4149080"/>
              <a:ext cx="1811001" cy="1077218"/>
            </a:xfrm>
            <a:prstGeom prst="rect">
              <a:avLst/>
            </a:prstGeom>
          </p:spPr>
          <p:txBody>
            <a:bodyPr wrap="square" anchor="ctr">
              <a:spAutoFit/>
            </a:bodyPr>
            <a:lstStyle/>
            <a:p>
              <a:pPr lvl="0" algn="ctr"/>
              <a:r>
                <a:rPr lang="en-US" sz="3200" b="1" dirty="0">
                  <a:solidFill>
                    <a:prstClr val="white"/>
                  </a:solidFill>
                  <a:effectLst>
                    <a:outerShdw blurRad="38100" dist="38100" dir="2700000" algn="tl">
                      <a:srgbClr val="000000">
                        <a:alpha val="43137"/>
                      </a:srgbClr>
                    </a:outerShdw>
                  </a:effectLst>
                </a:rPr>
                <a:t>5. </a:t>
              </a:r>
              <a:r>
                <a:rPr lang="en-US" sz="3200" b="1" dirty="0" err="1">
                  <a:solidFill>
                    <a:prstClr val="white"/>
                  </a:solidFill>
                  <a:effectLst>
                    <a:outerShdw blurRad="38100" dist="38100" dir="2700000" algn="tl">
                      <a:srgbClr val="000000">
                        <a:alpha val="43137"/>
                      </a:srgbClr>
                    </a:outerShdw>
                  </a:effectLst>
                </a:rPr>
                <a:t>Các</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dịch</a:t>
              </a:r>
              <a:r>
                <a:rPr lang="en-US" sz="3200" b="1" dirty="0">
                  <a:solidFill>
                    <a:prstClr val="white"/>
                  </a:solidFill>
                  <a:effectLst>
                    <a:outerShdw blurRad="38100" dist="38100" dir="2700000" algn="tl">
                      <a:srgbClr val="000000">
                        <a:alpha val="43137"/>
                      </a:srgbClr>
                    </a:outerShdw>
                  </a:effectLst>
                </a:rPr>
                <a:t> </a:t>
              </a:r>
              <a:r>
                <a:rPr lang="en-US" sz="3200" b="1" dirty="0" err="1">
                  <a:solidFill>
                    <a:prstClr val="white"/>
                  </a:solidFill>
                  <a:effectLst>
                    <a:outerShdw blurRad="38100" dist="38100" dir="2700000" algn="tl">
                      <a:srgbClr val="000000">
                        <a:alpha val="43137"/>
                      </a:srgbClr>
                    </a:outerShdw>
                  </a:effectLst>
                </a:rPr>
                <a:t>vụ</a:t>
              </a:r>
              <a:endParaRPr lang="en-US" sz="3200" dirty="0">
                <a:solidFill>
                  <a:prstClr val="white"/>
                </a:solidFill>
              </a:endParaRPr>
            </a:p>
          </p:txBody>
        </p:sp>
      </p:grpSp>
    </p:spTree>
    <p:extLst>
      <p:ext uri="{BB962C8B-B14F-4D97-AF65-F5344CB8AC3E}">
        <p14:creationId xmlns:p14="http://schemas.microsoft.com/office/powerpoint/2010/main" val="42805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1. CÁC TRANG THÔNG TIN</a:t>
            </a:r>
          </a:p>
        </p:txBody>
      </p:sp>
      <p:sp>
        <p:nvSpPr>
          <p:cNvPr id="6" name="TextBox 5"/>
          <p:cNvSpPr txBox="1"/>
          <p:nvPr/>
        </p:nvSpPr>
        <p:spPr>
          <a:xfrm>
            <a:off x="107504" y="764704"/>
            <a:ext cx="8928992"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0" dirty="0" err="1">
                <a:latin typeface="Times New Roman" panose="02020603050405020304" pitchFamily="18" charset="0"/>
                <a:cs typeface="Times New Roman" panose="02020603050405020304" pitchFamily="18" charset="0"/>
              </a:rPr>
              <a:t>Trong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tập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sinh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viên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phải</a:t>
            </a:r>
            <a:r>
              <a:rPr lang="en-US" sz="2800" b="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cập</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nhật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thông</a:t>
            </a:r>
            <a:r>
              <a:rPr lang="en-US" sz="2800" b="0" dirty="0">
                <a:latin typeface="Times New Roman" panose="02020603050405020304" pitchFamily="18" charset="0"/>
                <a:cs typeface="Times New Roman" panose="02020603050405020304" pitchFamily="18" charset="0"/>
              </a:rPr>
              <a:t> tin </a:t>
            </a:r>
          </a:p>
        </p:txBody>
      </p:sp>
      <p:sp>
        <p:nvSpPr>
          <p:cNvPr id="3" name="TextBox 2"/>
          <p:cNvSpPr txBox="1"/>
          <p:nvPr/>
        </p:nvSpPr>
        <p:spPr>
          <a:xfrm>
            <a:off x="94958" y="764704"/>
            <a:ext cx="8928992"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Website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An </a:t>
            </a:r>
            <a:r>
              <a:rPr lang="en-US" sz="2800" dirty="0" err="1">
                <a:solidFill>
                  <a:srgbClr val="0000FF"/>
                </a:solidFill>
                <a:latin typeface="Times New Roman" panose="02020603050405020304" pitchFamily="18" charset="0"/>
                <a:cs typeface="Times New Roman" panose="02020603050405020304" pitchFamily="18" charset="0"/>
              </a:rPr>
              <a:t>Giang</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http://www.agu.edu.vn/</a:t>
            </a:r>
            <a:endParaRPr lang="en-US" sz="2800" b="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F5DBD7E-D490-11E7-3535-A9609D590972}"/>
              </a:ext>
            </a:extLst>
          </p:cNvPr>
          <p:cNvPicPr>
            <a:picLocks noChangeAspect="1"/>
          </p:cNvPicPr>
          <p:nvPr/>
        </p:nvPicPr>
        <p:blipFill>
          <a:blip r:embed="rId2"/>
          <a:stretch>
            <a:fillRect/>
          </a:stretch>
        </p:blipFill>
        <p:spPr>
          <a:xfrm>
            <a:off x="84590" y="1814616"/>
            <a:ext cx="8985084" cy="5043384"/>
          </a:xfrm>
          <a:prstGeom prst="rect">
            <a:avLst/>
          </a:prstGeom>
        </p:spPr>
      </p:pic>
      <p:sp>
        <p:nvSpPr>
          <p:cNvPr id="9" name="TextBox 8">
            <a:extLst>
              <a:ext uri="{FF2B5EF4-FFF2-40B4-BE49-F238E27FC236}">
                <a16:creationId xmlns:a16="http://schemas.microsoft.com/office/drawing/2014/main" id="{45D00A19-5BB9-4FF8-B946-33C0E8671137}"/>
              </a:ext>
            </a:extLst>
          </p:cNvPr>
          <p:cNvSpPr txBox="1"/>
          <p:nvPr/>
        </p:nvSpPr>
        <p:spPr>
          <a:xfrm>
            <a:off x="74326" y="764703"/>
            <a:ext cx="8928992"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Fanpage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An </a:t>
            </a:r>
            <a:r>
              <a:rPr lang="en-US" sz="2800" dirty="0" err="1">
                <a:solidFill>
                  <a:srgbClr val="0000FF"/>
                </a:solidFill>
                <a:latin typeface="Times New Roman" panose="02020603050405020304" pitchFamily="18" charset="0"/>
                <a:cs typeface="Times New Roman" panose="02020603050405020304" pitchFamily="18" charset="0"/>
              </a:rPr>
              <a:t>Giang</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AGUDHAG</a:t>
            </a:r>
            <a:endParaRPr lang="en-US" sz="2800" b="0"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47F18F2-72E4-C219-0B26-8744FD369A56}"/>
              </a:ext>
            </a:extLst>
          </p:cNvPr>
          <p:cNvPicPr>
            <a:picLocks noChangeAspect="1"/>
          </p:cNvPicPr>
          <p:nvPr/>
        </p:nvPicPr>
        <p:blipFill>
          <a:blip r:embed="rId3"/>
          <a:stretch>
            <a:fillRect/>
          </a:stretch>
        </p:blipFill>
        <p:spPr>
          <a:xfrm>
            <a:off x="74326" y="1806066"/>
            <a:ext cx="9069674" cy="5040560"/>
          </a:xfrm>
          <a:prstGeom prst="rect">
            <a:avLst/>
          </a:prstGeom>
        </p:spPr>
      </p:pic>
    </p:spTree>
    <p:extLst>
      <p:ext uri="{BB962C8B-B14F-4D97-AF65-F5344CB8AC3E}">
        <p14:creationId xmlns:p14="http://schemas.microsoft.com/office/powerpoint/2010/main" val="194091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504" y="188640"/>
            <a:ext cx="8851294"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1. CÁC TRANG THÔNG TIN</a:t>
            </a:r>
          </a:p>
        </p:txBody>
      </p:sp>
      <p:sp>
        <p:nvSpPr>
          <p:cNvPr id="8" name="TextBox 7"/>
          <p:cNvSpPr txBox="1"/>
          <p:nvPr/>
        </p:nvSpPr>
        <p:spPr>
          <a:xfrm>
            <a:off x="107504" y="764704"/>
            <a:ext cx="8851294"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Website </a:t>
            </a:r>
            <a:r>
              <a:rPr lang="en-US" sz="2800" dirty="0" err="1">
                <a:solidFill>
                  <a:srgbClr val="0000FF"/>
                </a:solidFill>
                <a:latin typeface="Times New Roman" panose="02020603050405020304" pitchFamily="18" charset="0"/>
                <a:cs typeface="Times New Roman" panose="02020603050405020304" pitchFamily="18" charset="0"/>
              </a:rPr>
              <a:t>Phòng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viên</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https://sao.agu.edu.vn/</a:t>
            </a:r>
            <a:endParaRPr lang="en-US" sz="2800" b="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8E28A55-374C-8C1E-C201-18B7F58A5CD7}"/>
              </a:ext>
            </a:extLst>
          </p:cNvPr>
          <p:cNvSpPr txBox="1"/>
          <p:nvPr/>
        </p:nvSpPr>
        <p:spPr>
          <a:xfrm>
            <a:off x="9512300" y="6667500"/>
            <a:ext cx="184731" cy="369332"/>
          </a:xfrm>
          <a:prstGeom prst="rect">
            <a:avLst/>
          </a:prstGeom>
          <a:noFill/>
        </p:spPr>
        <p:txBody>
          <a:bodyPr wrap="none" rtlCol="0">
            <a:spAutoFit/>
          </a:bodyPr>
          <a:lstStyle/>
          <a:p>
            <a:endParaRPr lang="x-none" dirty="0"/>
          </a:p>
        </p:txBody>
      </p:sp>
      <p:sp>
        <p:nvSpPr>
          <p:cNvPr id="6" name="TextBox 5">
            <a:extLst>
              <a:ext uri="{FF2B5EF4-FFF2-40B4-BE49-F238E27FC236}">
                <a16:creationId xmlns:a16="http://schemas.microsoft.com/office/drawing/2014/main" id="{29806E4F-3AC7-8E07-6D5B-3916035F2811}"/>
              </a:ext>
            </a:extLst>
          </p:cNvPr>
          <p:cNvSpPr txBox="1"/>
          <p:nvPr/>
        </p:nvSpPr>
        <p:spPr>
          <a:xfrm>
            <a:off x="9372600" y="6565900"/>
            <a:ext cx="184731" cy="369332"/>
          </a:xfrm>
          <a:prstGeom prst="rect">
            <a:avLst/>
          </a:prstGeom>
          <a:noFill/>
        </p:spPr>
        <p:txBody>
          <a:bodyPr wrap="none" rtlCol="0">
            <a:spAutoFit/>
          </a:bodyPr>
          <a:lstStyle/>
          <a:p>
            <a:endParaRPr lang="x-none" dirty="0"/>
          </a:p>
        </p:txBody>
      </p:sp>
      <p:pic>
        <p:nvPicPr>
          <p:cNvPr id="11" name="Picture 10">
            <a:extLst>
              <a:ext uri="{FF2B5EF4-FFF2-40B4-BE49-F238E27FC236}">
                <a16:creationId xmlns:a16="http://schemas.microsoft.com/office/drawing/2014/main" id="{CC196E68-FEFC-9405-7437-FEA020D94252}"/>
              </a:ext>
            </a:extLst>
          </p:cNvPr>
          <p:cNvPicPr>
            <a:picLocks noChangeAspect="1"/>
          </p:cNvPicPr>
          <p:nvPr/>
        </p:nvPicPr>
        <p:blipFill>
          <a:blip r:embed="rId2"/>
          <a:stretch>
            <a:fillRect/>
          </a:stretch>
        </p:blipFill>
        <p:spPr>
          <a:xfrm>
            <a:off x="79689" y="1818604"/>
            <a:ext cx="9144000" cy="5039395"/>
          </a:xfrm>
          <a:prstGeom prst="rect">
            <a:avLst/>
          </a:prstGeom>
        </p:spPr>
      </p:pic>
      <p:sp>
        <p:nvSpPr>
          <p:cNvPr id="13" name="TextBox 12">
            <a:extLst>
              <a:ext uri="{FF2B5EF4-FFF2-40B4-BE49-F238E27FC236}">
                <a16:creationId xmlns:a16="http://schemas.microsoft.com/office/drawing/2014/main" id="{FCF95860-8678-441D-9688-AE1D30964649}"/>
              </a:ext>
            </a:extLst>
          </p:cNvPr>
          <p:cNvSpPr txBox="1"/>
          <p:nvPr/>
        </p:nvSpPr>
        <p:spPr>
          <a:xfrm>
            <a:off x="143000" y="773415"/>
            <a:ext cx="8851294"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Panpage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viên</a:t>
            </a:r>
            <a:r>
              <a:rPr lang="en-US" sz="2800" dirty="0">
                <a:solidFill>
                  <a:srgbClr val="0000FF"/>
                </a:solidFill>
                <a:latin typeface="Times New Roman" panose="02020603050405020304" pitchFamily="18" charset="0"/>
                <a:cs typeface="Times New Roman" panose="02020603050405020304" pitchFamily="18" charset="0"/>
              </a:rPr>
              <a:t>:</a:t>
            </a:r>
          </a:p>
          <a:p>
            <a:r>
              <a:rPr lang="en-US" sz="2800" dirty="0">
                <a:solidFill>
                  <a:srgbClr val="0000FF"/>
                </a:solidFill>
                <a:latin typeface="Times New Roman" panose="02020603050405020304" pitchFamily="18" charset="0"/>
                <a:cs typeface="Times New Roman" panose="02020603050405020304" pitchFamily="18" charset="0"/>
              </a:rPr>
              <a:t>SAOAGU</a:t>
            </a:r>
          </a:p>
        </p:txBody>
      </p:sp>
      <p:pic>
        <p:nvPicPr>
          <p:cNvPr id="14" name="Picture 13">
            <a:extLst>
              <a:ext uri="{FF2B5EF4-FFF2-40B4-BE49-F238E27FC236}">
                <a16:creationId xmlns:a16="http://schemas.microsoft.com/office/drawing/2014/main" id="{49A29A5F-8CAA-993F-C3AB-FCF64C621DC6}"/>
              </a:ext>
            </a:extLst>
          </p:cNvPr>
          <p:cNvPicPr>
            <a:picLocks noChangeAspect="1"/>
          </p:cNvPicPr>
          <p:nvPr/>
        </p:nvPicPr>
        <p:blipFill>
          <a:blip r:embed="rId3"/>
          <a:stretch>
            <a:fillRect/>
          </a:stretch>
        </p:blipFill>
        <p:spPr>
          <a:xfrm>
            <a:off x="35496" y="1844824"/>
            <a:ext cx="9144000" cy="5013176"/>
          </a:xfrm>
          <a:prstGeom prst="rect">
            <a:avLst/>
          </a:prstGeom>
        </p:spPr>
      </p:pic>
      <p:sp>
        <p:nvSpPr>
          <p:cNvPr id="15" name="TextBox 14">
            <a:extLst>
              <a:ext uri="{FF2B5EF4-FFF2-40B4-BE49-F238E27FC236}">
                <a16:creationId xmlns:a16="http://schemas.microsoft.com/office/drawing/2014/main" id="{E72912C0-D7C9-4036-9D85-92A95FD43CCF}"/>
              </a:ext>
            </a:extLst>
          </p:cNvPr>
          <p:cNvSpPr txBox="1"/>
          <p:nvPr/>
        </p:nvSpPr>
        <p:spPr>
          <a:xfrm>
            <a:off x="116345" y="764704"/>
            <a:ext cx="885129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dirty="0" err="1">
                <a:solidFill>
                  <a:srgbClr val="0000FF"/>
                </a:solidFill>
                <a:latin typeface="Times New Roman" panose="02020603050405020304" pitchFamily="18" charset="0"/>
                <a:cs typeface="Times New Roman" panose="02020603050405020304" pitchFamily="18" charset="0"/>
              </a:rPr>
              <a:t>Panpage</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Bộ</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phận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Hỗ</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trợ</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sinh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viên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và</a:t>
            </a:r>
            <a:r>
              <a:rPr lang="en-US" sz="2600" dirty="0">
                <a:solidFill>
                  <a:srgbClr val="0000FF"/>
                </a:solidFill>
                <a:latin typeface="Times New Roman" panose="02020603050405020304" pitchFamily="18" charset="0"/>
                <a:cs typeface="Times New Roman" panose="02020603050405020304" pitchFamily="18" charset="0"/>
              </a:rPr>
              <a:t> Quan </a:t>
            </a:r>
            <a:r>
              <a:rPr lang="en-US" sz="2600" dirty="0" err="1">
                <a:solidFill>
                  <a:srgbClr val="0000FF"/>
                </a:solidFill>
                <a:latin typeface="Times New Roman" panose="02020603050405020304" pitchFamily="18" charset="0"/>
                <a:cs typeface="Times New Roman" panose="02020603050405020304" pitchFamily="18" charset="0"/>
              </a:rPr>
              <a:t>hệ</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doanh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nghiệp</a:t>
            </a:r>
            <a:r>
              <a:rPr lang="en-US" sz="2600" dirty="0">
                <a:solidFill>
                  <a:srgbClr val="0000FF"/>
                </a:solidFill>
                <a:latin typeface="Times New Roman" panose="02020603050405020304" pitchFamily="18" charset="0"/>
                <a:cs typeface="Times New Roman" panose="02020603050405020304" pitchFamily="18" charset="0"/>
              </a:rPr>
              <a:t>:</a:t>
            </a:r>
          </a:p>
          <a:p>
            <a:r>
              <a:rPr lang="en-US" sz="2800" dirty="0" err="1">
                <a:solidFill>
                  <a:srgbClr val="0000FF"/>
                </a:solidFill>
                <a:latin typeface="Times New Roman" panose="02020603050405020304" pitchFamily="18" charset="0"/>
                <a:cs typeface="Times New Roman" panose="02020603050405020304" pitchFamily="18" charset="0"/>
              </a:rPr>
              <a:t>HTSVvaQHDN</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F005B37-038B-F2A4-7BCE-AA71A4051FCB}"/>
              </a:ext>
            </a:extLst>
          </p:cNvPr>
          <p:cNvPicPr>
            <a:picLocks noChangeAspect="1"/>
          </p:cNvPicPr>
          <p:nvPr/>
        </p:nvPicPr>
        <p:blipFill>
          <a:blip r:embed="rId4"/>
          <a:stretch>
            <a:fillRect/>
          </a:stretch>
        </p:blipFill>
        <p:spPr>
          <a:xfrm>
            <a:off x="35496" y="1845279"/>
            <a:ext cx="9144000" cy="4986522"/>
          </a:xfrm>
          <a:prstGeom prst="rect">
            <a:avLst/>
          </a:prstGeom>
        </p:spPr>
      </p:pic>
    </p:spTree>
    <p:extLst>
      <p:ext uri="{BB962C8B-B14F-4D97-AF65-F5344CB8AC3E}">
        <p14:creationId xmlns:p14="http://schemas.microsoft.com/office/powerpoint/2010/main" val="35981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44624"/>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28650" y="764704"/>
            <a:ext cx="7886700" cy="954107"/>
          </a:xfrm>
          <a:prstGeom prst="rect">
            <a:avLst/>
          </a:prstGeom>
        </p:spPr>
        <p:txBody>
          <a:bodyPr wrap="square">
            <a:spAutoFit/>
          </a:bodyPr>
          <a:lstStyle/>
          <a:p>
            <a:pPr algn="just"/>
            <a:r>
              <a:rPr lang="en-US" sz="2800" b="1" dirty="0">
                <a:solidFill>
                  <a:schemeClr val="accent1"/>
                </a:solidFill>
              </a:rPr>
              <a:t>01 – TỔ CHỨC ĐƯA SINH VIÊN THAM GIA CÁC CUỘC THI CỦA KHU VỰC.</a:t>
            </a:r>
          </a:p>
        </p:txBody>
      </p:sp>
      <p:sp>
        <p:nvSpPr>
          <p:cNvPr id="10" name="TextBox 9">
            <a:extLst>
              <a:ext uri="{FF2B5EF4-FFF2-40B4-BE49-F238E27FC236}">
                <a16:creationId xmlns:a16="http://schemas.microsoft.com/office/drawing/2014/main" id="{07F4A2F5-F381-40D1-B7AB-622EDC6C5653}"/>
              </a:ext>
            </a:extLst>
          </p:cNvPr>
          <p:cNvSpPr txBox="1"/>
          <p:nvPr/>
        </p:nvSpPr>
        <p:spPr>
          <a:xfrm>
            <a:off x="0" y="6434812"/>
            <a:ext cx="9144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err="1"/>
              <a:t>Đội</a:t>
            </a:r>
            <a:r>
              <a:rPr lang="en-US" b="1" dirty="0"/>
              <a:t> </a:t>
            </a:r>
            <a:r>
              <a:rPr lang="en-US" b="1" dirty="0" err="1"/>
              <a:t>tuyển</a:t>
            </a:r>
            <a:r>
              <a:rPr lang="en-US" b="1" dirty="0"/>
              <a:t> </a:t>
            </a:r>
            <a:r>
              <a:rPr lang="en-US" b="1" dirty="0" err="1"/>
              <a:t>Trường</a:t>
            </a:r>
            <a:r>
              <a:rPr lang="en-US" b="1" dirty="0"/>
              <a:t> </a:t>
            </a:r>
            <a:r>
              <a:rPr lang="en-US" b="1" dirty="0" err="1"/>
              <a:t>Đại</a:t>
            </a:r>
            <a:r>
              <a:rPr lang="en-US" b="1" dirty="0"/>
              <a:t> </a:t>
            </a:r>
            <a:r>
              <a:rPr lang="en-US" b="1" dirty="0" err="1"/>
              <a:t>học</a:t>
            </a:r>
            <a:r>
              <a:rPr lang="en-US" b="1" dirty="0"/>
              <a:t> An Giang </a:t>
            </a:r>
            <a:r>
              <a:rPr lang="en-US" b="1" dirty="0" err="1"/>
              <a:t>tham</a:t>
            </a:r>
            <a:r>
              <a:rPr lang="en-US" b="1" dirty="0"/>
              <a:t> </a:t>
            </a:r>
            <a:r>
              <a:rPr lang="en-US" b="1" dirty="0" err="1"/>
              <a:t>gia</a:t>
            </a:r>
            <a:r>
              <a:rPr lang="en-US" b="1" dirty="0"/>
              <a:t> </a:t>
            </a:r>
            <a:r>
              <a:rPr lang="en-US" b="1" dirty="0" err="1"/>
              <a:t>Cuộc</a:t>
            </a:r>
            <a:r>
              <a:rPr lang="en-US" b="1" dirty="0"/>
              <a:t> </a:t>
            </a:r>
            <a:r>
              <a:rPr lang="en-US" b="1" dirty="0" err="1"/>
              <a:t>thi</a:t>
            </a:r>
            <a:r>
              <a:rPr lang="en-US" b="1" dirty="0"/>
              <a:t> MOS 2024</a:t>
            </a:r>
          </a:p>
        </p:txBody>
      </p:sp>
      <p:pic>
        <p:nvPicPr>
          <p:cNvPr id="3" name="Picture 2">
            <a:extLst>
              <a:ext uri="{FF2B5EF4-FFF2-40B4-BE49-F238E27FC236}">
                <a16:creationId xmlns:a16="http://schemas.microsoft.com/office/drawing/2014/main" id="{40360C9A-EBEA-7655-1079-8ED54E90FA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1936"/>
            <a:ext cx="9144000" cy="4732875"/>
          </a:xfrm>
          <a:prstGeom prst="rect">
            <a:avLst/>
          </a:prstGeom>
        </p:spPr>
      </p:pic>
      <p:pic>
        <p:nvPicPr>
          <p:cNvPr id="6" name="Content Placeholder 4">
            <a:extLst>
              <a:ext uri="{FF2B5EF4-FFF2-40B4-BE49-F238E27FC236}">
                <a16:creationId xmlns:a16="http://schemas.microsoft.com/office/drawing/2014/main" id="{DE714ED5-E0EE-CBFA-198A-EAC05765D8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1937"/>
            <a:ext cx="9144000" cy="4424226"/>
          </a:xfrm>
          <a:prstGeom prst="rect">
            <a:avLst/>
          </a:prstGeom>
        </p:spPr>
      </p:pic>
      <p:sp>
        <p:nvSpPr>
          <p:cNvPr id="7" name="TextBox 6">
            <a:extLst>
              <a:ext uri="{FF2B5EF4-FFF2-40B4-BE49-F238E27FC236}">
                <a16:creationId xmlns:a16="http://schemas.microsoft.com/office/drawing/2014/main" id="{D5999BA0-9CA5-41E5-9401-618704628B66}"/>
              </a:ext>
            </a:extLst>
          </p:cNvPr>
          <p:cNvSpPr txBox="1"/>
          <p:nvPr/>
        </p:nvSpPr>
        <p:spPr>
          <a:xfrm>
            <a:off x="5561" y="6444044"/>
            <a:ext cx="914400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err="1"/>
              <a:t>Đội</a:t>
            </a:r>
            <a:r>
              <a:rPr lang="en-US" b="1" dirty="0"/>
              <a:t> </a:t>
            </a:r>
            <a:r>
              <a:rPr lang="en-US" b="1" dirty="0" err="1"/>
              <a:t>tuyển</a:t>
            </a:r>
            <a:r>
              <a:rPr lang="en-US" b="1" dirty="0"/>
              <a:t> Olympic </a:t>
            </a:r>
            <a:r>
              <a:rPr lang="en-US" b="1" dirty="0" err="1"/>
              <a:t>Toán</a:t>
            </a:r>
            <a:r>
              <a:rPr lang="en-US" b="1" dirty="0"/>
              <a:t> </a:t>
            </a:r>
            <a:r>
              <a:rPr lang="en-US" b="1" dirty="0" err="1"/>
              <a:t>Trường</a:t>
            </a:r>
            <a:r>
              <a:rPr lang="en-US" b="1" dirty="0"/>
              <a:t> </a:t>
            </a:r>
            <a:r>
              <a:rPr lang="en-US" b="1" dirty="0" err="1"/>
              <a:t>Đại</a:t>
            </a:r>
            <a:r>
              <a:rPr lang="en-US" b="1" dirty="0"/>
              <a:t> </a:t>
            </a:r>
            <a:r>
              <a:rPr lang="en-US" b="1" dirty="0" err="1"/>
              <a:t>học</a:t>
            </a:r>
            <a:r>
              <a:rPr lang="en-US" b="1" dirty="0"/>
              <a:t> An Giang  </a:t>
            </a:r>
            <a:r>
              <a:rPr lang="en-US" b="1" dirty="0" err="1"/>
              <a:t>đạt</a:t>
            </a:r>
            <a:r>
              <a:rPr lang="en-US" b="1" dirty="0"/>
              <a:t> 3 </a:t>
            </a:r>
            <a:r>
              <a:rPr lang="en-US" b="1" dirty="0" err="1"/>
              <a:t>Giải</a:t>
            </a:r>
            <a:r>
              <a:rPr lang="en-US" b="1" dirty="0"/>
              <a:t>: (02 </a:t>
            </a:r>
            <a:r>
              <a:rPr lang="en-US" b="1" dirty="0" err="1"/>
              <a:t>Giải</a:t>
            </a:r>
            <a:r>
              <a:rPr lang="en-US" b="1" dirty="0"/>
              <a:t> II; 1 </a:t>
            </a:r>
            <a:r>
              <a:rPr lang="en-US" b="1" dirty="0" err="1"/>
              <a:t>Giải</a:t>
            </a:r>
            <a:r>
              <a:rPr lang="en-US" b="1" dirty="0"/>
              <a:t> III)</a:t>
            </a:r>
          </a:p>
        </p:txBody>
      </p:sp>
      <p:sp>
        <p:nvSpPr>
          <p:cNvPr id="9" name="TextBox 8">
            <a:extLst>
              <a:ext uri="{FF2B5EF4-FFF2-40B4-BE49-F238E27FC236}">
                <a16:creationId xmlns:a16="http://schemas.microsoft.com/office/drawing/2014/main" id="{ACBBF2F7-6403-4129-A9D9-019AAF48366C}"/>
              </a:ext>
            </a:extLst>
          </p:cNvPr>
          <p:cNvSpPr txBox="1"/>
          <p:nvPr/>
        </p:nvSpPr>
        <p:spPr>
          <a:xfrm>
            <a:off x="-21501" y="6424096"/>
            <a:ext cx="9144000" cy="35394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vi-VN" sz="1700" b="1" dirty="0"/>
              <a:t>Trường Đại học An Giang đoạt giải Ba toàn đoàn Olympic Vật lý sinh viên toàn quốc</a:t>
            </a:r>
          </a:p>
        </p:txBody>
      </p:sp>
      <p:pic>
        <p:nvPicPr>
          <p:cNvPr id="12" name="Picture 11">
            <a:extLst>
              <a:ext uri="{FF2B5EF4-FFF2-40B4-BE49-F238E27FC236}">
                <a16:creationId xmlns:a16="http://schemas.microsoft.com/office/drawing/2014/main" id="{1F01C09A-B507-B92C-D59E-4A05E031A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01" y="1681988"/>
            <a:ext cx="9165501" cy="4732875"/>
          </a:xfrm>
          <a:prstGeom prst="rect">
            <a:avLst/>
          </a:prstGeom>
        </p:spPr>
      </p:pic>
    </p:spTree>
    <p:extLst>
      <p:ext uri="{BB962C8B-B14F-4D97-AF65-F5344CB8AC3E}">
        <p14:creationId xmlns:p14="http://schemas.microsoft.com/office/powerpoint/2010/main" val="29200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7"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2. GIỚI THIỆU CÁC ĐƠN VỊ</a:t>
            </a:r>
          </a:p>
        </p:txBody>
      </p:sp>
      <p:sp>
        <p:nvSpPr>
          <p:cNvPr id="2" name="Rectangle 1"/>
          <p:cNvSpPr/>
          <p:nvPr/>
        </p:nvSpPr>
        <p:spPr>
          <a:xfrm>
            <a:off x="2286000" y="2413338"/>
            <a:ext cx="4572000" cy="369332"/>
          </a:xfrm>
          <a:prstGeom prst="rect">
            <a:avLst/>
          </a:prstGeom>
        </p:spPr>
        <p:txBody>
          <a:bodyPr>
            <a:spAutoFit/>
          </a:bodyPr>
          <a:lstStyle/>
          <a:p>
            <a:r>
              <a:rPr lang="vi-VN" dirty="0"/>
              <a:t> </a:t>
            </a:r>
          </a:p>
        </p:txBody>
      </p:sp>
      <p:graphicFrame>
        <p:nvGraphicFramePr>
          <p:cNvPr id="13" name="Diagram 12"/>
          <p:cNvGraphicFramePr/>
          <p:nvPr>
            <p:extLst>
              <p:ext uri="{D42A27DB-BD31-4B8C-83A1-F6EECF244321}">
                <p14:modId xmlns:p14="http://schemas.microsoft.com/office/powerpoint/2010/main" val="3860020356"/>
              </p:ext>
            </p:extLst>
          </p:nvPr>
        </p:nvGraphicFramePr>
        <p:xfrm>
          <a:off x="107504" y="773414"/>
          <a:ext cx="8807896" cy="6039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6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医生心理辅导学生免抠素材免费下载_觅元素51yuansu.com">
            <a:extLst>
              <a:ext uri="{FF2B5EF4-FFF2-40B4-BE49-F238E27FC236}">
                <a16:creationId xmlns:a16="http://schemas.microsoft.com/office/drawing/2014/main" id="{1EAFF8B1-4DC5-43BB-937F-413B2388B3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83768" y="4261273"/>
            <a:ext cx="3119430" cy="25710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1DB64C6-D13A-4715-8D41-9CA1BE08A377}"/>
              </a:ext>
            </a:extLst>
          </p:cNvPr>
          <p:cNvSpPr/>
          <p:nvPr/>
        </p:nvSpPr>
        <p:spPr>
          <a:xfrm>
            <a:off x="107504" y="71791"/>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2</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phận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lý</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69E02F21-5FBB-41CE-9DBC-430BBB97DCAD}"/>
              </a:ext>
            </a:extLst>
          </p:cNvPr>
          <p:cNvSpPr/>
          <p:nvPr/>
        </p:nvSpPr>
        <p:spPr>
          <a:xfrm>
            <a:off x="467544" y="764704"/>
            <a:ext cx="8352928" cy="1323439"/>
          </a:xfrm>
          <a:prstGeom prst="rect">
            <a:avLst/>
          </a:prstGeom>
          <a:noFill/>
        </p:spPr>
        <p:txBody>
          <a:bodyPr wrap="square" lIns="91440" tIns="45720" rIns="91440" bIns="45720">
            <a:spAutoFit/>
          </a:bodyPr>
          <a:lstStyle/>
          <a:p>
            <a:pPr algn="ctr"/>
            <a:r>
              <a:rPr lang="vi-VN"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Bộ phận Tâm lý học đường</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 AGU </a:t>
            </a:r>
            <a:r>
              <a:rPr lang="vi-VN"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nơi lắng nghe và sẻ chia</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rPr>
              <a:t>!</a:t>
            </a:r>
          </a:p>
        </p:txBody>
      </p:sp>
      <p:sp>
        <p:nvSpPr>
          <p:cNvPr id="7" name="Rectangle 6">
            <a:extLst>
              <a:ext uri="{FF2B5EF4-FFF2-40B4-BE49-F238E27FC236}">
                <a16:creationId xmlns:a16="http://schemas.microsoft.com/office/drawing/2014/main" id="{57C7DEB8-DCC9-4826-8954-3FC63B34651D}"/>
              </a:ext>
            </a:extLst>
          </p:cNvPr>
          <p:cNvSpPr/>
          <p:nvPr/>
        </p:nvSpPr>
        <p:spPr>
          <a:xfrm>
            <a:off x="0" y="2113723"/>
            <a:ext cx="9215408" cy="3416320"/>
          </a:xfrm>
          <a:prstGeom prst="rect">
            <a:avLst/>
          </a:prstGeom>
        </p:spPr>
        <p:txBody>
          <a:bodyPr wrap="square">
            <a:spAutoFit/>
          </a:bodyPr>
          <a:lstStyle/>
          <a:p>
            <a:r>
              <a:rPr lang="vi-VN" sz="2400" dirty="0">
                <a:solidFill>
                  <a:srgbClr val="C00000"/>
                </a:solidFill>
                <a:latin typeface="Muli"/>
              </a:rPr>
              <a:t>- Bạn cảm thấy lo lắng, chán nản trong học tập? </a:t>
            </a:r>
            <a:br>
              <a:rPr lang="vi-VN" sz="2400" dirty="0">
                <a:solidFill>
                  <a:srgbClr val="C00000"/>
                </a:solidFill>
              </a:rPr>
            </a:br>
            <a:r>
              <a:rPr lang="vi-VN" sz="2400" dirty="0">
                <a:solidFill>
                  <a:srgbClr val="C00000"/>
                </a:solidFill>
              </a:rPr>
              <a:t>- </a:t>
            </a:r>
            <a:r>
              <a:rPr lang="vi-VN" sz="2400" dirty="0">
                <a:solidFill>
                  <a:srgbClr val="C00000"/>
                </a:solidFill>
                <a:latin typeface="Muli"/>
              </a:rPr>
              <a:t>Bạn gặp vấn đề trong các mối quan hệ với bạn, giảng viên, gia đình…?</a:t>
            </a:r>
            <a:br>
              <a:rPr lang="vi-VN" sz="2400" dirty="0">
                <a:solidFill>
                  <a:srgbClr val="C00000"/>
                </a:solidFill>
              </a:rPr>
            </a:br>
            <a:r>
              <a:rPr lang="vi-VN" sz="2400" dirty="0">
                <a:solidFill>
                  <a:srgbClr val="C00000"/>
                </a:solidFill>
              </a:rPr>
              <a:t>- </a:t>
            </a:r>
            <a:r>
              <a:rPr lang="vi-VN" sz="2400" dirty="0">
                <a:solidFill>
                  <a:srgbClr val="C00000"/>
                </a:solidFill>
                <a:latin typeface="Muli"/>
              </a:rPr>
              <a:t>Bạn cảm thấy không thể làm gì để thoát khỏi vấn đề hiện hữu trong cuộc sống?</a:t>
            </a:r>
            <a:br>
              <a:rPr lang="vi-VN" sz="2400" dirty="0">
                <a:solidFill>
                  <a:srgbClr val="C00000"/>
                </a:solidFill>
              </a:rPr>
            </a:br>
            <a:r>
              <a:rPr lang="vi-VN" sz="2400" dirty="0">
                <a:solidFill>
                  <a:srgbClr val="C00000"/>
                </a:solidFill>
              </a:rPr>
              <a:t>=&gt; </a:t>
            </a:r>
            <a:r>
              <a:rPr lang="vi-VN" sz="2400" dirty="0">
                <a:solidFill>
                  <a:srgbClr val="0000FF"/>
                </a:solidFill>
                <a:latin typeface="Muli"/>
              </a:rPr>
              <a:t>Đừng quá lo lắng! </a:t>
            </a:r>
            <a:r>
              <a:rPr lang="vi-VN" sz="2400" dirty="0">
                <a:solidFill>
                  <a:srgbClr val="C00000"/>
                </a:solidFill>
                <a:latin typeface="Muli"/>
              </a:rPr>
              <a:t>Từ nay, các bạn sinh viên có thể đến bộ phận Tâm lý học học đường Trường Đại học </a:t>
            </a:r>
            <a:r>
              <a:rPr lang="en-US" sz="2400" dirty="0">
                <a:solidFill>
                  <a:srgbClr val="C00000"/>
                </a:solidFill>
                <a:latin typeface="Muli"/>
              </a:rPr>
              <a:t>An </a:t>
            </a:r>
            <a:r>
              <a:rPr lang="en-US" sz="2400" dirty="0" err="1">
                <a:solidFill>
                  <a:srgbClr val="C00000"/>
                </a:solidFill>
                <a:latin typeface="Muli"/>
              </a:rPr>
              <a:t>Giang</a:t>
            </a:r>
            <a:r>
              <a:rPr lang="en-US" sz="2400" dirty="0">
                <a:solidFill>
                  <a:srgbClr val="C00000"/>
                </a:solidFill>
                <a:latin typeface="Muli"/>
              </a:rPr>
              <a:t> (</a:t>
            </a:r>
            <a:r>
              <a:rPr lang="en-US" sz="2400" dirty="0" err="1">
                <a:solidFill>
                  <a:srgbClr val="C00000"/>
                </a:solidFill>
                <a:latin typeface="Muli"/>
              </a:rPr>
              <a:t>Phòng</a:t>
            </a:r>
            <a:r>
              <a:rPr lang="en-US" sz="2400" dirty="0">
                <a:solidFill>
                  <a:srgbClr val="C00000"/>
                </a:solidFill>
                <a:latin typeface="Muli"/>
              </a:rPr>
              <a:t> SV01)</a:t>
            </a:r>
            <a:r>
              <a:rPr lang="vi-VN" sz="2400" dirty="0">
                <a:solidFill>
                  <a:srgbClr val="C00000"/>
                </a:solidFill>
                <a:latin typeface="Muli"/>
              </a:rPr>
              <a:t>, gặp gỡ chuyên viên Tâm lý học để tìm ra phương pháp giúp mình vượt qua trở ngại.</a:t>
            </a:r>
            <a:endParaRPr lang="en-US" sz="2400" dirty="0">
              <a:solidFill>
                <a:srgbClr val="C00000"/>
              </a:solidFill>
            </a:endParaRPr>
          </a:p>
        </p:txBody>
      </p:sp>
    </p:spTree>
    <p:extLst>
      <p:ext uri="{BB962C8B-B14F-4D97-AF65-F5344CB8AC3E}">
        <p14:creationId xmlns:p14="http://schemas.microsoft.com/office/powerpoint/2010/main" val="812533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65A347-78AA-4CEF-94F5-58A6BAA2D2D1}"/>
              </a:ext>
            </a:extLst>
          </p:cNvPr>
          <p:cNvSpPr/>
          <p:nvPr/>
        </p:nvSpPr>
        <p:spPr>
          <a:xfrm>
            <a:off x="107504" y="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2</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phận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lý</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Định</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kỳ</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tuần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graphicFrame>
        <p:nvGraphicFramePr>
          <p:cNvPr id="8" name="Table 7">
            <a:extLst>
              <a:ext uri="{FF2B5EF4-FFF2-40B4-BE49-F238E27FC236}">
                <a16:creationId xmlns:a16="http://schemas.microsoft.com/office/drawing/2014/main" id="{CAD057A5-3D44-48D8-B82A-6E98E9473697}"/>
              </a:ext>
            </a:extLst>
          </p:cNvPr>
          <p:cNvGraphicFramePr>
            <a:graphicFrameLocks noGrp="1"/>
          </p:cNvGraphicFramePr>
          <p:nvPr>
            <p:extLst>
              <p:ext uri="{D42A27DB-BD31-4B8C-83A1-F6EECF244321}">
                <p14:modId xmlns:p14="http://schemas.microsoft.com/office/powerpoint/2010/main" val="2253177326"/>
              </p:ext>
            </p:extLst>
          </p:nvPr>
        </p:nvGraphicFramePr>
        <p:xfrm>
          <a:off x="107505" y="640080"/>
          <a:ext cx="8928991" cy="6217920"/>
        </p:xfrm>
        <a:graphic>
          <a:graphicData uri="http://schemas.openxmlformats.org/drawingml/2006/table">
            <a:tbl>
              <a:tblPr firstRow="1" firstCol="1" bandRow="1">
                <a:tableStyleId>{5C22544A-7EE6-4342-B048-85BDC9FD1C3A}</a:tableStyleId>
              </a:tblPr>
              <a:tblGrid>
                <a:gridCol w="8928991">
                  <a:extLst>
                    <a:ext uri="{9D8B030D-6E8A-4147-A177-3AD203B41FA5}">
                      <a16:colId xmlns:a16="http://schemas.microsoft.com/office/drawing/2014/main" val="3645748773"/>
                    </a:ext>
                  </a:extLst>
                </a:gridCol>
              </a:tblGrid>
              <a:tr h="280671">
                <a:tc>
                  <a:txBody>
                    <a:bodyPr/>
                    <a:lstStyle/>
                    <a:p>
                      <a:pPr marL="0" marR="0" algn="ctr">
                        <a:lnSpc>
                          <a:spcPct val="100000"/>
                        </a:lnSpc>
                        <a:spcBef>
                          <a:spcPts val="0"/>
                        </a:spcBef>
                        <a:spcAft>
                          <a:spcPts val="0"/>
                        </a:spcAft>
                      </a:pPr>
                      <a:r>
                        <a:rPr lang="en-US" sz="2400" dirty="0">
                          <a:solidFill>
                            <a:schemeClr val="tx1"/>
                          </a:solidFill>
                          <a:effectLst/>
                        </a:rPr>
                        <a:t>HÌNH THỨC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680" marR="35680" marT="0" marB="0"/>
                </a:tc>
                <a:extLst>
                  <a:ext uri="{0D108BD9-81ED-4DB2-BD59-A6C34878D82A}">
                    <a16:rowId xmlns:a16="http://schemas.microsoft.com/office/drawing/2014/main" val="2258080003"/>
                  </a:ext>
                </a:extLst>
              </a:tr>
              <a:tr h="1263019">
                <a:tc>
                  <a:txBody>
                    <a:bodyPr/>
                    <a:lstStyle/>
                    <a:p>
                      <a:pPr marL="0" marR="0" algn="just">
                        <a:lnSpc>
                          <a:spcPct val="100000"/>
                        </a:lnSpc>
                        <a:spcBef>
                          <a:spcPts val="0"/>
                        </a:spcBef>
                        <a:spcAft>
                          <a:spcPts val="0"/>
                        </a:spcAft>
                      </a:pPr>
                      <a:r>
                        <a:rPr lang="en-US" sz="2400" dirty="0" err="1">
                          <a:effectLst/>
                        </a:rPr>
                        <a:t>Tư</a:t>
                      </a:r>
                      <a:r>
                        <a:rPr lang="en-US" sz="2400" dirty="0">
                          <a:effectLst/>
                        </a:rPr>
                        <a:t> </a:t>
                      </a:r>
                      <a:r>
                        <a:rPr lang="en-US" sz="2400" dirty="0" err="1">
                          <a:effectLst/>
                        </a:rPr>
                        <a:t>vấn</a:t>
                      </a:r>
                      <a:r>
                        <a:rPr lang="en-US" sz="2400" dirty="0">
                          <a:effectLst/>
                        </a:rPr>
                        <a:t> </a:t>
                      </a:r>
                      <a:r>
                        <a:rPr lang="en-US" sz="2400" dirty="0" err="1">
                          <a:effectLst/>
                        </a:rPr>
                        <a:t>cá</a:t>
                      </a:r>
                      <a:r>
                        <a:rPr lang="en-US" sz="2400" dirty="0">
                          <a:effectLst/>
                        </a:rPr>
                        <a:t> </a:t>
                      </a:r>
                      <a:r>
                        <a:rPr lang="en-US" sz="2400" dirty="0" err="1">
                          <a:effectLst/>
                        </a:rPr>
                        <a:t>nhân</a:t>
                      </a:r>
                      <a:r>
                        <a:rPr lang="en-US" sz="2400" dirty="0">
                          <a:effectLst/>
                        </a:rPr>
                        <a:t> 1-1 </a:t>
                      </a:r>
                      <a:r>
                        <a:rPr lang="en-US" sz="2400" dirty="0" err="1">
                          <a:effectLst/>
                        </a:rPr>
                        <a:t>từ</a:t>
                      </a:r>
                      <a:r>
                        <a:rPr lang="en-US" sz="2400" dirty="0">
                          <a:effectLst/>
                        </a:rPr>
                        <a:t> </a:t>
                      </a:r>
                      <a:r>
                        <a:rPr lang="en-US" sz="2400" dirty="0" err="1">
                          <a:effectLst/>
                        </a:rPr>
                        <a:t>chuyên</a:t>
                      </a:r>
                      <a:r>
                        <a:rPr lang="en-US" sz="2400" dirty="0">
                          <a:effectLst/>
                        </a:rPr>
                        <a:t> </a:t>
                      </a:r>
                      <a:r>
                        <a:rPr lang="en-US" sz="2400" dirty="0" err="1">
                          <a:effectLst/>
                        </a:rPr>
                        <a:t>gia</a:t>
                      </a:r>
                      <a:r>
                        <a:rPr lang="en-US" sz="2400" dirty="0">
                          <a:effectLst/>
                        </a:rPr>
                        <a:t> </a:t>
                      </a:r>
                      <a:r>
                        <a:rPr lang="en-US" sz="2400" dirty="0" err="1">
                          <a:effectLst/>
                        </a:rPr>
                        <a:t>tâm</a:t>
                      </a:r>
                      <a:r>
                        <a:rPr lang="en-US" sz="2400" dirty="0">
                          <a:effectLst/>
                        </a:rPr>
                        <a:t> </a:t>
                      </a:r>
                      <a:r>
                        <a:rPr lang="en-US" sz="2400" dirty="0" err="1">
                          <a:effectLst/>
                        </a:rPr>
                        <a:t>lý</a:t>
                      </a:r>
                      <a:r>
                        <a:rPr lang="en-US" sz="2400" dirty="0">
                          <a:effectLst/>
                        </a:rPr>
                        <a:t>:</a:t>
                      </a:r>
                    </a:p>
                    <a:p>
                      <a:pPr marL="0" marR="0" algn="just">
                        <a:lnSpc>
                          <a:spcPct val="100000"/>
                        </a:lnSpc>
                        <a:spcBef>
                          <a:spcPts val="0"/>
                        </a:spcBef>
                        <a:spcAft>
                          <a:spcPts val="0"/>
                        </a:spcAft>
                      </a:pPr>
                      <a:r>
                        <a:rPr lang="en-US" sz="2400" dirty="0">
                          <a:effectLst/>
                        </a:rPr>
                        <a:t>-</a:t>
                      </a:r>
                      <a:r>
                        <a:rPr lang="en-US" sz="2400" dirty="0" err="1">
                          <a:effectLst/>
                        </a:rPr>
                        <a:t>Tư</a:t>
                      </a:r>
                      <a:r>
                        <a:rPr lang="en-US" sz="2400" dirty="0">
                          <a:effectLst/>
                        </a:rPr>
                        <a:t> </a:t>
                      </a:r>
                      <a:r>
                        <a:rPr lang="en-US" sz="2400" dirty="0" err="1">
                          <a:effectLst/>
                        </a:rPr>
                        <a:t>vấn</a:t>
                      </a:r>
                      <a:r>
                        <a:rPr lang="en-US" sz="2400" dirty="0">
                          <a:effectLst/>
                        </a:rPr>
                        <a:t> </a:t>
                      </a:r>
                      <a:r>
                        <a:rPr lang="en-US" sz="2400" dirty="0" err="1">
                          <a:effectLst/>
                        </a:rPr>
                        <a:t>trực</a:t>
                      </a:r>
                      <a:r>
                        <a:rPr lang="en-US" sz="2400" dirty="0">
                          <a:effectLst/>
                        </a:rPr>
                        <a:t> </a:t>
                      </a:r>
                      <a:r>
                        <a:rPr lang="en-US" sz="2400" dirty="0" err="1">
                          <a:effectLst/>
                        </a:rPr>
                        <a:t>tiếp</a:t>
                      </a:r>
                      <a:r>
                        <a:rPr lang="en-US" sz="2400" dirty="0">
                          <a:effectLst/>
                        </a:rPr>
                        <a:t>: </a:t>
                      </a:r>
                      <a:r>
                        <a:rPr lang="en-US" sz="2400" dirty="0" err="1">
                          <a:solidFill>
                            <a:srgbClr val="FFFF00"/>
                          </a:solidFill>
                          <a:effectLst/>
                        </a:rPr>
                        <a:t>tại</a:t>
                      </a:r>
                      <a:r>
                        <a:rPr lang="en-US" sz="2400" dirty="0">
                          <a:solidFill>
                            <a:srgbClr val="FFFF00"/>
                          </a:solidFill>
                          <a:effectLst/>
                        </a:rPr>
                        <a:t> </a:t>
                      </a:r>
                      <a:r>
                        <a:rPr lang="en-US" sz="2400" dirty="0" err="1">
                          <a:solidFill>
                            <a:srgbClr val="FFFF00"/>
                          </a:solidFill>
                          <a:effectLst/>
                        </a:rPr>
                        <a:t>Phòng</a:t>
                      </a:r>
                      <a:r>
                        <a:rPr lang="en-US" sz="2400" dirty="0">
                          <a:solidFill>
                            <a:srgbClr val="FFFF00"/>
                          </a:solidFill>
                          <a:effectLst/>
                        </a:rPr>
                        <a:t> </a:t>
                      </a:r>
                      <a:r>
                        <a:rPr lang="en-US" sz="2400" dirty="0" err="1">
                          <a:solidFill>
                            <a:srgbClr val="FFFF00"/>
                          </a:solidFill>
                          <a:effectLst/>
                        </a:rPr>
                        <a:t>Công</a:t>
                      </a:r>
                      <a:r>
                        <a:rPr lang="en-US" sz="2400" dirty="0">
                          <a:solidFill>
                            <a:srgbClr val="FFFF00"/>
                          </a:solidFill>
                          <a:effectLst/>
                        </a:rPr>
                        <a:t> </a:t>
                      </a:r>
                      <a:r>
                        <a:rPr lang="en-US" sz="2400" dirty="0" err="1">
                          <a:solidFill>
                            <a:srgbClr val="FFFF00"/>
                          </a:solidFill>
                          <a:effectLst/>
                        </a:rPr>
                        <a:t>tác</a:t>
                      </a:r>
                      <a:r>
                        <a:rPr lang="en-US" sz="2400" dirty="0">
                          <a:solidFill>
                            <a:srgbClr val="FFFF00"/>
                          </a:solidFill>
                          <a:effectLst/>
                        </a:rPr>
                        <a:t> </a:t>
                      </a:r>
                      <a:r>
                        <a:rPr lang="en-US" sz="2400" dirty="0" err="1">
                          <a:solidFill>
                            <a:srgbClr val="FFFF00"/>
                          </a:solidFill>
                          <a:effectLst/>
                        </a:rPr>
                        <a:t>Sinh</a:t>
                      </a:r>
                      <a:r>
                        <a:rPr lang="en-US" sz="2400" dirty="0">
                          <a:solidFill>
                            <a:srgbClr val="FFFF00"/>
                          </a:solidFill>
                          <a:effectLst/>
                        </a:rPr>
                        <a:t> </a:t>
                      </a:r>
                      <a:r>
                        <a:rPr lang="en-US" sz="2400" dirty="0" err="1">
                          <a:solidFill>
                            <a:srgbClr val="FFFF00"/>
                          </a:solidFill>
                          <a:effectLst/>
                        </a:rPr>
                        <a:t>viên</a:t>
                      </a:r>
                      <a:r>
                        <a:rPr lang="en-US" sz="2400" dirty="0">
                          <a:solidFill>
                            <a:srgbClr val="FFFF00"/>
                          </a:solidFill>
                          <a:effectLst/>
                        </a:rPr>
                        <a:t> (SV01)</a:t>
                      </a:r>
                    </a:p>
                    <a:p>
                      <a:pPr marL="0" marR="0" algn="just">
                        <a:lnSpc>
                          <a:spcPct val="100000"/>
                        </a:lnSpc>
                        <a:spcBef>
                          <a:spcPts val="0"/>
                        </a:spcBef>
                        <a:spcAft>
                          <a:spcPts val="0"/>
                        </a:spcAft>
                      </a:pPr>
                      <a:r>
                        <a:rPr lang="en-US" sz="2400" dirty="0">
                          <a:effectLst/>
                        </a:rPr>
                        <a:t>-</a:t>
                      </a:r>
                      <a:r>
                        <a:rPr lang="en-US" sz="2400" dirty="0" err="1">
                          <a:effectLst/>
                        </a:rPr>
                        <a:t>Tư</a:t>
                      </a:r>
                      <a:r>
                        <a:rPr lang="en-US" sz="2400" dirty="0">
                          <a:effectLst/>
                        </a:rPr>
                        <a:t> </a:t>
                      </a:r>
                      <a:r>
                        <a:rPr lang="en-US" sz="2400" dirty="0" err="1">
                          <a:effectLst/>
                        </a:rPr>
                        <a:t>vấn</a:t>
                      </a:r>
                      <a:r>
                        <a:rPr lang="en-US" sz="2400" dirty="0">
                          <a:effectLst/>
                        </a:rPr>
                        <a:t> qua </a:t>
                      </a:r>
                      <a:r>
                        <a:rPr lang="en-US" sz="2400" dirty="0" err="1">
                          <a:effectLst/>
                        </a:rPr>
                        <a:t>điện</a:t>
                      </a:r>
                      <a:r>
                        <a:rPr lang="en-US" sz="2400" dirty="0">
                          <a:effectLst/>
                        </a:rPr>
                        <a:t> </a:t>
                      </a:r>
                      <a:r>
                        <a:rPr lang="en-US" sz="2400" dirty="0" err="1">
                          <a:effectLst/>
                        </a:rPr>
                        <a:t>thoại</a:t>
                      </a:r>
                      <a:r>
                        <a:rPr lang="en-US" sz="2400" dirty="0">
                          <a:effectLst/>
                        </a:rPr>
                        <a:t>: </a:t>
                      </a:r>
                      <a:r>
                        <a:rPr lang="en-US" sz="2400" dirty="0">
                          <a:solidFill>
                            <a:srgbClr val="FFFF00"/>
                          </a:solidFill>
                          <a:effectLst/>
                        </a:rPr>
                        <a:t>02966 256 565  - 1319 (</a:t>
                      </a:r>
                      <a:r>
                        <a:rPr lang="en-US" sz="2400" dirty="0" err="1">
                          <a:solidFill>
                            <a:srgbClr val="FFFF00"/>
                          </a:solidFill>
                          <a:effectLst/>
                        </a:rPr>
                        <a:t>Bộ</a:t>
                      </a:r>
                      <a:r>
                        <a:rPr lang="en-US" sz="2400" baseline="0" dirty="0">
                          <a:solidFill>
                            <a:srgbClr val="FFFF00"/>
                          </a:solidFill>
                          <a:effectLst/>
                        </a:rPr>
                        <a:t> </a:t>
                      </a:r>
                      <a:r>
                        <a:rPr lang="en-US" sz="2400" baseline="0" dirty="0" err="1">
                          <a:solidFill>
                            <a:srgbClr val="FFFF00"/>
                          </a:solidFill>
                          <a:effectLst/>
                        </a:rPr>
                        <a:t>phận</a:t>
                      </a:r>
                      <a:r>
                        <a:rPr lang="en-US" sz="2400" baseline="0" dirty="0">
                          <a:solidFill>
                            <a:srgbClr val="FFFF00"/>
                          </a:solidFill>
                          <a:effectLst/>
                        </a:rPr>
                        <a:t> </a:t>
                      </a:r>
                      <a:r>
                        <a:rPr lang="en-US" sz="2400" baseline="0" dirty="0" err="1">
                          <a:solidFill>
                            <a:srgbClr val="FFFF00"/>
                          </a:solidFill>
                          <a:effectLst/>
                        </a:rPr>
                        <a:t>Tư</a:t>
                      </a:r>
                      <a:r>
                        <a:rPr lang="en-US" sz="2400" baseline="0" dirty="0">
                          <a:solidFill>
                            <a:srgbClr val="FFFF00"/>
                          </a:solidFill>
                          <a:effectLst/>
                        </a:rPr>
                        <a:t> </a:t>
                      </a:r>
                      <a:r>
                        <a:rPr lang="en-US" sz="2400" baseline="0" dirty="0" err="1">
                          <a:solidFill>
                            <a:srgbClr val="FFFF00"/>
                          </a:solidFill>
                          <a:effectLst/>
                        </a:rPr>
                        <a:t>vấn</a:t>
                      </a:r>
                      <a:r>
                        <a:rPr lang="en-US" sz="2400" baseline="0" dirty="0">
                          <a:solidFill>
                            <a:srgbClr val="FFFF00"/>
                          </a:solidFill>
                          <a:effectLst/>
                        </a:rPr>
                        <a:t> SV)</a:t>
                      </a:r>
                      <a:endParaRPr lang="en-US" sz="2400" dirty="0">
                        <a:solidFill>
                          <a:srgbClr val="FFFF00"/>
                        </a:solidFill>
                        <a:effectLst/>
                      </a:endParaRPr>
                    </a:p>
                    <a:p>
                      <a:pPr marL="0" marR="0" algn="just">
                        <a:lnSpc>
                          <a:spcPct val="100000"/>
                        </a:lnSpc>
                        <a:spcBef>
                          <a:spcPts val="0"/>
                        </a:spcBef>
                        <a:spcAft>
                          <a:spcPts val="0"/>
                        </a:spcAft>
                      </a:pPr>
                      <a:r>
                        <a:rPr lang="en-US" sz="2400" dirty="0">
                          <a:effectLst/>
                        </a:rPr>
                        <a:t>-</a:t>
                      </a:r>
                      <a:r>
                        <a:rPr lang="en-US" sz="2400" dirty="0" err="1">
                          <a:effectLst/>
                        </a:rPr>
                        <a:t>Tư</a:t>
                      </a:r>
                      <a:r>
                        <a:rPr lang="en-US" sz="2400" dirty="0">
                          <a:effectLst/>
                        </a:rPr>
                        <a:t> </a:t>
                      </a:r>
                      <a:r>
                        <a:rPr lang="en-US" sz="2400" dirty="0" err="1">
                          <a:effectLst/>
                        </a:rPr>
                        <a:t>vấn</a:t>
                      </a:r>
                      <a:r>
                        <a:rPr lang="en-US" sz="2400" dirty="0">
                          <a:effectLst/>
                        </a:rPr>
                        <a:t> qua </a:t>
                      </a:r>
                      <a:r>
                        <a:rPr lang="en-US" sz="2400" dirty="0" err="1">
                          <a:effectLst/>
                        </a:rPr>
                        <a:t>thư</a:t>
                      </a:r>
                      <a:r>
                        <a:rPr lang="en-US" sz="2400" dirty="0">
                          <a:effectLst/>
                        </a:rPr>
                        <a:t> </a:t>
                      </a:r>
                      <a:r>
                        <a:rPr lang="en-US" sz="2400" dirty="0" err="1">
                          <a:effectLst/>
                        </a:rPr>
                        <a:t>tay</a:t>
                      </a:r>
                      <a:r>
                        <a:rPr lang="en-US" sz="2400" dirty="0">
                          <a:effectLst/>
                        </a:rPr>
                        <a:t>/email: </a:t>
                      </a:r>
                      <a:r>
                        <a:rPr lang="en-US" sz="2400" dirty="0">
                          <a:solidFill>
                            <a:srgbClr val="FFFF00"/>
                          </a:solidFill>
                          <a:effectLst/>
                        </a:rPr>
                        <a:t>bophantuvan@agu.edu.vn</a:t>
                      </a:r>
                    </a:p>
                    <a:p>
                      <a:pPr marL="0" marR="0" algn="ctr">
                        <a:lnSpc>
                          <a:spcPct val="100000"/>
                        </a:lnSpc>
                        <a:spcBef>
                          <a:spcPts val="0"/>
                        </a:spcBef>
                        <a:spcAft>
                          <a:spcPts val="0"/>
                        </a:spcAft>
                      </a:pPr>
                      <a:r>
                        <a:rPr lang="en-US" sz="2400" i="1" dirty="0" err="1">
                          <a:solidFill>
                            <a:schemeClr val="tx1"/>
                          </a:solidFill>
                          <a:effectLst/>
                        </a:rPr>
                        <a:t>Danh</a:t>
                      </a:r>
                      <a:r>
                        <a:rPr lang="en-US" sz="2400" i="1" dirty="0">
                          <a:solidFill>
                            <a:schemeClr val="tx1"/>
                          </a:solidFill>
                          <a:effectLst/>
                        </a:rPr>
                        <a:t> </a:t>
                      </a:r>
                      <a:r>
                        <a:rPr lang="en-US" sz="2400" i="1" dirty="0" err="1">
                          <a:solidFill>
                            <a:schemeClr val="tx1"/>
                          </a:solidFill>
                          <a:effectLst/>
                        </a:rPr>
                        <a:t>tính</a:t>
                      </a:r>
                      <a:r>
                        <a:rPr lang="en-US" sz="2400" i="1" dirty="0">
                          <a:solidFill>
                            <a:schemeClr val="tx1"/>
                          </a:solidFill>
                          <a:effectLst/>
                        </a:rPr>
                        <a:t> </a:t>
                      </a:r>
                      <a:r>
                        <a:rPr lang="en-US" sz="2400" i="1" dirty="0" err="1">
                          <a:solidFill>
                            <a:schemeClr val="tx1"/>
                          </a:solidFill>
                          <a:effectLst/>
                        </a:rPr>
                        <a:t>và</a:t>
                      </a:r>
                      <a:r>
                        <a:rPr lang="en-US" sz="2400" i="1" dirty="0">
                          <a:solidFill>
                            <a:schemeClr val="tx1"/>
                          </a:solidFill>
                          <a:effectLst/>
                        </a:rPr>
                        <a:t> </a:t>
                      </a:r>
                      <a:r>
                        <a:rPr lang="en-US" sz="2400" i="1" dirty="0" err="1">
                          <a:solidFill>
                            <a:schemeClr val="tx1"/>
                          </a:solidFill>
                          <a:effectLst/>
                        </a:rPr>
                        <a:t>những</a:t>
                      </a:r>
                      <a:r>
                        <a:rPr lang="en-US" sz="2400" i="1" dirty="0">
                          <a:solidFill>
                            <a:schemeClr val="tx1"/>
                          </a:solidFill>
                          <a:effectLst/>
                        </a:rPr>
                        <a:t> </a:t>
                      </a:r>
                      <a:r>
                        <a:rPr lang="en-US" sz="2400" i="1" dirty="0" err="1">
                          <a:solidFill>
                            <a:schemeClr val="tx1"/>
                          </a:solidFill>
                          <a:effectLst/>
                        </a:rPr>
                        <a:t>vấn</a:t>
                      </a:r>
                      <a:r>
                        <a:rPr lang="en-US" sz="2400" i="1" dirty="0">
                          <a:solidFill>
                            <a:schemeClr val="tx1"/>
                          </a:solidFill>
                          <a:effectLst/>
                        </a:rPr>
                        <a:t> </a:t>
                      </a:r>
                      <a:r>
                        <a:rPr lang="en-US" sz="2400" i="1" dirty="0" err="1">
                          <a:solidFill>
                            <a:schemeClr val="tx1"/>
                          </a:solidFill>
                          <a:effectLst/>
                        </a:rPr>
                        <a:t>đề</a:t>
                      </a:r>
                      <a:r>
                        <a:rPr lang="en-US" sz="2400" i="1" dirty="0">
                          <a:solidFill>
                            <a:schemeClr val="tx1"/>
                          </a:solidFill>
                          <a:effectLst/>
                        </a:rPr>
                        <a:t> SV chia </a:t>
                      </a:r>
                      <a:r>
                        <a:rPr lang="en-US" sz="2400" i="1" dirty="0" err="1">
                          <a:solidFill>
                            <a:schemeClr val="tx1"/>
                          </a:solidFill>
                          <a:effectLst/>
                        </a:rPr>
                        <a:t>sẻ</a:t>
                      </a:r>
                      <a:r>
                        <a:rPr lang="en-US" sz="2400" i="1" dirty="0">
                          <a:solidFill>
                            <a:schemeClr val="tx1"/>
                          </a:solidFill>
                          <a:effectLst/>
                        </a:rPr>
                        <a:t> </a:t>
                      </a:r>
                      <a:r>
                        <a:rPr lang="en-US" sz="2400" i="1" dirty="0" err="1">
                          <a:solidFill>
                            <a:schemeClr val="tx1"/>
                          </a:solidFill>
                          <a:effectLst/>
                        </a:rPr>
                        <a:t>được</a:t>
                      </a:r>
                      <a:r>
                        <a:rPr lang="en-US" sz="2400" i="1" dirty="0">
                          <a:solidFill>
                            <a:schemeClr val="tx1"/>
                          </a:solidFill>
                          <a:effectLst/>
                        </a:rPr>
                        <a:t> </a:t>
                      </a:r>
                      <a:r>
                        <a:rPr lang="en-US" sz="2400" i="1" dirty="0" err="1">
                          <a:solidFill>
                            <a:schemeClr val="tx1"/>
                          </a:solidFill>
                          <a:effectLst/>
                        </a:rPr>
                        <a:t>bảo</a:t>
                      </a:r>
                      <a:r>
                        <a:rPr lang="en-US" sz="2400" i="1" dirty="0">
                          <a:solidFill>
                            <a:schemeClr val="tx1"/>
                          </a:solidFill>
                          <a:effectLst/>
                        </a:rPr>
                        <a:t> </a:t>
                      </a:r>
                      <a:r>
                        <a:rPr lang="en-US" sz="2400" i="1" dirty="0" err="1">
                          <a:solidFill>
                            <a:schemeClr val="tx1"/>
                          </a:solidFill>
                          <a:effectLst/>
                        </a:rPr>
                        <a:t>mật</a:t>
                      </a:r>
                      <a:r>
                        <a:rPr lang="en-US" sz="2400" i="1" dirty="0">
                          <a:solidFill>
                            <a:schemeClr val="tx1"/>
                          </a:solidFill>
                          <a:effectLst/>
                        </a:rPr>
                        <a:t> </a:t>
                      </a:r>
                      <a:r>
                        <a:rPr lang="en-US" sz="2400" i="1" dirty="0" err="1">
                          <a:solidFill>
                            <a:schemeClr val="tx1"/>
                          </a:solidFill>
                          <a:effectLst/>
                        </a:rPr>
                        <a:t>tuyệt</a:t>
                      </a:r>
                      <a:r>
                        <a:rPr lang="en-US" sz="2400" i="1" dirty="0">
                          <a:solidFill>
                            <a:schemeClr val="tx1"/>
                          </a:solidFill>
                          <a:effectLst/>
                        </a:rPr>
                        <a:t> </a:t>
                      </a:r>
                      <a:r>
                        <a:rPr lang="en-US" sz="2400" i="1" dirty="0" err="1">
                          <a:solidFill>
                            <a:schemeClr val="tx1"/>
                          </a:solidFill>
                          <a:effectLst/>
                        </a:rPr>
                        <a:t>đối</a:t>
                      </a:r>
                      <a:r>
                        <a:rPr lang="en-US" sz="2400" i="1" dirty="0">
                          <a:solidFill>
                            <a:schemeClr val="tx1"/>
                          </a:solidFill>
                          <a:effectLst/>
                        </a:rPr>
                        <a:t>.</a:t>
                      </a:r>
                      <a:endParaRPr lang="en-US" sz="2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680" marR="35680" marT="0" marB="0"/>
                </a:tc>
                <a:extLst>
                  <a:ext uri="{0D108BD9-81ED-4DB2-BD59-A6C34878D82A}">
                    <a16:rowId xmlns:a16="http://schemas.microsoft.com/office/drawing/2014/main" val="3456706218"/>
                  </a:ext>
                </a:extLst>
              </a:tr>
              <a:tr h="1263019">
                <a:tc>
                  <a:txBody>
                    <a:bodyPr/>
                    <a:lstStyle/>
                    <a:p>
                      <a:pPr marL="0" marR="0" algn="just">
                        <a:lnSpc>
                          <a:spcPct val="100000"/>
                        </a:lnSpc>
                        <a:spcBef>
                          <a:spcPts val="0"/>
                        </a:spcBef>
                        <a:spcAft>
                          <a:spcPts val="0"/>
                        </a:spcAft>
                      </a:pPr>
                      <a:r>
                        <a:rPr lang="en-US" sz="2400" dirty="0">
                          <a:effectLst/>
                        </a:rPr>
                        <a:t>- HSSV </a:t>
                      </a:r>
                      <a:r>
                        <a:rPr lang="en-US" sz="2400" dirty="0" err="1">
                          <a:effectLst/>
                        </a:rPr>
                        <a:t>được</a:t>
                      </a:r>
                      <a:r>
                        <a:rPr lang="en-US" sz="2400" dirty="0">
                          <a:effectLst/>
                        </a:rPr>
                        <a:t> </a:t>
                      </a:r>
                      <a:r>
                        <a:rPr lang="en-US" sz="2400" dirty="0" err="1">
                          <a:effectLst/>
                        </a:rPr>
                        <a:t>hướng</a:t>
                      </a:r>
                      <a:r>
                        <a:rPr lang="en-US" sz="2400" dirty="0">
                          <a:effectLst/>
                        </a:rPr>
                        <a:t> </a:t>
                      </a:r>
                      <a:r>
                        <a:rPr lang="en-US" sz="2400" dirty="0" err="1">
                          <a:effectLst/>
                        </a:rPr>
                        <a:t>dẫn</a:t>
                      </a:r>
                      <a:r>
                        <a:rPr lang="en-US" sz="2400" dirty="0">
                          <a:effectLst/>
                        </a:rPr>
                        <a:t> </a:t>
                      </a:r>
                      <a:r>
                        <a:rPr lang="en-US" sz="2400" dirty="0" err="1">
                          <a:effectLst/>
                        </a:rPr>
                        <a:t>sử</a:t>
                      </a:r>
                      <a:r>
                        <a:rPr lang="en-US" sz="2400" dirty="0">
                          <a:effectLst/>
                        </a:rPr>
                        <a:t> </a:t>
                      </a:r>
                      <a:r>
                        <a:rPr lang="en-US" sz="2400" dirty="0" err="1">
                          <a:effectLst/>
                        </a:rPr>
                        <a:t>dụng</a:t>
                      </a:r>
                      <a:r>
                        <a:rPr lang="en-US" sz="2400" dirty="0">
                          <a:effectLst/>
                        </a:rPr>
                        <a:t> </a:t>
                      </a:r>
                      <a:r>
                        <a:rPr lang="en-US" sz="2400" dirty="0" err="1">
                          <a:effectLst/>
                        </a:rPr>
                        <a:t>bộ</a:t>
                      </a:r>
                      <a:r>
                        <a:rPr lang="en-US" sz="2400" dirty="0">
                          <a:effectLst/>
                        </a:rPr>
                        <a:t> </a:t>
                      </a:r>
                      <a:r>
                        <a:rPr lang="en-US" sz="2400" dirty="0" err="1">
                          <a:effectLst/>
                        </a:rPr>
                        <a:t>thẻ</a:t>
                      </a:r>
                      <a:r>
                        <a:rPr lang="en-US" sz="2400" dirty="0">
                          <a:effectLst/>
                        </a:rPr>
                        <a:t> Mixed Emotions </a:t>
                      </a:r>
                      <a:r>
                        <a:rPr lang="en-US" sz="2400" dirty="0" err="1">
                          <a:effectLst/>
                        </a:rPr>
                        <a:t>của</a:t>
                      </a:r>
                      <a:r>
                        <a:rPr lang="en-US" sz="2400" dirty="0">
                          <a:effectLst/>
                        </a:rPr>
                        <a:t> </a:t>
                      </a:r>
                      <a:r>
                        <a:rPr lang="en-US" sz="2400" dirty="0" err="1">
                          <a:effectLst/>
                        </a:rPr>
                        <a:t>tác</a:t>
                      </a:r>
                      <a:r>
                        <a:rPr lang="en-US" sz="2400" dirty="0">
                          <a:effectLst/>
                        </a:rPr>
                        <a:t> </a:t>
                      </a:r>
                      <a:r>
                        <a:rPr lang="en-US" sz="2400" dirty="0" err="1">
                          <a:effectLst/>
                        </a:rPr>
                        <a:t>giả</a:t>
                      </a:r>
                      <a:r>
                        <a:rPr lang="en-US" sz="2400" dirty="0">
                          <a:effectLst/>
                        </a:rPr>
                        <a:t> Petra Martin </a:t>
                      </a:r>
                      <a:r>
                        <a:rPr lang="en-US" sz="2400" dirty="0" err="1">
                          <a:effectLst/>
                        </a:rPr>
                        <a:t>để</a:t>
                      </a:r>
                      <a:r>
                        <a:rPr lang="en-US" sz="2400" dirty="0">
                          <a:effectLst/>
                        </a:rPr>
                        <a:t> </a:t>
                      </a:r>
                      <a:r>
                        <a:rPr lang="en-US" sz="2400" dirty="0" err="1">
                          <a:effectLst/>
                        </a:rPr>
                        <a:t>giải</a:t>
                      </a:r>
                      <a:r>
                        <a:rPr lang="en-US" sz="2400" dirty="0">
                          <a:effectLst/>
                        </a:rPr>
                        <a:t> </a:t>
                      </a:r>
                      <a:r>
                        <a:rPr lang="en-US" sz="2400" dirty="0" err="1">
                          <a:effectLst/>
                        </a:rPr>
                        <a:t>quyết</a:t>
                      </a:r>
                      <a:r>
                        <a:rPr lang="en-US" sz="2400" dirty="0">
                          <a:effectLst/>
                        </a:rPr>
                        <a:t> </a:t>
                      </a:r>
                      <a:r>
                        <a:rPr lang="en-US" sz="2400" dirty="0" err="1">
                          <a:effectLst/>
                        </a:rPr>
                        <a:t>vấn</a:t>
                      </a:r>
                      <a:r>
                        <a:rPr lang="en-US" sz="2400" dirty="0">
                          <a:effectLst/>
                        </a:rPr>
                        <a:t> </a:t>
                      </a:r>
                      <a:r>
                        <a:rPr lang="en-US" sz="2400" dirty="0" err="1">
                          <a:effectLst/>
                        </a:rPr>
                        <a:t>đề</a:t>
                      </a:r>
                      <a:r>
                        <a:rPr lang="en-US" sz="2400" dirty="0">
                          <a:effectLst/>
                        </a:rPr>
                        <a:t> </a:t>
                      </a:r>
                      <a:r>
                        <a:rPr lang="en-US" sz="2400" dirty="0" err="1">
                          <a:effectLst/>
                        </a:rPr>
                        <a:t>của</a:t>
                      </a:r>
                      <a:r>
                        <a:rPr lang="en-US" sz="2400" dirty="0">
                          <a:effectLst/>
                        </a:rPr>
                        <a:t> </a:t>
                      </a:r>
                      <a:r>
                        <a:rPr lang="en-US" sz="2400" dirty="0" err="1">
                          <a:effectLst/>
                        </a:rPr>
                        <a:t>chính</a:t>
                      </a:r>
                      <a:r>
                        <a:rPr lang="en-US" sz="2400" dirty="0">
                          <a:effectLst/>
                        </a:rPr>
                        <a:t> </a:t>
                      </a:r>
                      <a:r>
                        <a:rPr lang="en-US" sz="2400" dirty="0" err="1">
                          <a:effectLst/>
                        </a:rPr>
                        <a:t>mình</a:t>
                      </a:r>
                      <a:r>
                        <a:rPr lang="en-US" sz="2400" dirty="0">
                          <a:effectLst/>
                        </a:rPr>
                        <a:t>.</a:t>
                      </a:r>
                    </a:p>
                    <a:p>
                      <a:pPr marL="0" marR="0" algn="just">
                        <a:lnSpc>
                          <a:spcPct val="100000"/>
                        </a:lnSpc>
                        <a:spcBef>
                          <a:spcPts val="0"/>
                        </a:spcBef>
                        <a:spcAft>
                          <a:spcPts val="0"/>
                        </a:spcAft>
                      </a:pPr>
                      <a:r>
                        <a:rPr lang="en-US" sz="2400" dirty="0">
                          <a:effectLst/>
                        </a:rPr>
                        <a:t>- </a:t>
                      </a:r>
                      <a:r>
                        <a:rPr lang="en-US" sz="2400" dirty="0" err="1">
                          <a:effectLst/>
                        </a:rPr>
                        <a:t>Khi</a:t>
                      </a:r>
                      <a:r>
                        <a:rPr lang="en-US" sz="2400" dirty="0">
                          <a:effectLst/>
                        </a:rPr>
                        <a:t> </a:t>
                      </a:r>
                      <a:r>
                        <a:rPr lang="en-US" sz="2400" dirty="0" err="1">
                          <a:effectLst/>
                        </a:rPr>
                        <a:t>sử</a:t>
                      </a:r>
                      <a:r>
                        <a:rPr lang="en-US" sz="2400" dirty="0">
                          <a:effectLst/>
                        </a:rPr>
                        <a:t> </a:t>
                      </a:r>
                      <a:r>
                        <a:rPr lang="en-US" sz="2400" dirty="0" err="1">
                          <a:effectLst/>
                        </a:rPr>
                        <a:t>dụng</a:t>
                      </a:r>
                      <a:r>
                        <a:rPr lang="en-US" sz="2400" dirty="0">
                          <a:effectLst/>
                        </a:rPr>
                        <a:t> </a:t>
                      </a:r>
                      <a:r>
                        <a:rPr lang="en-US" sz="2400" dirty="0" err="1">
                          <a:effectLst/>
                        </a:rPr>
                        <a:t>bộ</a:t>
                      </a:r>
                      <a:r>
                        <a:rPr lang="en-US" sz="2400" dirty="0">
                          <a:effectLst/>
                        </a:rPr>
                        <a:t> </a:t>
                      </a:r>
                      <a:r>
                        <a:rPr lang="en-US" sz="2400" dirty="0" err="1">
                          <a:effectLst/>
                        </a:rPr>
                        <a:t>thẻ</a:t>
                      </a:r>
                      <a:r>
                        <a:rPr lang="en-US" sz="2400" dirty="0">
                          <a:effectLst/>
                        </a:rPr>
                        <a:t>, HSSV </a:t>
                      </a:r>
                      <a:r>
                        <a:rPr lang="en-US" sz="2400" dirty="0" err="1">
                          <a:effectLst/>
                        </a:rPr>
                        <a:t>sẽ</a:t>
                      </a:r>
                      <a:r>
                        <a:rPr lang="en-US" sz="2400" dirty="0">
                          <a:effectLst/>
                        </a:rPr>
                        <a:t> </a:t>
                      </a:r>
                      <a:r>
                        <a:rPr lang="en-US" sz="2400" dirty="0" err="1">
                          <a:effectLst/>
                        </a:rPr>
                        <a:t>phần</a:t>
                      </a:r>
                      <a:r>
                        <a:rPr lang="en-US" sz="2400" dirty="0">
                          <a:effectLst/>
                        </a:rPr>
                        <a:t> </a:t>
                      </a:r>
                      <a:r>
                        <a:rPr lang="en-US" sz="2400" dirty="0" err="1">
                          <a:effectLst/>
                        </a:rPr>
                        <a:t>nào</a:t>
                      </a:r>
                      <a:r>
                        <a:rPr lang="en-US" sz="2400" dirty="0">
                          <a:effectLst/>
                        </a:rPr>
                        <a:t> </a:t>
                      </a:r>
                      <a:r>
                        <a:rPr lang="en-US" sz="2400" dirty="0" err="1">
                          <a:effectLst/>
                        </a:rPr>
                        <a:t>hiểu</a:t>
                      </a:r>
                      <a:r>
                        <a:rPr lang="en-US" sz="2400" dirty="0">
                          <a:effectLst/>
                        </a:rPr>
                        <a:t> </a:t>
                      </a:r>
                      <a:r>
                        <a:rPr lang="en-US" sz="2400" dirty="0" err="1">
                          <a:effectLst/>
                        </a:rPr>
                        <a:t>được</a:t>
                      </a:r>
                      <a:r>
                        <a:rPr lang="en-US" sz="2400" dirty="0">
                          <a:effectLst/>
                        </a:rPr>
                        <a:t> </a:t>
                      </a:r>
                      <a:r>
                        <a:rPr lang="en-US" sz="2400" dirty="0" err="1">
                          <a:effectLst/>
                        </a:rPr>
                        <a:t>tầm</a:t>
                      </a:r>
                      <a:r>
                        <a:rPr lang="en-US" sz="2400" dirty="0">
                          <a:effectLst/>
                        </a:rPr>
                        <a:t> </a:t>
                      </a:r>
                      <a:r>
                        <a:rPr lang="en-US" sz="2400" dirty="0" err="1">
                          <a:effectLst/>
                        </a:rPr>
                        <a:t>quan</a:t>
                      </a:r>
                      <a:r>
                        <a:rPr lang="en-US" sz="2400" dirty="0">
                          <a:effectLst/>
                        </a:rPr>
                        <a:t> </a:t>
                      </a:r>
                      <a:r>
                        <a:rPr lang="en-US" sz="2400" dirty="0" err="1">
                          <a:effectLst/>
                        </a:rPr>
                        <a:t>trọng</a:t>
                      </a:r>
                      <a:r>
                        <a:rPr lang="en-US" sz="2400" dirty="0">
                          <a:effectLst/>
                        </a:rPr>
                        <a:t> </a:t>
                      </a:r>
                      <a:r>
                        <a:rPr lang="en-US" sz="2400" dirty="0" err="1">
                          <a:effectLst/>
                        </a:rPr>
                        <a:t>của</a:t>
                      </a:r>
                      <a:r>
                        <a:rPr lang="en-US" sz="2400" dirty="0">
                          <a:effectLst/>
                        </a:rPr>
                        <a:t> </a:t>
                      </a:r>
                      <a:r>
                        <a:rPr lang="en-US" sz="2400" dirty="0" err="1">
                          <a:effectLst/>
                        </a:rPr>
                        <a:t>trí</a:t>
                      </a:r>
                      <a:r>
                        <a:rPr lang="en-US" sz="2400" dirty="0">
                          <a:effectLst/>
                        </a:rPr>
                        <a:t> </a:t>
                      </a:r>
                      <a:r>
                        <a:rPr lang="en-US" sz="2400" dirty="0" err="1">
                          <a:effectLst/>
                        </a:rPr>
                        <a:t>tuệ</a:t>
                      </a:r>
                      <a:r>
                        <a:rPr lang="en-US" sz="2400" dirty="0">
                          <a:effectLst/>
                        </a:rPr>
                        <a:t> </a:t>
                      </a:r>
                      <a:r>
                        <a:rPr lang="en-US" sz="2400" dirty="0" err="1">
                          <a:effectLst/>
                        </a:rPr>
                        <a:t>cảm</a:t>
                      </a:r>
                      <a:r>
                        <a:rPr lang="en-US" sz="2400" dirty="0">
                          <a:effectLst/>
                        </a:rPr>
                        <a:t> </a:t>
                      </a:r>
                      <a:r>
                        <a:rPr lang="en-US" sz="2400" dirty="0" err="1">
                          <a:effectLst/>
                        </a:rPr>
                        <a:t>xúc</a:t>
                      </a:r>
                      <a:r>
                        <a:rPr lang="en-US" sz="2400" dirty="0">
                          <a:effectLst/>
                        </a:rPr>
                        <a:t> (EQ) </a:t>
                      </a:r>
                      <a:r>
                        <a:rPr lang="en-US" sz="2400" dirty="0" err="1">
                          <a:effectLst/>
                        </a:rPr>
                        <a:t>thông</a:t>
                      </a:r>
                      <a:r>
                        <a:rPr lang="en-US" sz="2400" dirty="0">
                          <a:effectLst/>
                        </a:rPr>
                        <a:t> qua </a:t>
                      </a:r>
                      <a:r>
                        <a:rPr lang="en-US" sz="2400" dirty="0" err="1">
                          <a:effectLst/>
                        </a:rPr>
                        <a:t>việc</a:t>
                      </a:r>
                      <a:r>
                        <a:rPr lang="en-US" sz="2400" dirty="0">
                          <a:effectLst/>
                        </a:rPr>
                        <a:t> quay </a:t>
                      </a:r>
                      <a:r>
                        <a:rPr lang="en-US" sz="2400" dirty="0" err="1">
                          <a:effectLst/>
                        </a:rPr>
                        <a:t>vào</a:t>
                      </a:r>
                      <a:r>
                        <a:rPr lang="en-US" sz="2400" dirty="0">
                          <a:effectLst/>
                        </a:rPr>
                        <a:t> </a:t>
                      </a:r>
                      <a:r>
                        <a:rPr lang="en-US" sz="2400" dirty="0" err="1">
                          <a:effectLst/>
                        </a:rPr>
                        <a:t>bên</a:t>
                      </a:r>
                      <a:r>
                        <a:rPr lang="en-US" sz="2400" dirty="0">
                          <a:effectLst/>
                        </a:rPr>
                        <a:t> </a:t>
                      </a:r>
                      <a:r>
                        <a:rPr lang="en-US" sz="2400" dirty="0" err="1">
                          <a:effectLst/>
                        </a:rPr>
                        <a:t>trong</a:t>
                      </a:r>
                      <a:r>
                        <a:rPr lang="en-US" sz="2400" dirty="0">
                          <a:effectLst/>
                        </a:rPr>
                        <a:t>, </a:t>
                      </a:r>
                      <a:r>
                        <a:rPr lang="en-US" sz="2400" dirty="0" err="1">
                          <a:effectLst/>
                        </a:rPr>
                        <a:t>kết</a:t>
                      </a:r>
                      <a:r>
                        <a:rPr lang="en-US" sz="2400" dirty="0">
                          <a:effectLst/>
                        </a:rPr>
                        <a:t> </a:t>
                      </a:r>
                      <a:r>
                        <a:rPr lang="en-US" sz="2400" dirty="0" err="1">
                          <a:effectLst/>
                        </a:rPr>
                        <a:t>nối</a:t>
                      </a:r>
                      <a:r>
                        <a:rPr lang="en-US" sz="2400" dirty="0">
                          <a:effectLst/>
                        </a:rPr>
                        <a:t> </a:t>
                      </a:r>
                      <a:r>
                        <a:rPr lang="en-US" sz="2400" dirty="0" err="1">
                          <a:effectLst/>
                        </a:rPr>
                        <a:t>sâu</a:t>
                      </a:r>
                      <a:r>
                        <a:rPr lang="en-US" sz="2400" dirty="0">
                          <a:effectLst/>
                        </a:rPr>
                        <a:t> </a:t>
                      </a:r>
                      <a:r>
                        <a:rPr lang="en-US" sz="2400" dirty="0" err="1">
                          <a:effectLst/>
                        </a:rPr>
                        <a:t>sắc</a:t>
                      </a:r>
                      <a:r>
                        <a:rPr lang="en-US" sz="2400" dirty="0">
                          <a:effectLst/>
                        </a:rPr>
                        <a:t> </a:t>
                      </a:r>
                      <a:r>
                        <a:rPr lang="en-US" sz="2400" dirty="0" err="1">
                          <a:effectLst/>
                        </a:rPr>
                        <a:t>với</a:t>
                      </a:r>
                      <a:r>
                        <a:rPr lang="en-US" sz="2400" dirty="0">
                          <a:effectLst/>
                        </a:rPr>
                        <a:t> </a:t>
                      </a:r>
                      <a:r>
                        <a:rPr lang="en-US" sz="2400" dirty="0" err="1">
                          <a:effectLst/>
                        </a:rPr>
                        <a:t>trực</a:t>
                      </a:r>
                      <a:r>
                        <a:rPr lang="en-US" sz="2400" dirty="0">
                          <a:effectLst/>
                        </a:rPr>
                        <a:t> </a:t>
                      </a:r>
                      <a:r>
                        <a:rPr lang="en-US" sz="2400" dirty="0" err="1">
                          <a:effectLst/>
                        </a:rPr>
                        <a:t>giác</a:t>
                      </a:r>
                      <a:r>
                        <a:rPr lang="en-US" sz="2400" dirty="0">
                          <a:effectLst/>
                        </a:rPr>
                        <a:t> </a:t>
                      </a:r>
                      <a:r>
                        <a:rPr lang="en-US" sz="2400" dirty="0" err="1">
                          <a:effectLst/>
                        </a:rPr>
                        <a:t>và</a:t>
                      </a:r>
                      <a:r>
                        <a:rPr lang="en-US" sz="2400" dirty="0">
                          <a:effectLst/>
                        </a:rPr>
                        <a:t> </a:t>
                      </a:r>
                      <a:r>
                        <a:rPr lang="en-US" sz="2400" dirty="0" err="1">
                          <a:effectLst/>
                        </a:rPr>
                        <a:t>tự</a:t>
                      </a:r>
                      <a:r>
                        <a:rPr lang="en-US" sz="2400" dirty="0">
                          <a:effectLst/>
                        </a:rPr>
                        <a:t> </a:t>
                      </a:r>
                      <a:r>
                        <a:rPr lang="en-US" sz="2400" dirty="0" err="1">
                          <a:effectLst/>
                        </a:rPr>
                        <a:t>đưa</a:t>
                      </a:r>
                      <a:r>
                        <a:rPr lang="en-US" sz="2400" dirty="0">
                          <a:effectLst/>
                        </a:rPr>
                        <a:t> ra </a:t>
                      </a:r>
                      <a:r>
                        <a:rPr lang="en-US" sz="2400" dirty="0" err="1">
                          <a:effectLst/>
                        </a:rPr>
                        <a:t>quyết</a:t>
                      </a:r>
                      <a:r>
                        <a:rPr lang="en-US" sz="2400" dirty="0">
                          <a:effectLst/>
                        </a:rPr>
                        <a:t> </a:t>
                      </a:r>
                      <a:r>
                        <a:rPr lang="en-US" sz="2400" dirty="0" err="1">
                          <a:effectLst/>
                        </a:rPr>
                        <a:t>định</a:t>
                      </a:r>
                      <a:r>
                        <a:rPr lang="en-US" sz="2400" dirty="0">
                          <a:effectLst/>
                        </a:rPr>
                        <a:t> </a:t>
                      </a:r>
                      <a:r>
                        <a:rPr lang="en-US" sz="2400" dirty="0" err="1">
                          <a:effectLst/>
                        </a:rPr>
                        <a:t>dựa</a:t>
                      </a:r>
                      <a:r>
                        <a:rPr lang="en-US" sz="2400" dirty="0">
                          <a:effectLst/>
                        </a:rPr>
                        <a:t> </a:t>
                      </a:r>
                      <a:r>
                        <a:rPr lang="en-US" sz="2400" dirty="0" err="1">
                          <a:effectLst/>
                        </a:rPr>
                        <a:t>trên</a:t>
                      </a:r>
                      <a:r>
                        <a:rPr lang="en-US" sz="2400" dirty="0">
                          <a:effectLst/>
                        </a:rPr>
                        <a:t> </a:t>
                      </a:r>
                      <a:r>
                        <a:rPr lang="en-US" sz="2400" dirty="0" err="1">
                          <a:effectLst/>
                        </a:rPr>
                        <a:t>trực</a:t>
                      </a:r>
                      <a:r>
                        <a:rPr lang="en-US" sz="2400" dirty="0">
                          <a:effectLst/>
                        </a:rPr>
                        <a:t> </a:t>
                      </a:r>
                      <a:r>
                        <a:rPr lang="en-US" sz="2400" dirty="0" err="1">
                          <a:effectLst/>
                        </a:rPr>
                        <a:t>giác</a:t>
                      </a:r>
                      <a:r>
                        <a:rPr lang="en-US" sz="2400" dirty="0">
                          <a:effectLst/>
                        </a:rPr>
                        <a:t>.</a:t>
                      </a:r>
                    </a:p>
                  </a:txBody>
                  <a:tcPr marL="35680" marR="35680" marT="0" marB="0"/>
                </a:tc>
                <a:extLst>
                  <a:ext uri="{0D108BD9-81ED-4DB2-BD59-A6C34878D82A}">
                    <a16:rowId xmlns:a16="http://schemas.microsoft.com/office/drawing/2014/main" val="3331464564"/>
                  </a:ext>
                </a:extLst>
              </a:tr>
              <a:tr h="2085557">
                <a:tc>
                  <a:txBody>
                    <a:bodyPr/>
                    <a:lstStyle/>
                    <a:p>
                      <a:pPr marL="0" marR="0" algn="just">
                        <a:lnSpc>
                          <a:spcPct val="100000"/>
                        </a:lnSpc>
                        <a:spcBef>
                          <a:spcPts val="0"/>
                        </a:spcBef>
                        <a:spcAft>
                          <a:spcPts val="0"/>
                        </a:spcAft>
                      </a:pPr>
                      <a:r>
                        <a:rPr lang="en-US" sz="2400" dirty="0">
                          <a:effectLst/>
                        </a:rPr>
                        <a:t>-</a:t>
                      </a: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Viết</a:t>
                      </a:r>
                      <a:r>
                        <a:rPr lang="en-US" sz="2400" dirty="0">
                          <a:effectLst/>
                        </a:rPr>
                        <a:t> </a:t>
                      </a:r>
                      <a:r>
                        <a:rPr lang="en-US" sz="2400" dirty="0" err="1">
                          <a:effectLst/>
                        </a:rPr>
                        <a:t>để</a:t>
                      </a:r>
                      <a:r>
                        <a:rPr lang="en-US" sz="2400" dirty="0">
                          <a:effectLst/>
                        </a:rPr>
                        <a:t> </a:t>
                      </a:r>
                      <a:r>
                        <a:rPr lang="en-US" sz="2400" dirty="0" err="1">
                          <a:effectLst/>
                        </a:rPr>
                        <a:t>hàn</a:t>
                      </a:r>
                      <a:r>
                        <a:rPr lang="en-US" sz="2400" dirty="0">
                          <a:effectLst/>
                        </a:rPr>
                        <a:t> </a:t>
                      </a:r>
                      <a:r>
                        <a:rPr lang="en-US" sz="2400" dirty="0" err="1">
                          <a:effectLst/>
                        </a:rPr>
                        <a:t>gắn</a:t>
                      </a:r>
                      <a:r>
                        <a:rPr lang="en-US" sz="2400" dirty="0">
                          <a:effectLst/>
                        </a:rPr>
                        <a:t> </a:t>
                      </a:r>
                      <a:r>
                        <a:rPr lang="en-US" sz="2400" dirty="0" err="1">
                          <a:effectLst/>
                        </a:rPr>
                        <a:t>tâm</a:t>
                      </a:r>
                      <a:r>
                        <a:rPr lang="en-US" sz="2400" dirty="0">
                          <a:effectLst/>
                        </a:rPr>
                        <a:t> </a:t>
                      </a:r>
                      <a:r>
                        <a:rPr lang="en-US" sz="2400" dirty="0" err="1">
                          <a:effectLst/>
                        </a:rPr>
                        <a:t>hồn</a:t>
                      </a:r>
                      <a:r>
                        <a:rPr lang="en-US" sz="2400" dirty="0">
                          <a:effectLst/>
                        </a:rPr>
                        <a:t>  </a:t>
                      </a:r>
                      <a:r>
                        <a:rPr lang="en-US" sz="2400" dirty="0" err="1">
                          <a:effectLst/>
                        </a:rPr>
                        <a:t>sẽ</a:t>
                      </a:r>
                      <a:r>
                        <a:rPr lang="en-US" sz="2400" dirty="0">
                          <a:effectLst/>
                        </a:rPr>
                        <a:t> </a:t>
                      </a:r>
                      <a:r>
                        <a:rPr lang="en-US" sz="2400" dirty="0" err="1">
                          <a:effectLst/>
                        </a:rPr>
                        <a:t>có</a:t>
                      </a:r>
                      <a:r>
                        <a:rPr lang="en-US" sz="2400" dirty="0">
                          <a:effectLst/>
                        </a:rPr>
                        <a:t> </a:t>
                      </a:r>
                      <a:r>
                        <a:rPr lang="en-US" sz="2400" dirty="0" err="1">
                          <a:effectLst/>
                        </a:rPr>
                        <a:t>những</a:t>
                      </a:r>
                      <a:r>
                        <a:rPr lang="en-US" sz="2400" dirty="0">
                          <a:effectLst/>
                        </a:rPr>
                        <a:t> </a:t>
                      </a:r>
                      <a:r>
                        <a:rPr lang="en-US" sz="2400" dirty="0" err="1">
                          <a:effectLst/>
                        </a:rPr>
                        <a:t>chủ</a:t>
                      </a:r>
                      <a:r>
                        <a:rPr lang="en-US" sz="2400" dirty="0">
                          <a:effectLst/>
                        </a:rPr>
                        <a:t> </a:t>
                      </a:r>
                      <a:r>
                        <a:rPr lang="en-US" sz="2400" dirty="0" err="1">
                          <a:effectLst/>
                        </a:rPr>
                        <a:t>đề</a:t>
                      </a:r>
                      <a:r>
                        <a:rPr lang="en-US" sz="2400" dirty="0">
                          <a:effectLst/>
                        </a:rPr>
                        <a:t> </a:t>
                      </a:r>
                      <a:r>
                        <a:rPr lang="en-US" sz="2400" dirty="0" err="1">
                          <a:effectLst/>
                        </a:rPr>
                        <a:t>khác</a:t>
                      </a:r>
                      <a:r>
                        <a:rPr lang="en-US" sz="2400" dirty="0">
                          <a:effectLst/>
                        </a:rPr>
                        <a:t> </a:t>
                      </a:r>
                      <a:r>
                        <a:rPr lang="en-US" sz="2400" dirty="0" err="1">
                          <a:effectLst/>
                        </a:rPr>
                        <a:t>nhau</a:t>
                      </a:r>
                      <a:r>
                        <a:rPr lang="en-US" sz="2400" dirty="0">
                          <a:effectLst/>
                        </a:rPr>
                        <a:t> </a:t>
                      </a:r>
                      <a:r>
                        <a:rPr lang="en-US" sz="2400" dirty="0" err="1">
                          <a:effectLst/>
                        </a:rPr>
                        <a:t>cho</a:t>
                      </a:r>
                      <a:r>
                        <a:rPr lang="en-US" sz="2400" dirty="0">
                          <a:effectLst/>
                        </a:rPr>
                        <a:t> </a:t>
                      </a:r>
                      <a:r>
                        <a:rPr lang="en-US" sz="2400" dirty="0" err="1">
                          <a:effectLst/>
                        </a:rPr>
                        <a:t>mỗi</a:t>
                      </a:r>
                      <a:r>
                        <a:rPr lang="en-US" sz="2400" dirty="0">
                          <a:effectLst/>
                        </a:rPr>
                        <a:t> </a:t>
                      </a:r>
                      <a:r>
                        <a:rPr lang="en-US" sz="2400" dirty="0" err="1">
                          <a:effectLst/>
                        </a:rPr>
                        <a:t>tuần</a:t>
                      </a:r>
                      <a:r>
                        <a:rPr lang="en-US" sz="2400" dirty="0">
                          <a:effectLst/>
                        </a:rPr>
                        <a:t> </a:t>
                      </a:r>
                      <a:r>
                        <a:rPr lang="en-US" sz="2400" dirty="0" err="1">
                          <a:effectLst/>
                        </a:rPr>
                        <a:t>dành</a:t>
                      </a:r>
                      <a:r>
                        <a:rPr lang="en-US" sz="2400" dirty="0">
                          <a:effectLst/>
                        </a:rPr>
                        <a:t> </a:t>
                      </a:r>
                      <a:r>
                        <a:rPr lang="en-US" sz="2400" dirty="0" err="1">
                          <a:effectLst/>
                        </a:rPr>
                        <a:t>cho</a:t>
                      </a:r>
                      <a:r>
                        <a:rPr lang="en-US" sz="2400" dirty="0">
                          <a:effectLst/>
                        </a:rPr>
                        <a:t> </a:t>
                      </a:r>
                      <a:r>
                        <a:rPr lang="en-US" sz="2400" dirty="0" err="1">
                          <a:effectLst/>
                        </a:rPr>
                        <a:t>đối</a:t>
                      </a:r>
                      <a:r>
                        <a:rPr lang="en-US" sz="2400" dirty="0">
                          <a:effectLst/>
                        </a:rPr>
                        <a:t> </a:t>
                      </a:r>
                      <a:r>
                        <a:rPr lang="en-US" sz="2400" dirty="0" err="1">
                          <a:effectLst/>
                        </a:rPr>
                        <a:t>tượng</a:t>
                      </a:r>
                      <a:r>
                        <a:rPr lang="en-US" sz="2400" dirty="0">
                          <a:effectLst/>
                        </a:rPr>
                        <a:t> </a:t>
                      </a:r>
                      <a:r>
                        <a:rPr lang="en-US" sz="2400" dirty="0" err="1">
                          <a:effectLst/>
                        </a:rPr>
                        <a:t>là</a:t>
                      </a:r>
                      <a:r>
                        <a:rPr lang="en-US" sz="2400" dirty="0">
                          <a:effectLst/>
                        </a:rPr>
                        <a:t> </a:t>
                      </a:r>
                      <a:r>
                        <a:rPr lang="en-US" sz="2400" dirty="0" err="1">
                          <a:effectLst/>
                        </a:rPr>
                        <a:t>những</a:t>
                      </a:r>
                      <a:r>
                        <a:rPr lang="en-US" sz="2400" dirty="0">
                          <a:effectLst/>
                        </a:rPr>
                        <a:t> </a:t>
                      </a:r>
                      <a:r>
                        <a:rPr lang="en-US" sz="2400" dirty="0" err="1">
                          <a:effectLst/>
                        </a:rPr>
                        <a:t>sinh</a:t>
                      </a:r>
                      <a:r>
                        <a:rPr lang="en-US" sz="2400" dirty="0">
                          <a:effectLst/>
                        </a:rPr>
                        <a:t> </a:t>
                      </a:r>
                      <a:r>
                        <a:rPr lang="en-US" sz="2400" dirty="0" err="1">
                          <a:effectLst/>
                        </a:rPr>
                        <a:t>viên</a:t>
                      </a:r>
                      <a:r>
                        <a:rPr lang="en-US" sz="2400" dirty="0">
                          <a:effectLst/>
                        </a:rPr>
                        <a:t> </a:t>
                      </a:r>
                      <a:r>
                        <a:rPr lang="en-US" sz="2400" dirty="0" err="1">
                          <a:effectLst/>
                        </a:rPr>
                        <a:t>muốn</a:t>
                      </a:r>
                      <a:r>
                        <a:rPr lang="en-US" sz="2400" dirty="0">
                          <a:effectLst/>
                        </a:rPr>
                        <a:t> </a:t>
                      </a:r>
                      <a:r>
                        <a:rPr lang="en-US" sz="2400" dirty="0" err="1">
                          <a:effectLst/>
                        </a:rPr>
                        <a:t>giải</a:t>
                      </a:r>
                      <a:r>
                        <a:rPr lang="en-US" sz="2400" dirty="0">
                          <a:effectLst/>
                        </a:rPr>
                        <a:t> </a:t>
                      </a:r>
                      <a:r>
                        <a:rPr lang="en-US" sz="2400" dirty="0" err="1">
                          <a:effectLst/>
                        </a:rPr>
                        <a:t>quyết</a:t>
                      </a:r>
                      <a:r>
                        <a:rPr lang="en-US" sz="2400" dirty="0">
                          <a:effectLst/>
                        </a:rPr>
                        <a:t> </a:t>
                      </a:r>
                      <a:r>
                        <a:rPr lang="en-US" sz="2400" dirty="0" err="1">
                          <a:effectLst/>
                        </a:rPr>
                        <a:t>vấn</a:t>
                      </a:r>
                      <a:r>
                        <a:rPr lang="en-US" sz="2400" dirty="0">
                          <a:effectLst/>
                        </a:rPr>
                        <a:t> </a:t>
                      </a:r>
                      <a:r>
                        <a:rPr lang="en-US" sz="2400" dirty="0" err="1">
                          <a:effectLst/>
                        </a:rPr>
                        <a:t>đề</a:t>
                      </a:r>
                      <a:r>
                        <a:rPr lang="en-US" sz="2400" dirty="0">
                          <a:effectLst/>
                        </a:rPr>
                        <a:t> </a:t>
                      </a:r>
                      <a:r>
                        <a:rPr lang="en-US" sz="2400" dirty="0" err="1">
                          <a:effectLst/>
                        </a:rPr>
                        <a:t>của</a:t>
                      </a:r>
                      <a:r>
                        <a:rPr lang="en-US" sz="2400" dirty="0">
                          <a:effectLst/>
                        </a:rPr>
                        <a:t> </a:t>
                      </a:r>
                      <a:r>
                        <a:rPr lang="en-US" sz="2400" dirty="0" err="1">
                          <a:effectLst/>
                        </a:rPr>
                        <a:t>bản</a:t>
                      </a:r>
                      <a:r>
                        <a:rPr lang="en-US" sz="2400" dirty="0">
                          <a:effectLst/>
                        </a:rPr>
                        <a:t> </a:t>
                      </a:r>
                      <a:r>
                        <a:rPr lang="en-US" sz="2400" dirty="0" err="1">
                          <a:effectLst/>
                        </a:rPr>
                        <a:t>thân</a:t>
                      </a:r>
                      <a:r>
                        <a:rPr lang="en-US" sz="2400" dirty="0">
                          <a:effectLst/>
                        </a:rPr>
                        <a:t> </a:t>
                      </a:r>
                      <a:r>
                        <a:rPr lang="en-US" sz="2400" dirty="0" err="1">
                          <a:effectLst/>
                        </a:rPr>
                        <a:t>thông</a:t>
                      </a:r>
                      <a:r>
                        <a:rPr lang="en-US" sz="2400" dirty="0">
                          <a:effectLst/>
                        </a:rPr>
                        <a:t> qua </a:t>
                      </a:r>
                      <a:r>
                        <a:rPr lang="en-US" sz="2400" dirty="0" err="1">
                          <a:effectLst/>
                        </a:rPr>
                        <a:t>việc</a:t>
                      </a:r>
                      <a:r>
                        <a:rPr lang="en-US" sz="2400" dirty="0">
                          <a:effectLst/>
                        </a:rPr>
                        <a:t> </a:t>
                      </a:r>
                      <a:r>
                        <a:rPr lang="en-US" sz="2400" dirty="0" err="1">
                          <a:effectLst/>
                        </a:rPr>
                        <a:t>viết</a:t>
                      </a:r>
                      <a:r>
                        <a:rPr lang="en-US" sz="2400" dirty="0">
                          <a:effectLst/>
                        </a:rPr>
                        <a:t> ra </a:t>
                      </a:r>
                      <a:r>
                        <a:rPr lang="en-US" sz="2400" dirty="0" err="1">
                          <a:effectLst/>
                        </a:rPr>
                        <a:t>cảm</a:t>
                      </a:r>
                      <a:r>
                        <a:rPr lang="en-US" sz="2400" dirty="0">
                          <a:effectLst/>
                        </a:rPr>
                        <a:t> </a:t>
                      </a:r>
                      <a:r>
                        <a:rPr lang="en-US" sz="2400" dirty="0" err="1">
                          <a:effectLst/>
                        </a:rPr>
                        <a:t>xúc</a:t>
                      </a:r>
                      <a:r>
                        <a:rPr lang="en-US" sz="2400" dirty="0">
                          <a:effectLst/>
                        </a:rPr>
                        <a:t>.</a:t>
                      </a:r>
                    </a:p>
                    <a:p>
                      <a:pPr marL="0" marR="0" algn="just">
                        <a:lnSpc>
                          <a:spcPct val="100000"/>
                        </a:lnSpc>
                        <a:spcBef>
                          <a:spcPts val="0"/>
                        </a:spcBef>
                        <a:spcAft>
                          <a:spcPts val="0"/>
                        </a:spcAft>
                      </a:pPr>
                      <a:r>
                        <a:rPr lang="en-US" sz="2400" dirty="0">
                          <a:effectLst/>
                        </a:rPr>
                        <a:t>- </a:t>
                      </a:r>
                      <a:r>
                        <a:rPr lang="en-US" sz="2400" dirty="0" err="1">
                          <a:effectLst/>
                        </a:rPr>
                        <a:t>Thời</a:t>
                      </a:r>
                      <a:r>
                        <a:rPr lang="en-US" sz="2400" dirty="0">
                          <a:effectLst/>
                        </a:rPr>
                        <a:t> </a:t>
                      </a:r>
                      <a:r>
                        <a:rPr lang="en-US" sz="2400" dirty="0" err="1">
                          <a:effectLst/>
                        </a:rPr>
                        <a:t>gian</a:t>
                      </a:r>
                      <a:r>
                        <a:rPr lang="en-US" sz="2400" dirty="0">
                          <a:effectLst/>
                        </a:rPr>
                        <a:t> </a:t>
                      </a:r>
                      <a:r>
                        <a:rPr lang="en-US" sz="2400" dirty="0" err="1">
                          <a:effectLst/>
                        </a:rPr>
                        <a:t>tổ</a:t>
                      </a:r>
                      <a:r>
                        <a:rPr lang="en-US" sz="2400" dirty="0">
                          <a:effectLst/>
                        </a:rPr>
                        <a:t> </a:t>
                      </a:r>
                      <a:r>
                        <a:rPr lang="en-US" sz="2400" dirty="0" err="1">
                          <a:effectLst/>
                        </a:rPr>
                        <a:t>chức</a:t>
                      </a:r>
                      <a:r>
                        <a:rPr lang="en-US" sz="2400" dirty="0">
                          <a:effectLst/>
                        </a:rPr>
                        <a:t> </a:t>
                      </a: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dự</a:t>
                      </a:r>
                      <a:r>
                        <a:rPr lang="en-US" sz="2400" dirty="0">
                          <a:effectLst/>
                        </a:rPr>
                        <a:t> </a:t>
                      </a:r>
                      <a:r>
                        <a:rPr lang="en-US" sz="2400" dirty="0" err="1">
                          <a:effectLst/>
                        </a:rPr>
                        <a:t>kiến</a:t>
                      </a:r>
                      <a:r>
                        <a:rPr lang="en-US" sz="2400" dirty="0">
                          <a:effectLst/>
                        </a:rPr>
                        <a:t> </a:t>
                      </a:r>
                      <a:r>
                        <a:rPr lang="en-US" sz="2400" dirty="0" err="1">
                          <a:effectLst/>
                        </a:rPr>
                        <a:t>trong</a:t>
                      </a:r>
                      <a:r>
                        <a:rPr lang="en-US" sz="2400" dirty="0">
                          <a:effectLst/>
                        </a:rPr>
                        <a:t> </a:t>
                      </a:r>
                      <a:r>
                        <a:rPr lang="en-US" sz="2400" dirty="0" err="1">
                          <a:effectLst/>
                        </a:rPr>
                        <a:t>khoảng</a:t>
                      </a:r>
                      <a:r>
                        <a:rPr lang="en-US" sz="2400" dirty="0">
                          <a:effectLst/>
                        </a:rPr>
                        <a:t> 25 </a:t>
                      </a:r>
                      <a:r>
                        <a:rPr lang="en-US" sz="2400" dirty="0" err="1">
                          <a:effectLst/>
                        </a:rPr>
                        <a:t>phút</a:t>
                      </a:r>
                      <a:r>
                        <a:rPr lang="en-US" sz="2400" dirty="0">
                          <a:effectLst/>
                        </a:rPr>
                        <a:t>, </a:t>
                      </a:r>
                      <a:r>
                        <a:rPr lang="en-US" sz="2400" dirty="0" err="1">
                          <a:effectLst/>
                        </a:rPr>
                        <a:t>trong</a:t>
                      </a:r>
                      <a:r>
                        <a:rPr lang="en-US" sz="2400" dirty="0">
                          <a:effectLst/>
                        </a:rPr>
                        <a:t> </a:t>
                      </a:r>
                      <a:r>
                        <a:rPr lang="en-US" sz="2400" dirty="0" err="1">
                          <a:effectLst/>
                        </a:rPr>
                        <a:t>đó</a:t>
                      </a:r>
                      <a:r>
                        <a:rPr lang="en-US" sz="2400" dirty="0">
                          <a:effectLst/>
                        </a:rPr>
                        <a:t> bao </a:t>
                      </a:r>
                      <a:r>
                        <a:rPr lang="en-US" sz="2400" dirty="0" err="1">
                          <a:effectLst/>
                        </a:rPr>
                        <a:t>gồm</a:t>
                      </a:r>
                      <a:r>
                        <a:rPr lang="en-US" sz="2400" dirty="0">
                          <a:effectLst/>
                        </a:rPr>
                        <a:t>: 10 </a:t>
                      </a:r>
                      <a:r>
                        <a:rPr lang="en-US" sz="2400" dirty="0" err="1">
                          <a:effectLst/>
                        </a:rPr>
                        <a:t>phút</a:t>
                      </a:r>
                      <a:r>
                        <a:rPr lang="en-US" sz="2400" dirty="0">
                          <a:effectLst/>
                        </a:rPr>
                        <a:t> chia </a:t>
                      </a:r>
                      <a:r>
                        <a:rPr lang="en-US" sz="2400" dirty="0" err="1">
                          <a:effectLst/>
                        </a:rPr>
                        <a:t>sẻ</a:t>
                      </a:r>
                      <a:r>
                        <a:rPr lang="en-US" sz="2400" dirty="0">
                          <a:effectLst/>
                        </a:rPr>
                        <a:t> </a:t>
                      </a:r>
                      <a:r>
                        <a:rPr lang="en-US" sz="2400" dirty="0" err="1">
                          <a:effectLst/>
                        </a:rPr>
                        <a:t>về</a:t>
                      </a:r>
                      <a:r>
                        <a:rPr lang="en-US" sz="2400" dirty="0">
                          <a:effectLst/>
                        </a:rPr>
                        <a:t> ý </a:t>
                      </a:r>
                      <a:r>
                        <a:rPr lang="en-US" sz="2400" dirty="0" err="1">
                          <a:effectLst/>
                        </a:rPr>
                        <a:t>nghĩa</a:t>
                      </a:r>
                      <a:r>
                        <a:rPr lang="en-US" sz="2400" dirty="0">
                          <a:effectLst/>
                        </a:rPr>
                        <a:t> </a:t>
                      </a:r>
                      <a:r>
                        <a:rPr lang="en-US" sz="2400" dirty="0" err="1">
                          <a:effectLst/>
                        </a:rPr>
                        <a:t>của</a:t>
                      </a:r>
                      <a:r>
                        <a:rPr lang="en-US" sz="2400" dirty="0">
                          <a:effectLst/>
                        </a:rPr>
                        <a:t> </a:t>
                      </a:r>
                      <a:r>
                        <a:rPr lang="en-US" sz="2400" dirty="0" err="1">
                          <a:effectLst/>
                        </a:rPr>
                        <a:t>hoạt</a:t>
                      </a:r>
                      <a:r>
                        <a:rPr lang="en-US" sz="2400" dirty="0">
                          <a:effectLst/>
                        </a:rPr>
                        <a:t> </a:t>
                      </a:r>
                      <a:r>
                        <a:rPr lang="en-US" sz="2400" dirty="0" err="1">
                          <a:effectLst/>
                        </a:rPr>
                        <a:t>động</a:t>
                      </a:r>
                      <a:r>
                        <a:rPr lang="en-US" sz="2400" dirty="0">
                          <a:effectLst/>
                        </a:rPr>
                        <a:t> </a:t>
                      </a:r>
                      <a:r>
                        <a:rPr lang="en-US" sz="2400" dirty="0" err="1">
                          <a:effectLst/>
                        </a:rPr>
                        <a:t>và</a:t>
                      </a:r>
                      <a:r>
                        <a:rPr lang="en-US" sz="2400" dirty="0">
                          <a:effectLst/>
                        </a:rPr>
                        <a:t> 15 </a:t>
                      </a:r>
                      <a:r>
                        <a:rPr lang="en-US" sz="2400" dirty="0" err="1">
                          <a:effectLst/>
                        </a:rPr>
                        <a:t>phút</a:t>
                      </a:r>
                      <a:r>
                        <a:rPr lang="en-US" sz="2400" dirty="0">
                          <a:effectLst/>
                        </a:rPr>
                        <a:t> </a:t>
                      </a:r>
                      <a:r>
                        <a:rPr lang="en-US" sz="2400" dirty="0" err="1">
                          <a:effectLst/>
                        </a:rPr>
                        <a:t>viết</a:t>
                      </a:r>
                      <a:r>
                        <a:rPr lang="en-US" sz="2400" dirty="0">
                          <a:effectLst/>
                        </a:rPr>
                        <a:t>. </a:t>
                      </a:r>
                    </a:p>
                    <a:p>
                      <a:pPr marL="0" marR="0" algn="ctr">
                        <a:lnSpc>
                          <a:spcPct val="100000"/>
                        </a:lnSpc>
                        <a:spcBef>
                          <a:spcPts val="0"/>
                        </a:spcBef>
                        <a:spcAft>
                          <a:spcPts val="0"/>
                        </a:spcAft>
                      </a:pPr>
                      <a:r>
                        <a:rPr lang="en-US" sz="2400" i="1" dirty="0" err="1">
                          <a:solidFill>
                            <a:srgbClr val="FF0000"/>
                          </a:solidFill>
                          <a:effectLst/>
                        </a:rPr>
                        <a:t>Sinh</a:t>
                      </a:r>
                      <a:r>
                        <a:rPr lang="en-US" sz="2400" i="1" dirty="0">
                          <a:solidFill>
                            <a:srgbClr val="FF0000"/>
                          </a:solidFill>
                          <a:effectLst/>
                        </a:rPr>
                        <a:t> </a:t>
                      </a:r>
                      <a:r>
                        <a:rPr lang="en-US" sz="2400" i="1" dirty="0" err="1">
                          <a:solidFill>
                            <a:srgbClr val="FF0000"/>
                          </a:solidFill>
                          <a:effectLst/>
                        </a:rPr>
                        <a:t>viên</a:t>
                      </a:r>
                      <a:r>
                        <a:rPr lang="en-US" sz="2400" i="1" dirty="0">
                          <a:solidFill>
                            <a:srgbClr val="FF0000"/>
                          </a:solidFill>
                          <a:effectLst/>
                        </a:rPr>
                        <a:t> </a:t>
                      </a:r>
                      <a:r>
                        <a:rPr lang="en-US" sz="2400" i="1" dirty="0" err="1">
                          <a:solidFill>
                            <a:srgbClr val="FF0000"/>
                          </a:solidFill>
                          <a:effectLst/>
                        </a:rPr>
                        <a:t>được</a:t>
                      </a:r>
                      <a:r>
                        <a:rPr lang="en-US" sz="2400" i="1" dirty="0">
                          <a:solidFill>
                            <a:srgbClr val="FF0000"/>
                          </a:solidFill>
                          <a:effectLst/>
                        </a:rPr>
                        <a:t> </a:t>
                      </a:r>
                      <a:r>
                        <a:rPr lang="en-US" sz="2400" i="1" dirty="0" err="1">
                          <a:solidFill>
                            <a:srgbClr val="FF0000"/>
                          </a:solidFill>
                          <a:effectLst/>
                        </a:rPr>
                        <a:t>cộng</a:t>
                      </a:r>
                      <a:r>
                        <a:rPr lang="en-US" sz="2400" i="1" dirty="0">
                          <a:solidFill>
                            <a:srgbClr val="FF0000"/>
                          </a:solidFill>
                          <a:effectLst/>
                        </a:rPr>
                        <a:t> </a:t>
                      </a:r>
                      <a:r>
                        <a:rPr lang="en-US" sz="2400" i="1" dirty="0" err="1">
                          <a:solidFill>
                            <a:srgbClr val="FF0000"/>
                          </a:solidFill>
                          <a:effectLst/>
                        </a:rPr>
                        <a:t>điểm</a:t>
                      </a:r>
                      <a:r>
                        <a:rPr lang="en-US" sz="2400" i="1" dirty="0">
                          <a:solidFill>
                            <a:srgbClr val="FF0000"/>
                          </a:solidFill>
                          <a:effectLst/>
                        </a:rPr>
                        <a:t> </a:t>
                      </a:r>
                      <a:r>
                        <a:rPr lang="en-US" sz="2400" i="1" dirty="0" err="1">
                          <a:solidFill>
                            <a:srgbClr val="FF0000"/>
                          </a:solidFill>
                          <a:effectLst/>
                        </a:rPr>
                        <a:t>rèn</a:t>
                      </a:r>
                      <a:r>
                        <a:rPr lang="en-US" sz="2400" i="1" dirty="0">
                          <a:solidFill>
                            <a:srgbClr val="FF0000"/>
                          </a:solidFill>
                          <a:effectLst/>
                        </a:rPr>
                        <a:t> </a:t>
                      </a:r>
                      <a:r>
                        <a:rPr lang="en-US" sz="2400" i="1" dirty="0" err="1">
                          <a:solidFill>
                            <a:srgbClr val="FF0000"/>
                          </a:solidFill>
                          <a:effectLst/>
                        </a:rPr>
                        <a:t>luyện</a:t>
                      </a:r>
                      <a:r>
                        <a:rPr lang="en-US" sz="2400" i="1" dirty="0">
                          <a:solidFill>
                            <a:srgbClr val="FF0000"/>
                          </a:solidFill>
                          <a:effectLst/>
                        </a:rPr>
                        <a:t> </a:t>
                      </a:r>
                      <a:r>
                        <a:rPr lang="en-US" sz="2400" i="1" dirty="0" err="1">
                          <a:solidFill>
                            <a:srgbClr val="FF0000"/>
                          </a:solidFill>
                          <a:effectLst/>
                        </a:rPr>
                        <a:t>khi</a:t>
                      </a:r>
                      <a:r>
                        <a:rPr lang="en-US" sz="2400" i="1" dirty="0">
                          <a:solidFill>
                            <a:srgbClr val="FF0000"/>
                          </a:solidFill>
                          <a:effectLst/>
                        </a:rPr>
                        <a:t> </a:t>
                      </a:r>
                      <a:r>
                        <a:rPr lang="en-US" sz="2400" i="1" dirty="0" err="1">
                          <a:solidFill>
                            <a:srgbClr val="FF0000"/>
                          </a:solidFill>
                          <a:effectLst/>
                        </a:rPr>
                        <a:t>tham</a:t>
                      </a:r>
                      <a:r>
                        <a:rPr lang="en-US" sz="2400" i="1" dirty="0">
                          <a:solidFill>
                            <a:srgbClr val="FF0000"/>
                          </a:solidFill>
                          <a:effectLst/>
                        </a:rPr>
                        <a:t> </a:t>
                      </a:r>
                      <a:r>
                        <a:rPr lang="en-US" sz="2400" i="1" dirty="0" err="1">
                          <a:solidFill>
                            <a:srgbClr val="FF0000"/>
                          </a:solidFill>
                          <a:effectLst/>
                        </a:rPr>
                        <a:t>gia</a:t>
                      </a:r>
                      <a:endParaRPr lang="en-US" sz="2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5680" marR="35680" marT="0" marB="0"/>
                </a:tc>
                <a:extLst>
                  <a:ext uri="{0D108BD9-81ED-4DB2-BD59-A6C34878D82A}">
                    <a16:rowId xmlns:a16="http://schemas.microsoft.com/office/drawing/2014/main" val="2911893510"/>
                  </a:ext>
                </a:extLst>
              </a:tr>
            </a:tbl>
          </a:graphicData>
        </a:graphic>
      </p:graphicFrame>
    </p:spTree>
    <p:extLst>
      <p:ext uri="{BB962C8B-B14F-4D97-AF65-F5344CB8AC3E}">
        <p14:creationId xmlns:p14="http://schemas.microsoft.com/office/powerpoint/2010/main" val="71301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7558DF-BF9F-4C95-AF41-795D511183DC}"/>
              </a:ext>
            </a:extLst>
          </p:cNvPr>
          <p:cNvSpPr/>
          <p:nvPr/>
        </p:nvSpPr>
        <p:spPr>
          <a:xfrm>
            <a:off x="104756" y="908720"/>
            <a:ext cx="9036496" cy="569386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kỹ</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Pomodoro”.</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báo</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cáo</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chuyên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Ứng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dụng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tâm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lý</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học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vào</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đời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sống</a:t>
            </a:r>
            <a:r>
              <a:rPr lang="en-US" sz="3000" dirty="0">
                <a:latin typeface="Times New Roman" panose="02020603050405020304" pitchFamily="18" charset="0"/>
                <a:ea typeface="Times New Roman" panose="02020603050405020304" pitchFamily="18" charset="0"/>
              </a:rPr>
              <a:t>”.</a:t>
            </a:r>
          </a:p>
          <a:p>
            <a:pPr algn="just"/>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tọa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đàm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Tư</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duy</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tích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cực</a:t>
            </a:r>
            <a:r>
              <a:rPr lang="en-US" sz="3000" dirty="0">
                <a:latin typeface="Times New Roman" panose="02020603050405020304" pitchFamily="18" charset="0"/>
                <a:ea typeface="Times New Roman" panose="02020603050405020304" pitchFamily="18" charset="0"/>
              </a:rPr>
              <a:t>”.</a:t>
            </a:r>
          </a:p>
          <a:p>
            <a:pPr algn="just"/>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rPr>
              <a:t> chia </a:t>
            </a:r>
            <a:r>
              <a:rPr lang="en-US" sz="3000" dirty="0" err="1">
                <a:latin typeface="Times New Roman" panose="02020603050405020304" pitchFamily="18" charset="0"/>
                <a:ea typeface="Times New Roman" panose="02020603050405020304" pitchFamily="18" charset="0"/>
              </a:rPr>
              <a:t>sẻ</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Tầm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quan</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trọng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giá</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trị</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cốt</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lõi</a:t>
            </a:r>
            <a:r>
              <a:rPr lang="en-US" sz="3000" dirty="0">
                <a:latin typeface="Times New Roman" panose="02020603050405020304" pitchFamily="18" charset="0"/>
                <a:ea typeface="Times New Roman" panose="02020603050405020304" pitchFamily="18" charset="0"/>
              </a:rPr>
              <a:t>”.</a:t>
            </a:r>
          </a:p>
          <a:p>
            <a:pPr algn="just"/>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tọa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đàm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mạnh</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của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sự</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tha</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thứ</a:t>
            </a:r>
            <a:r>
              <a:rPr lang="en-US" sz="3000" dirty="0">
                <a:latin typeface="Times New Roman" panose="02020603050405020304" pitchFamily="18" charset="0"/>
                <a:ea typeface="Times New Roman" panose="02020603050405020304" pitchFamily="18" charset="0"/>
              </a:rPr>
              <a:t>”.</a:t>
            </a:r>
          </a:p>
          <a:p>
            <a:pPr algn="just"/>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Tổ</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chức</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buổi</a:t>
            </a:r>
            <a:r>
              <a:rPr lang="en-US" sz="3000" dirty="0">
                <a:latin typeface="Times New Roman" panose="02020603050405020304" pitchFamily="18" charset="0"/>
                <a:ea typeface="Times New Roman" panose="02020603050405020304" pitchFamily="18" charset="0"/>
              </a:rPr>
              <a:t> chia </a:t>
            </a:r>
            <a:r>
              <a:rPr lang="en-US" sz="3000" dirty="0" err="1">
                <a:latin typeface="Times New Roman" panose="02020603050405020304" pitchFamily="18" charset="0"/>
                <a:ea typeface="Times New Roman" panose="02020603050405020304" pitchFamily="18" charset="0"/>
              </a:rPr>
              <a:t>sẻ</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Những</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điều</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thú</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vị</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về</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trí</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tuệ</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cảm</a:t>
            </a:r>
            <a:r>
              <a:rPr lang="en-US" sz="3000" dirty="0">
                <a:latin typeface="Times New Roman" panose="02020603050405020304" pitchFamily="18" charset="0"/>
                <a:ea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rPr>
              <a:t>xúc</a:t>
            </a:r>
            <a:r>
              <a:rPr lang="en-US" sz="3000" dirty="0">
                <a:latin typeface="Times New Roman" panose="02020603050405020304" pitchFamily="18" charset="0"/>
                <a:ea typeface="Times New Roman" panose="02020603050405020304" pitchFamily="18" charset="0"/>
              </a:rPr>
              <a:t> (EQ)”.</a:t>
            </a:r>
          </a:p>
          <a:p>
            <a:pPr algn="ctr"/>
            <a:r>
              <a:rPr lang="en-US" sz="3200" b="1" i="1" dirty="0" err="1">
                <a:solidFill>
                  <a:srgbClr val="FF0000"/>
                </a:solidFill>
                <a:latin typeface="Times New Roman" panose="02020603050405020304" pitchFamily="18" charset="0"/>
                <a:ea typeface="Calibri" panose="020F0502020204030204" pitchFamily="34" charset="0"/>
              </a:rPr>
              <a:t>Sinh</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viên</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được</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cộng</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điểm</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rèn</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luyện</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khi</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tham</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gia</a:t>
            </a: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hoạt</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động</a:t>
            </a:r>
            <a:r>
              <a:rPr lang="en-US" sz="3200" b="1" i="1" dirty="0">
                <a:solidFill>
                  <a:srgbClr val="FF0000"/>
                </a:solidFill>
                <a:latin typeface="Times New Roman" panose="02020603050405020304" pitchFamily="18" charset="0"/>
                <a:ea typeface="Calibri" panose="020F0502020204030204" pitchFamily="34" charset="0"/>
              </a:rPr>
              <a:t> </a:t>
            </a:r>
            <a:r>
              <a:rPr lang="en-US" sz="3200" b="1" i="1" dirty="0" err="1">
                <a:solidFill>
                  <a:srgbClr val="FF0000"/>
                </a:solidFill>
                <a:latin typeface="Times New Roman" panose="02020603050405020304" pitchFamily="18" charset="0"/>
                <a:ea typeface="Calibri" panose="020F0502020204030204" pitchFamily="34" charset="0"/>
              </a:rPr>
              <a:t>này</a:t>
            </a:r>
            <a:r>
              <a:rPr lang="en-US" sz="3200" b="1" i="1" dirty="0">
                <a:solidFill>
                  <a:srgbClr val="FF0000"/>
                </a:solidFill>
                <a:latin typeface="Times New Roman" panose="02020603050405020304" pitchFamily="18" charset="0"/>
                <a:ea typeface="Calibri" panose="020F0502020204030204" pitchFamily="34" charset="0"/>
              </a:rPr>
              <a:t>.</a:t>
            </a:r>
            <a:endParaRPr lang="en-US" sz="3200" dirty="0">
              <a:solidFill>
                <a:srgbClr val="FF0000"/>
              </a:solidFill>
            </a:endParaRPr>
          </a:p>
        </p:txBody>
      </p:sp>
      <p:sp>
        <p:nvSpPr>
          <p:cNvPr id="5" name="Rectangle 4">
            <a:extLst>
              <a:ext uri="{FF2B5EF4-FFF2-40B4-BE49-F238E27FC236}">
                <a16:creationId xmlns:a16="http://schemas.microsoft.com/office/drawing/2014/main" id="{261277C5-CEA0-48B0-8C16-387DA1604CF3}"/>
              </a:ext>
            </a:extLst>
          </p:cNvPr>
          <p:cNvSpPr/>
          <p:nvPr/>
        </p:nvSpPr>
        <p:spPr>
          <a:xfrm>
            <a:off x="107504" y="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2.1</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phận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lý</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Định</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kỳ</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tháng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793657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626" y="6440777"/>
            <a:ext cx="9016254" cy="430887"/>
          </a:xfrm>
          <a:prstGeom prst="rect">
            <a:avLst/>
          </a:prstGeom>
        </p:spPr>
        <p:txBody>
          <a:bodyPr wrap="square">
            <a:spAutoFit/>
          </a:bodyPr>
          <a:lstStyle/>
          <a:p>
            <a:pPr algn="ctr"/>
            <a:r>
              <a:rPr lang="en-US" sz="2200" i="1" dirty="0" err="1">
                <a:solidFill>
                  <a:srgbClr val="FF0000"/>
                </a:solidFill>
                <a:latin typeface="Times New Roman" panose="02020603050405020304" pitchFamily="18" charset="0"/>
                <a:cs typeface="Times New Roman" panose="02020603050405020304" pitchFamily="18" charset="0"/>
              </a:rPr>
              <a:t>Đồng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hành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cùng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sinh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viên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kết</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nối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doanh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nghiệp</a:t>
            </a:r>
            <a:endParaRPr lang="en-US" sz="2200"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1304520340"/>
              </p:ext>
            </p:extLst>
          </p:nvPr>
        </p:nvGraphicFramePr>
        <p:xfrm>
          <a:off x="266700" y="2292176"/>
          <a:ext cx="86106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8855E009-9748-450F-A45B-DB8EAE218ECD}"/>
              </a:ext>
            </a:extLst>
          </p:cNvPr>
          <p:cNvSpPr/>
          <p:nvPr/>
        </p:nvSpPr>
        <p:spPr>
          <a:xfrm>
            <a:off x="107504" y="0"/>
            <a:ext cx="8928992" cy="584775"/>
          </a:xfrm>
          <a:prstGeom prst="rect">
            <a:avLst/>
          </a:prstGeom>
          <a:solidFill>
            <a:schemeClr val="accent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imes New Roman" pitchFamily="18" charset="0"/>
                <a:cs typeface="Times New Roman" pitchFamily="18" charset="0"/>
              </a:rPr>
              <a:t>2.2</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phận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Hỗ</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tr</a:t>
            </a:r>
            <a:r>
              <a:rPr lang="en-US" sz="3200" dirty="0">
                <a:solidFill>
                  <a:prstClr val="white"/>
                </a:solidFill>
                <a:latin typeface="Times New Roman" pitchFamily="18" charset="0"/>
                <a:cs typeface="Times New Roman" pitchFamily="18" charset="0"/>
              </a:rPr>
              <a:t>ợ </a:t>
            </a:r>
            <a:r>
              <a:rPr lang="en-US" sz="3200" dirty="0" err="1">
                <a:solidFill>
                  <a:prstClr val="white"/>
                </a:solidFill>
                <a:latin typeface="Times New Roman" pitchFamily="18" charset="0"/>
                <a:cs typeface="Times New Roman" pitchFamily="18" charset="0"/>
              </a:rPr>
              <a:t>sinh</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viên</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và</a:t>
            </a:r>
            <a:r>
              <a:rPr lang="en-US" sz="3200" dirty="0">
                <a:solidFill>
                  <a:prstClr val="white"/>
                </a:solidFill>
                <a:latin typeface="Times New Roman" pitchFamily="18" charset="0"/>
                <a:cs typeface="Times New Roman" pitchFamily="18" charset="0"/>
              </a:rPr>
              <a:t> QHDN AGU</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Text Box 9222">
            <a:extLst>
              <a:ext uri="{FF2B5EF4-FFF2-40B4-BE49-F238E27FC236}">
                <a16:creationId xmlns:a16="http://schemas.microsoft.com/office/drawing/2014/main" id="{B8B213A0-2948-4FDA-9498-DD3745C45846}"/>
              </a:ext>
            </a:extLst>
          </p:cNvPr>
          <p:cNvSpPr txBox="1">
            <a:spLocks noChangeArrowheads="1"/>
          </p:cNvSpPr>
          <p:nvPr/>
        </p:nvSpPr>
        <p:spPr bwMode="auto">
          <a:xfrm>
            <a:off x="2555776" y="1149410"/>
            <a:ext cx="6759566" cy="1084478"/>
          </a:xfrm>
          <a:prstGeom prst="rect">
            <a:avLst/>
          </a:prstGeom>
          <a:noFill/>
          <a:ln>
            <a:noFill/>
          </a:ln>
        </p:spPr>
        <p:txBody>
          <a:bodyPr vert="horz" wrap="square" lIns="91440" tIns="45720" rIns="91440" bIns="45720" numCol="1" anchor="t" anchorCtr="0" compatLnSpc="1">
            <a:prstTxWarp prst="textNoShape">
              <a:avLst/>
            </a:prstTxWarp>
          </a:bodyPr>
          <a:lstStyle/>
          <a:p>
            <a:pPr lvl="0" fontAlgn="base">
              <a:spcBef>
                <a:spcPct val="0"/>
              </a:spcBef>
              <a:spcAft>
                <a:spcPct val="0"/>
              </a:spcAft>
            </a:pPr>
            <a:r>
              <a:rPr lang="vi-VN" altLang="en-US" sz="2800" dirty="0">
                <a:solidFill>
                  <a:srgbClr val="FF0000"/>
                </a:solidFill>
                <a:latin typeface="Times New Roman" pitchFamily="18" charset="0"/>
                <a:ea typeface="Arial" pitchFamily="34" charset="0"/>
                <a:cs typeface="Times New Roman" pitchFamily="18" charset="0"/>
              </a:rPr>
              <a:t>https://www.facebook.com/HTSVvaQHDN</a:t>
            </a:r>
            <a:endParaRPr kumimoji="0" lang="vi-VN" altLang="en-US" sz="2800" b="0" i="0" u="none" strike="noStrike" cap="none" normalizeH="0" baseline="0" dirty="0">
              <a:ln>
                <a:noFill/>
              </a:ln>
              <a:solidFill>
                <a:srgbClr val="FF0000"/>
              </a:solidFill>
              <a:effectLst/>
              <a:latin typeface="Arial" pitchFamily="34" charset="0"/>
              <a:cs typeface="Arial" pitchFamily="34" charset="0"/>
            </a:endParaRPr>
          </a:p>
        </p:txBody>
      </p:sp>
      <p:pic>
        <p:nvPicPr>
          <p:cNvPr id="3" name="Picture 2">
            <a:extLst>
              <a:ext uri="{FF2B5EF4-FFF2-40B4-BE49-F238E27FC236}">
                <a16:creationId xmlns:a16="http://schemas.microsoft.com/office/drawing/2014/main" id="{C276C111-DEEE-48D2-89AB-5B60BE3D70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04" y="584775"/>
            <a:ext cx="2312720" cy="2312720"/>
          </a:xfrm>
          <a:prstGeom prst="rect">
            <a:avLst/>
          </a:prstGeom>
        </p:spPr>
      </p:pic>
    </p:spTree>
    <p:extLst>
      <p:ext uri="{BB962C8B-B14F-4D97-AF65-F5344CB8AC3E}">
        <p14:creationId xmlns:p14="http://schemas.microsoft.com/office/powerpoint/2010/main" val="452181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1735"/>
            <a:ext cx="9144000" cy="400110"/>
          </a:xfrm>
          <a:prstGeom prst="rect">
            <a:avLst/>
          </a:prstGeom>
          <a:noFill/>
        </p:spPr>
        <p:txBody>
          <a:bodyPr wrap="square">
            <a:spAutoFit/>
          </a:bodyPr>
          <a:lstStyle/>
          <a:p>
            <a:pPr algn="ctr"/>
            <a:r>
              <a:rPr lang="en-US" sz="2000" dirty="0">
                <a:solidFill>
                  <a:schemeClr val="accent6">
                    <a:lumMod val="75000"/>
                  </a:schemeClr>
                </a:solidFill>
                <a:latin typeface="Times New Roman" panose="02020603050405020304" pitchFamily="18" charset="0"/>
                <a:cs typeface="Times New Roman" panose="02020603050405020304" pitchFamily="18" charset="0"/>
              </a:rPr>
              <a:t>CÁC HOẠT ĐỘNG HỖ TRỢ SINH VIÊN</a:t>
            </a:r>
          </a:p>
        </p:txBody>
      </p:sp>
      <p:sp>
        <p:nvSpPr>
          <p:cNvPr id="6" name="Rounded Rectangle 5"/>
          <p:cNvSpPr/>
          <p:nvPr/>
        </p:nvSpPr>
        <p:spPr>
          <a:xfrm>
            <a:off x="76200" y="533400"/>
            <a:ext cx="3124200" cy="457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VIỆC LÀM – THỰC TẬP</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3962400" y="1165989"/>
            <a:ext cx="1828800" cy="1300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200660" y="4926350"/>
            <a:ext cx="2466340" cy="170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2743200" y="4989850"/>
            <a:ext cx="2536190" cy="163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p:cNvSpPr/>
          <p:nvPr/>
        </p:nvSpPr>
        <p:spPr>
          <a:xfrm>
            <a:off x="5715000" y="1143000"/>
            <a:ext cx="3399789" cy="1323439"/>
          </a:xfrm>
          <a:prstGeom prst="rect">
            <a:avLst/>
          </a:prstGeom>
        </p:spPr>
        <p:txBody>
          <a:bodyPr wrap="square">
            <a:spAutoFit/>
          </a:bodyPr>
          <a:lstStyle/>
          <a:p>
            <a:pPr algn="ctr"/>
            <a:r>
              <a:rPr lang="vi-VN" sz="1600" b="0" dirty="0">
                <a:latin typeface="Times New Roman" panose="02020603050405020304" pitchFamily="18" charset="0"/>
                <a:cs typeface="Times New Roman" panose="02020603050405020304" pitchFamily="18" charset="0"/>
              </a:rPr>
              <a:t>Tư vấn và giới thiệu việc làm, thực tập phù hợp với sinh viên </a:t>
            </a:r>
          </a:p>
          <a:p>
            <a:pPr algn="ctr"/>
            <a:r>
              <a:rPr lang="vi-VN" sz="1600" b="0" dirty="0">
                <a:latin typeface="Times New Roman" panose="02020603050405020304" pitchFamily="18" charset="0"/>
                <a:cs typeface="Times New Roman" panose="02020603050405020304" pitchFamily="18" charset="0"/>
              </a:rPr>
              <a:t>(việc làm bán thời gian, thời vụ, </a:t>
            </a:r>
            <a:endParaRPr lang="en-US" sz="1600" b="0" dirty="0">
              <a:latin typeface="Times New Roman" panose="02020603050405020304" pitchFamily="18" charset="0"/>
              <a:cs typeface="Times New Roman" panose="02020603050405020304" pitchFamily="18" charset="0"/>
            </a:endParaRPr>
          </a:p>
          <a:p>
            <a:pPr algn="ctr"/>
            <a:r>
              <a:rPr lang="vi-VN" sz="1600" b="0" dirty="0">
                <a:latin typeface="Times New Roman" panose="02020603050405020304" pitchFamily="18" charset="0"/>
                <a:cs typeface="Times New Roman" panose="02020603050405020304" pitchFamily="18" charset="0"/>
              </a:rPr>
              <a:t>chính thức, </a:t>
            </a:r>
            <a:endParaRPr lang="en-US" sz="1600" b="0" dirty="0">
              <a:latin typeface="Times New Roman" panose="02020603050405020304" pitchFamily="18" charset="0"/>
              <a:cs typeface="Times New Roman" panose="02020603050405020304" pitchFamily="18" charset="0"/>
            </a:endParaRPr>
          </a:p>
          <a:p>
            <a:pPr algn="ctr"/>
            <a:r>
              <a:rPr lang="vi-VN" sz="1600" b="0" dirty="0">
                <a:latin typeface="Times New Roman" panose="02020603050405020304" pitchFamily="18" charset="0"/>
                <a:cs typeface="Times New Roman" panose="02020603050405020304" pitchFamily="18" charset="0"/>
              </a:rPr>
              <a:t>thực tập sinh, thực tập rèn nghề)</a:t>
            </a:r>
          </a:p>
        </p:txBody>
      </p:sp>
      <p:sp>
        <p:nvSpPr>
          <p:cNvPr id="18" name="Rectangle 17"/>
          <p:cNvSpPr/>
          <p:nvPr/>
        </p:nvSpPr>
        <p:spPr>
          <a:xfrm>
            <a:off x="124460" y="2895600"/>
            <a:ext cx="4267200" cy="1754326"/>
          </a:xfrm>
          <a:prstGeom prst="rect">
            <a:avLst/>
          </a:prstGeom>
        </p:spPr>
        <p:txBody>
          <a:bodyPr wrap="square">
            <a:spAutoFit/>
          </a:bodyPr>
          <a:lstStyle/>
          <a:p>
            <a:pPr algn="ctr"/>
            <a:r>
              <a:rPr lang="vi-VN" b="0" dirty="0">
                <a:latin typeface="Times New Roman" panose="02020603050405020304" pitchFamily="18" charset="0"/>
                <a:cs typeface="Times New Roman" panose="02020603050405020304" pitchFamily="18" charset="0"/>
              </a:rPr>
              <a:t>Tổ chức Ngày hội Tuyển dụng </a:t>
            </a:r>
            <a:endParaRPr lang="en-US" b="0" dirty="0">
              <a:latin typeface="Times New Roman" panose="02020603050405020304" pitchFamily="18" charset="0"/>
              <a:cs typeface="Times New Roman" panose="02020603050405020304" pitchFamily="18" charset="0"/>
            </a:endParaRPr>
          </a:p>
          <a:p>
            <a:pPr algn="ctr"/>
            <a:r>
              <a:rPr lang="vi-VN" b="0" dirty="0">
                <a:latin typeface="Times New Roman" panose="02020603050405020304" pitchFamily="18" charset="0"/>
                <a:cs typeface="Times New Roman" panose="02020603050405020304" pitchFamily="18" charset="0"/>
              </a:rPr>
              <a:t>(định kỳ vào </a:t>
            </a:r>
            <a:r>
              <a:rPr lang="vi-VN" b="0">
                <a:latin typeface="Times New Roman" panose="02020603050405020304" pitchFamily="18" charset="0"/>
                <a:cs typeface="Times New Roman" panose="02020603050405020304" pitchFamily="18" charset="0"/>
              </a:rPr>
              <a:t>tháng 5 </a:t>
            </a:r>
            <a:r>
              <a:rPr lang="vi-VN" b="0" dirty="0">
                <a:latin typeface="Times New Roman" panose="02020603050405020304" pitchFamily="18" charset="0"/>
                <a:cs typeface="Times New Roman" panose="02020603050405020304" pitchFamily="18" charset="0"/>
              </a:rPr>
              <a:t>hàng năm</a:t>
            </a:r>
            <a:r>
              <a:rPr lang="en-US" b="0" dirty="0">
                <a:latin typeface="Times New Roman" panose="02020603050405020304" pitchFamily="18" charset="0"/>
                <a:cs typeface="Times New Roman" panose="02020603050405020304" pitchFamily="18" charset="0"/>
              </a:rPr>
              <a:t>)</a:t>
            </a:r>
          </a:p>
          <a:p>
            <a:pPr algn="ct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với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sự</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tham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tuyển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dụng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trực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tiếp</a:t>
            </a:r>
            <a:endParaRPr lang="en-US" b="0" dirty="0">
              <a:latin typeface="Times New Roman" panose="02020603050405020304" pitchFamily="18" charset="0"/>
              <a:cs typeface="Times New Roman" panose="02020603050405020304" pitchFamily="18" charset="0"/>
            </a:endParaRPr>
          </a:p>
          <a:p>
            <a:pPr algn="ct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của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nhà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tuyển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dụng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ngoài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Tỉnh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ưu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tiên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tuyển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dụng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sinh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viên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Trường</a:t>
            </a:r>
            <a:r>
              <a:rPr lang="en-US" b="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b="0" dirty="0">
                <a:latin typeface="Times New Roman" panose="02020603050405020304" pitchFamily="18" charset="0"/>
                <a:cs typeface="Times New Roman" panose="02020603050405020304" pitchFamily="18" charset="0"/>
              </a:rPr>
              <a:t>An </a:t>
            </a:r>
            <a:r>
              <a:rPr lang="en-US" b="0" dirty="0" err="1">
                <a:latin typeface="Times New Roman" panose="02020603050405020304" pitchFamily="18" charset="0"/>
                <a:cs typeface="Times New Roman" panose="02020603050405020304" pitchFamily="18" charset="0"/>
              </a:rPr>
              <a:t>Giang</a:t>
            </a:r>
            <a:endParaRPr lang="en-US" b="0" dirty="0">
              <a:latin typeface="Times New Roman" panose="02020603050405020304" pitchFamily="18" charset="0"/>
              <a:cs typeface="Times New Roman" panose="02020603050405020304" pitchFamily="18" charset="0"/>
            </a:endParaRPr>
          </a:p>
        </p:txBody>
      </p:sp>
      <p:sp>
        <p:nvSpPr>
          <p:cNvPr id="19" name="Rectangle 18"/>
          <p:cNvSpPr/>
          <p:nvPr/>
        </p:nvSpPr>
        <p:spPr>
          <a:xfrm>
            <a:off x="5279391" y="5394126"/>
            <a:ext cx="3908424" cy="830997"/>
          </a:xfrm>
          <a:prstGeom prst="rect">
            <a:avLst/>
          </a:prstGeom>
        </p:spPr>
        <p:txBody>
          <a:bodyPr wrap="square">
            <a:spAutoFit/>
          </a:bodyPr>
          <a:lstStyle/>
          <a:p>
            <a:pPr algn="ctr"/>
            <a:r>
              <a:rPr lang="vi-VN" sz="1600" b="0" dirty="0">
                <a:latin typeface="Times New Roman" panose="02020603050405020304" pitchFamily="18" charset="0"/>
                <a:cs typeface="Times New Roman" panose="02020603050405020304" pitchFamily="18" charset="0"/>
              </a:rPr>
              <a:t>Phối hợp với các đơn vị tuyển dụng </a:t>
            </a:r>
            <a:endParaRPr lang="en-US" sz="1600" b="0" dirty="0">
              <a:latin typeface="Times New Roman" panose="02020603050405020304" pitchFamily="18" charset="0"/>
              <a:cs typeface="Times New Roman" panose="02020603050405020304" pitchFamily="18" charset="0"/>
            </a:endParaRPr>
          </a:p>
          <a:p>
            <a:pPr algn="ctr"/>
            <a:r>
              <a:rPr lang="vi-VN" sz="1600" b="0" dirty="0">
                <a:latin typeface="Times New Roman" panose="02020603050405020304" pitchFamily="18" charset="0"/>
                <a:cs typeface="Times New Roman" panose="02020603050405020304" pitchFamily="18" charset="0"/>
              </a:rPr>
              <a:t>tổ chức các chương trình tuyển dụng nhân sự và chương trình thực tập định kỳ hàng năm</a:t>
            </a:r>
            <a:endParaRPr lang="en-US" sz="1600" b="0" dirty="0">
              <a:latin typeface="Times New Roman" panose="02020603050405020304" pitchFamily="18" charset="0"/>
              <a:cs typeface="Times New Roman" panose="02020603050405020304" pitchFamily="18" charset="0"/>
            </a:endParaRPr>
          </a:p>
        </p:txBody>
      </p:sp>
      <p:pic>
        <p:nvPicPr>
          <p:cNvPr id="20482" name="Picture 2" descr="https://f19-zpc.zdn.vn/1142610978888751479/d7b4b9377be5aebbf7f4.jpg">
            <a:extLst>
              <a:ext uri="{FF2B5EF4-FFF2-40B4-BE49-F238E27FC236}">
                <a16:creationId xmlns:a16="http://schemas.microsoft.com/office/drawing/2014/main" id="{4D11E7B8-9B31-42C8-8295-C133EF496A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99991" y="2636549"/>
            <a:ext cx="4267201" cy="2160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descr="Sinh viên hào hứng tham gia Hội chợ việc làm">
            <a:extLst>
              <a:ext uri="{FF2B5EF4-FFF2-40B4-BE49-F238E27FC236}">
                <a16:creationId xmlns:a16="http://schemas.microsoft.com/office/drawing/2014/main" id="{E9547867-5B52-4876-B6B9-07F6BDECE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23" y="1143000"/>
            <a:ext cx="1950677" cy="1450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6" name="Picture 6" descr="Doanh nghiệp phỏng vấn sinh viên">
            <a:extLst>
              <a:ext uri="{FF2B5EF4-FFF2-40B4-BE49-F238E27FC236}">
                <a16:creationId xmlns:a16="http://schemas.microsoft.com/office/drawing/2014/main" id="{4BFCC3C7-2B9E-4DAE-A1BF-45EE4BE3BAD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60618" y="1217937"/>
            <a:ext cx="1828801" cy="132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770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79400"/>
            <a:ext cx="3124200" cy="457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ĐÀO TẠO KỸ NĂNG MỀM</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700" y="5867400"/>
            <a:ext cx="9309100" cy="830997"/>
          </a:xfrm>
          <a:prstGeom prst="rect">
            <a:avLst/>
          </a:prstGeom>
        </p:spPr>
        <p:txBody>
          <a:bodyPr wrap="square">
            <a:spAutoFit/>
          </a:bodyPr>
          <a:lstStyle/>
          <a:p>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Tổ</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thường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xuyên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lớp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tập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huấn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kỹ</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năng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mềm</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dành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miễn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phí</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hoặc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mức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phí</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đãi</a:t>
            </a:r>
            <a:r>
              <a:rPr lang="en-US" sz="1600" b="0" dirty="0">
                <a:latin typeface="Times New Roman" panose="02020603050405020304" pitchFamily="18" charset="0"/>
                <a:cs typeface="Times New Roman" panose="02020603050405020304" pitchFamily="18" charset="0"/>
              </a:rPr>
              <a:t>);</a:t>
            </a:r>
          </a:p>
          <a:p>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Tổ</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hoạt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động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rèn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luyện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và</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phát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triển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kỹ</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năng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mềm</a:t>
            </a:r>
            <a:r>
              <a:rPr lang="en-US" sz="1600" b="0" dirty="0">
                <a:latin typeface="Times New Roman" panose="02020603050405020304" pitchFamily="18" charset="0"/>
                <a:cs typeface="Times New Roman" panose="02020603050405020304" pitchFamily="18" charset="0"/>
              </a:rPr>
              <a:t>;</a:t>
            </a:r>
          </a:p>
          <a:p>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Tổ</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đợt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tham</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quan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và</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học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tập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thực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tế</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tại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đơn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vị</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doanh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nghiệp</a:t>
            </a:r>
            <a:r>
              <a:rPr lang="en-US" sz="1600" b="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717" y="914400"/>
            <a:ext cx="3079983" cy="2053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4" name="Picture 2" descr="Không có mô tả.">
            <a:extLst>
              <a:ext uri="{FF2B5EF4-FFF2-40B4-BE49-F238E27FC236}">
                <a16:creationId xmlns:a16="http://schemas.microsoft.com/office/drawing/2014/main" id="{4BD8E33F-682A-4EB4-93EB-1B59EFF3F9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41438"/>
            <a:ext cx="2914884" cy="19618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Không có mô tả.">
            <a:extLst>
              <a:ext uri="{FF2B5EF4-FFF2-40B4-BE49-F238E27FC236}">
                <a16:creationId xmlns:a16="http://schemas.microsoft.com/office/drawing/2014/main" id="{74C49D98-9EEC-45E2-85F0-02400F4374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6797" y="914400"/>
            <a:ext cx="2650406" cy="19888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hông có mô tả.">
            <a:extLst>
              <a:ext uri="{FF2B5EF4-FFF2-40B4-BE49-F238E27FC236}">
                <a16:creationId xmlns:a16="http://schemas.microsoft.com/office/drawing/2014/main" id="{7FECCDEA-AD0E-413D-B6B5-C3B01FA24E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65" y="3428999"/>
            <a:ext cx="3124200" cy="240615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Không có mô tả.">
            <a:extLst>
              <a:ext uri="{FF2B5EF4-FFF2-40B4-BE49-F238E27FC236}">
                <a16:creationId xmlns:a16="http://schemas.microsoft.com/office/drawing/2014/main" id="{83C6976A-4F30-4E40-A229-AF0FC0B9C5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1" y="3396758"/>
            <a:ext cx="2691407" cy="240615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Không có mô tả.">
            <a:extLst>
              <a:ext uri="{FF2B5EF4-FFF2-40B4-BE49-F238E27FC236}">
                <a16:creationId xmlns:a16="http://schemas.microsoft.com/office/drawing/2014/main" id="{FEE84AB3-8A80-49DB-98B6-A66365B627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3302" y="3407620"/>
            <a:ext cx="2914882" cy="240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043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548680"/>
            <a:ext cx="7696200" cy="4191000"/>
          </a:xfrm>
          <a:prstGeom prst="rect">
            <a:avLst/>
          </a:prstGeom>
          <a:ln>
            <a:noFill/>
          </a:ln>
          <a:effectLst>
            <a:softEdge rad="112500"/>
          </a:effectLst>
        </p:spPr>
      </p:pic>
      <p:sp>
        <p:nvSpPr>
          <p:cNvPr id="4" name="TextBox 3"/>
          <p:cNvSpPr txBox="1"/>
          <p:nvPr/>
        </p:nvSpPr>
        <p:spPr>
          <a:xfrm>
            <a:off x="76200" y="5029200"/>
            <a:ext cx="8915400" cy="1446550"/>
          </a:xfrm>
          <a:prstGeom prst="rect">
            <a:avLst/>
          </a:prstGeom>
          <a:noFill/>
        </p:spPr>
        <p:txBody>
          <a:bodyPr wrap="square" rtlCol="0">
            <a:spAutoFit/>
          </a:bodyPr>
          <a:lstStyle/>
          <a:p>
            <a:pPr algn="ctr"/>
            <a:r>
              <a:rPr lang="en-US" sz="2200" b="0" dirty="0" err="1">
                <a:latin typeface="Times New Roman" panose="02020603050405020304" pitchFamily="18" charset="0"/>
                <a:cs typeface="Times New Roman" panose="02020603050405020304" pitchFamily="18" charset="0"/>
              </a:rPr>
              <a:t>Đầu</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năm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học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Bộ</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phận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sẽ</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tổ</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chức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các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lớp</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tập</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huấn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kỹ</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năng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mềm</a:t>
            </a:r>
            <a:r>
              <a:rPr lang="en-US" sz="2200" b="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phí</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hoặc giá ưu đãi </a:t>
            </a:r>
            <a:r>
              <a:rPr lang="en-US" sz="2200" b="0" dirty="0" err="1">
                <a:latin typeface="Times New Roman" panose="02020603050405020304" pitchFamily="18" charset="0"/>
                <a:cs typeface="Times New Roman" panose="02020603050405020304" pitchFamily="18" charset="0"/>
              </a:rPr>
              <a:t>dành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cho</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tân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sinh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viên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giúp</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trang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bị</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các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kỹ</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năng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cơ</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bản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cho</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sinh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viên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như</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kỹ</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năng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thuyết</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trình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kỹ</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năng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làm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việc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nhóm</a:t>
            </a:r>
            <a:r>
              <a:rPr lang="en-US" sz="2200" b="0" dirty="0">
                <a:latin typeface="Times New Roman" panose="02020603050405020304" pitchFamily="18" charset="0"/>
                <a:cs typeface="Times New Roman" panose="02020603050405020304" pitchFamily="18" charset="0"/>
              </a:rPr>
              <a:t>,</a:t>
            </a:r>
            <a:r>
              <a:rPr lang="vi-VN" sz="2200" b="0" dirty="0">
                <a:latin typeface="Times New Roman" panose="02020603050405020304" pitchFamily="18" charset="0"/>
                <a:cs typeface="Times New Roman" panose="02020603050405020304" pitchFamily="18" charset="0"/>
              </a:rPr>
              <a:t> làm hoa giấy, cắm hóa sáp,</a:t>
            </a:r>
            <a:r>
              <a:rPr lang="en-US" sz="2200" b="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83169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79400"/>
            <a:ext cx="3124200" cy="457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dirty="0">
                <a:solidFill>
                  <a:schemeClr val="tx1"/>
                </a:solidFill>
                <a:latin typeface="Times New Roman" panose="02020603050405020304" pitchFamily="18" charset="0"/>
                <a:cs typeface="Times New Roman" panose="02020603050405020304" pitchFamily="18" charset="0"/>
              </a:rPr>
              <a:t>HỖ TRỢ KHỞI NGHIỆP</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 y="5867400"/>
            <a:ext cx="9144000" cy="707886"/>
          </a:xfrm>
          <a:prstGeom prst="rect">
            <a:avLst/>
          </a:prstGeom>
        </p:spPr>
        <p:txBody>
          <a:bodyPr wrap="square">
            <a:spAutoFit/>
          </a:bodyPr>
          <a:lstStyle/>
          <a:p>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Tổ</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chức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các</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hoạt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động</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hỗ</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trợ</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sinh</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viên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hình</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thành</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và</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phát</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triển</a:t>
            </a:r>
            <a:r>
              <a:rPr lang="en-US" sz="2000" b="0" dirty="0">
                <a:latin typeface="Times New Roman" panose="02020603050405020304" pitchFamily="18" charset="0"/>
                <a:cs typeface="Times New Roman" panose="02020603050405020304" pitchFamily="18" charset="0"/>
              </a:rPr>
              <a:t> ý </a:t>
            </a:r>
            <a:r>
              <a:rPr lang="en-US" sz="2000" b="0" dirty="0" err="1">
                <a:latin typeface="Times New Roman" panose="02020603050405020304" pitchFamily="18" charset="0"/>
                <a:cs typeface="Times New Roman" panose="02020603050405020304" pitchFamily="18" charset="0"/>
              </a:rPr>
              <a:t>tưởng</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khởi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nghiệp</a:t>
            </a:r>
            <a:r>
              <a:rPr lang="en-US" sz="2000" b="0" dirty="0">
                <a:latin typeface="Times New Roman" panose="02020603050405020304" pitchFamily="18" charset="0"/>
                <a:cs typeface="Times New Roman" panose="02020603050405020304" pitchFamily="18" charset="0"/>
              </a:rPr>
              <a:t>;</a:t>
            </a:r>
          </a:p>
          <a:p>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Hỗ</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trợ</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sinh</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viên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chuẩn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bị</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nền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tảng</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để</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khởi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nghiệp</a:t>
            </a:r>
            <a:r>
              <a:rPr lang="en-US" sz="2000" b="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2400"/>
            <a:ext cx="3873795"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0" name="Picture 2" descr="https://f15-zpc.zdn.vn/4957318554441208698/bfb726b9ff6b2a35737a.jpg">
            <a:extLst>
              <a:ext uri="{FF2B5EF4-FFF2-40B4-BE49-F238E27FC236}">
                <a16:creationId xmlns:a16="http://schemas.microsoft.com/office/drawing/2014/main" id="{0800C888-A16E-4C3E-AEAB-1F7B4FE049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163" y="3402179"/>
            <a:ext cx="3605876" cy="2400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2" name="Picture 4" descr="https://f12-zpc.zdn.vn/3185927039716426611/71a1af4b7299a7c7fe88.jpg">
            <a:extLst>
              <a:ext uri="{FF2B5EF4-FFF2-40B4-BE49-F238E27FC236}">
                <a16:creationId xmlns:a16="http://schemas.microsoft.com/office/drawing/2014/main" id="{9783031E-FFB4-47A4-AA20-63C8354875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967058"/>
            <a:ext cx="3492275" cy="2317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7634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03198" y="863600"/>
            <a:ext cx="2357756" cy="195580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616700" y="977900"/>
            <a:ext cx="2319656" cy="1841500"/>
          </a:xfrm>
          <a:prstGeom prst="rect">
            <a:avLst/>
          </a:prstGeom>
        </p:spPr>
      </p:pic>
      <p:sp>
        <p:nvSpPr>
          <p:cNvPr id="5" name="TextBox 4"/>
          <p:cNvSpPr txBox="1"/>
          <p:nvPr/>
        </p:nvSpPr>
        <p:spPr>
          <a:xfrm>
            <a:off x="76200" y="114300"/>
            <a:ext cx="8915400" cy="646331"/>
          </a:xfrm>
          <a:prstGeom prst="rect">
            <a:avLst/>
          </a:prstGeom>
          <a:noFill/>
        </p:spPr>
        <p:txBody>
          <a:bodyPr wrap="square" rtlCol="0">
            <a:spAutoFit/>
          </a:bodyPr>
          <a:lstStyle/>
          <a:p>
            <a:pPr algn="ctr"/>
            <a:r>
              <a:rPr lang="en-US" dirty="0" err="1">
                <a:solidFill>
                  <a:srgbClr val="FF0000"/>
                </a:solidFill>
                <a:latin typeface="Times New Roman" panose="02020603050405020304" pitchFamily="18" charset="0"/>
                <a:cs typeface="Times New Roman" panose="02020603050405020304" pitchFamily="18" charset="0"/>
              </a:rPr>
              <a:t>Phối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hợp</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với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đơn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tổ</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chức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các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chương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trình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giao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lưu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diễn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đàn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tọa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đàm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giữa</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sinh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viên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và</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doanh</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nhân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người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nổi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tiếng</a:t>
            </a:r>
            <a:r>
              <a:rPr lang="en-US" dirty="0">
                <a:solidFill>
                  <a:srgbClr val="FF0000"/>
                </a:solidFill>
                <a:latin typeface="Times New Roman" panose="02020603050405020304" pitchFamily="18" charset="0"/>
                <a:cs typeface="Times New Roman" panose="02020603050405020304" pitchFamily="18" charset="0"/>
              </a:rPr>
              <a:t>, ca </a:t>
            </a:r>
            <a:r>
              <a:rPr lang="en-US" dirty="0" err="1">
                <a:solidFill>
                  <a:srgbClr val="FF0000"/>
                </a:solidFill>
                <a:latin typeface="Times New Roman" panose="02020603050405020304" pitchFamily="18" charset="0"/>
                <a:cs typeface="Times New Roman" panose="02020603050405020304" pitchFamily="18" charset="0"/>
              </a:rPr>
              <a:t>sĩ</a:t>
            </a:r>
            <a:r>
              <a:rPr lang="en-US" dirty="0">
                <a:solidFill>
                  <a:srgbClr val="FF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7699" y="3480374"/>
            <a:ext cx="2915272" cy="1905000"/>
          </a:xfrm>
          <a:prstGeom prst="ellipse">
            <a:avLst/>
          </a:prstGeom>
          <a:ln>
            <a:noFill/>
          </a:ln>
          <a:effectLst>
            <a:softEdge rad="112500"/>
          </a:effectLst>
        </p:spPr>
      </p:pic>
      <p:sp>
        <p:nvSpPr>
          <p:cNvPr id="7" name="TextBox 6"/>
          <p:cNvSpPr txBox="1"/>
          <p:nvPr/>
        </p:nvSpPr>
        <p:spPr>
          <a:xfrm>
            <a:off x="12700" y="2895599"/>
            <a:ext cx="3429000" cy="584775"/>
          </a:xfrm>
          <a:prstGeom prst="rect">
            <a:avLst/>
          </a:prstGeom>
          <a:noFill/>
        </p:spPr>
        <p:txBody>
          <a:bodyPr wrap="square" rtlCol="0">
            <a:spAutoFit/>
          </a:bodyPr>
          <a:lstStyle/>
          <a:p>
            <a:pPr algn="ctr"/>
            <a:r>
              <a:rPr lang="en-US" sz="1600" b="0" dirty="0" err="1">
                <a:latin typeface="Times New Roman" panose="02020603050405020304" pitchFamily="18" charset="0"/>
                <a:cs typeface="Times New Roman" panose="02020603050405020304" pitchFamily="18" charset="0"/>
              </a:rPr>
              <a:t>Giao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với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diễn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giả</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Nguyễn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Sơn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Lâm</a:t>
            </a:r>
            <a:r>
              <a:rPr lang="en-US" sz="1600" b="0" dirty="0">
                <a:latin typeface="Times New Roman" panose="02020603050405020304" pitchFamily="18" charset="0"/>
                <a:cs typeface="Times New Roman" panose="02020603050405020304" pitchFamily="18" charset="0"/>
              </a:rPr>
              <a:t> – </a:t>
            </a:r>
            <a:r>
              <a:rPr lang="en-US" sz="1600" b="0" dirty="0" err="1">
                <a:latin typeface="Times New Roman" panose="02020603050405020304" pitchFamily="18" charset="0"/>
                <a:cs typeface="Times New Roman" panose="02020603050405020304" pitchFamily="18" charset="0"/>
              </a:rPr>
              <a:t>chủ</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đề</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Đánh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khát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vọng</a:t>
            </a:r>
            <a:endParaRPr lang="en-US" sz="1600" b="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9754" y="2895599"/>
            <a:ext cx="3429000" cy="584775"/>
          </a:xfrm>
          <a:prstGeom prst="rect">
            <a:avLst/>
          </a:prstGeom>
          <a:noFill/>
        </p:spPr>
        <p:txBody>
          <a:bodyPr wrap="square" rtlCol="0">
            <a:spAutoFit/>
          </a:bodyPr>
          <a:lstStyle/>
          <a:p>
            <a:pPr algn="ctr"/>
            <a:r>
              <a:rPr lang="en-US" sz="1600" b="0" dirty="0" err="1">
                <a:latin typeface="Times New Roman" panose="02020603050405020304" pitchFamily="18" charset="0"/>
                <a:cs typeface="Times New Roman" panose="02020603050405020304" pitchFamily="18" charset="0"/>
              </a:rPr>
              <a:t>Giao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với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diễn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giả</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Nguyễn</a:t>
            </a:r>
            <a:r>
              <a:rPr lang="en-US" sz="1600" b="0" dirty="0">
                <a:latin typeface="Times New Roman" panose="02020603050405020304" pitchFamily="18" charset="0"/>
                <a:cs typeface="Times New Roman" panose="02020603050405020304" pitchFamily="18" charset="0"/>
              </a:rPr>
              <a:t> Phi </a:t>
            </a:r>
            <a:r>
              <a:rPr lang="en-US" sz="1600" b="0" dirty="0" err="1">
                <a:latin typeface="Times New Roman" panose="02020603050405020304" pitchFamily="18" charset="0"/>
                <a:cs typeface="Times New Roman" panose="02020603050405020304" pitchFamily="18" charset="0"/>
              </a:rPr>
              <a:t>Vân</a:t>
            </a:r>
            <a:r>
              <a:rPr lang="en-US" sz="1600" b="0" dirty="0">
                <a:latin typeface="Times New Roman" panose="02020603050405020304" pitchFamily="18" charset="0"/>
                <a:cs typeface="Times New Roman" panose="02020603050405020304" pitchFamily="18" charset="0"/>
              </a:rPr>
              <a:t> – </a:t>
            </a:r>
            <a:r>
              <a:rPr lang="en-US" sz="1600" b="0" dirty="0" err="1">
                <a:latin typeface="Times New Roman" panose="02020603050405020304" pitchFamily="18" charset="0"/>
                <a:cs typeface="Times New Roman" panose="02020603050405020304" pitchFamily="18" charset="0"/>
              </a:rPr>
              <a:t>chủ</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đề</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Bật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nút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công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dân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toàn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cầu</a:t>
            </a:r>
            <a:endParaRPr lang="en-US" sz="1600" b="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431828" y="4069627"/>
            <a:ext cx="2833546" cy="2286001"/>
          </a:xfrm>
          <a:prstGeom prst="ellipse">
            <a:avLst/>
          </a:prstGeom>
          <a:ln>
            <a:noFill/>
          </a:ln>
          <a:effectLst>
            <a:softEdge rad="112500"/>
          </a:effectLst>
        </p:spPr>
      </p:pic>
      <p:sp>
        <p:nvSpPr>
          <p:cNvPr id="10" name="TextBox 9"/>
          <p:cNvSpPr txBox="1"/>
          <p:nvPr/>
        </p:nvSpPr>
        <p:spPr>
          <a:xfrm>
            <a:off x="3187699" y="5615425"/>
            <a:ext cx="3429000" cy="830997"/>
          </a:xfrm>
          <a:prstGeom prst="rect">
            <a:avLst/>
          </a:prstGeom>
          <a:noFill/>
        </p:spPr>
        <p:txBody>
          <a:bodyPr wrap="square" rtlCol="0">
            <a:spAutoFit/>
          </a:bodyPr>
          <a:lstStyle/>
          <a:p>
            <a:pPr algn="ctr"/>
            <a:r>
              <a:rPr lang="en-US" sz="1600" b="0" dirty="0" err="1">
                <a:latin typeface="Times New Roman" panose="02020603050405020304" pitchFamily="18" charset="0"/>
                <a:cs typeface="Times New Roman" panose="02020603050405020304" pitchFamily="18" charset="0"/>
              </a:rPr>
              <a:t>Giao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với</a:t>
            </a:r>
            <a:r>
              <a:rPr lang="en-US" sz="1600" b="0" dirty="0">
                <a:latin typeface="Times New Roman" panose="02020603050405020304" pitchFamily="18" charset="0"/>
                <a:cs typeface="Times New Roman" panose="02020603050405020304" pitchFamily="18" charset="0"/>
              </a:rPr>
              <a:t> ca </a:t>
            </a:r>
            <a:r>
              <a:rPr lang="en-US" sz="1600" b="0" dirty="0" err="1">
                <a:latin typeface="Times New Roman" panose="02020603050405020304" pitchFamily="18" charset="0"/>
                <a:cs typeface="Times New Roman" panose="02020603050405020304" pitchFamily="18" charset="0"/>
              </a:rPr>
              <a:t>sĩ</a:t>
            </a:r>
            <a:r>
              <a:rPr lang="en-US" sz="1600" b="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Đạt</a:t>
            </a:r>
            <a:r>
              <a:rPr lang="en-US" sz="1600" dirty="0">
                <a:latin typeface="Times New Roman" panose="02020603050405020304" pitchFamily="18" charset="0"/>
                <a:cs typeface="Times New Roman" panose="02020603050405020304" pitchFamily="18" charset="0"/>
              </a:rPr>
              <a:t> Long Vinh</a:t>
            </a:r>
            <a:r>
              <a:rPr lang="en-US" sz="1600" b="0" dirty="0">
                <a:latin typeface="Times New Roman" panose="02020603050405020304" pitchFamily="18" charset="0"/>
                <a:cs typeface="Times New Roman" panose="02020603050405020304" pitchFamily="18" charset="0"/>
              </a:rPr>
              <a:t>, Hamlet </a:t>
            </a:r>
            <a:r>
              <a:rPr lang="en-US" sz="1600" b="0" dirty="0" err="1">
                <a:latin typeface="Times New Roman" panose="02020603050405020304" pitchFamily="18" charset="0"/>
                <a:cs typeface="Times New Roman" panose="02020603050405020304" pitchFamily="18" charset="0"/>
              </a:rPr>
              <a:t>Trương</a:t>
            </a:r>
            <a:r>
              <a:rPr lang="en-US" sz="1600" b="0" dirty="0">
                <a:latin typeface="Times New Roman" panose="02020603050405020304" pitchFamily="18" charset="0"/>
                <a:cs typeface="Times New Roman" panose="02020603050405020304" pitchFamily="18" charset="0"/>
              </a:rPr>
              <a:t>, Minh </a:t>
            </a:r>
            <a:r>
              <a:rPr lang="en-US" sz="1600" b="0" dirty="0" err="1">
                <a:latin typeface="Times New Roman" panose="02020603050405020304" pitchFamily="18" charset="0"/>
                <a:cs typeface="Times New Roman" panose="02020603050405020304" pitchFamily="18" charset="0"/>
              </a:rPr>
              <a:t>Như</a:t>
            </a:r>
            <a:r>
              <a:rPr lang="en-US" sz="1600" b="0" dirty="0">
                <a:latin typeface="Times New Roman" panose="02020603050405020304" pitchFamily="18" charset="0"/>
                <a:cs typeface="Times New Roman" panose="02020603050405020304" pitchFamily="18" charset="0"/>
              </a:rPr>
              <a:t>,…</a:t>
            </a:r>
          </a:p>
          <a:p>
            <a:pPr algn="ctr"/>
            <a:r>
              <a:rPr lang="en-US" sz="1600" b="0" dirty="0" err="1">
                <a:latin typeface="Times New Roman" panose="02020603050405020304" pitchFamily="18" charset="0"/>
                <a:cs typeface="Times New Roman" panose="02020603050405020304" pitchFamily="18" charset="0"/>
              </a:rPr>
              <a:t>Giao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với</a:t>
            </a:r>
            <a:r>
              <a:rPr lang="en-US" sz="1600" b="0" dirty="0">
                <a:latin typeface="Times New Roman" panose="02020603050405020304" pitchFamily="18" charset="0"/>
                <a:cs typeface="Times New Roman" panose="02020603050405020304" pitchFamily="18" charset="0"/>
              </a:rPr>
              <a:t> MC HTV7 </a:t>
            </a:r>
            <a:r>
              <a:rPr lang="en-US" sz="1600" b="0" dirty="0" err="1">
                <a:latin typeface="Times New Roman" panose="02020603050405020304" pitchFamily="18" charset="0"/>
                <a:cs typeface="Times New Roman" panose="02020603050405020304" pitchFamily="18" charset="0"/>
              </a:rPr>
              <a:t>Quỳnh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Hương</a:t>
            </a:r>
            <a:endParaRPr lang="en-US" sz="1600" b="0" dirty="0">
              <a:latin typeface="Times New Roman" panose="02020603050405020304" pitchFamily="18" charset="0"/>
              <a:cs typeface="Times New Roman" panose="02020603050405020304" pitchFamily="18" charset="0"/>
            </a:endParaRPr>
          </a:p>
        </p:txBody>
      </p:sp>
      <p:pic>
        <p:nvPicPr>
          <p:cNvPr id="21508" name="Picture 4" descr="http://sunjin.vn/wp-content/uploads/2023/05/124.jpg">
            <a:extLst>
              <a:ext uri="{FF2B5EF4-FFF2-40B4-BE49-F238E27FC236}">
                <a16:creationId xmlns:a16="http://schemas.microsoft.com/office/drawing/2014/main" id="{41C85770-0EF3-469E-A4C4-AD48C3140DE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35713" y="863600"/>
            <a:ext cx="3586197" cy="195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8446DB7-9A4C-9FBC-5824-3B1DE7E49A93}"/>
              </a:ext>
            </a:extLst>
          </p:cNvPr>
          <p:cNvPicPr>
            <a:picLocks noChangeAspect="1"/>
          </p:cNvPicPr>
          <p:nvPr/>
        </p:nvPicPr>
        <p:blipFill>
          <a:blip r:embed="rId8"/>
          <a:stretch>
            <a:fillRect/>
          </a:stretch>
        </p:blipFill>
        <p:spPr>
          <a:xfrm>
            <a:off x="95856" y="3663675"/>
            <a:ext cx="3100308" cy="2965726"/>
          </a:xfrm>
          <a:prstGeom prst="rect">
            <a:avLst/>
          </a:prstGeom>
        </p:spPr>
      </p:pic>
    </p:spTree>
    <p:extLst>
      <p:ext uri="{BB962C8B-B14F-4D97-AF65-F5344CB8AC3E}">
        <p14:creationId xmlns:p14="http://schemas.microsoft.com/office/powerpoint/2010/main" val="38221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175696"/>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755576" y="836712"/>
            <a:ext cx="7759774" cy="523220"/>
          </a:xfrm>
          <a:prstGeom prst="rect">
            <a:avLst/>
          </a:prstGeom>
        </p:spPr>
        <p:txBody>
          <a:bodyPr wrap="square">
            <a:spAutoFit/>
          </a:bodyPr>
          <a:lstStyle/>
          <a:p>
            <a:pPr algn="ctr"/>
            <a:r>
              <a:rPr lang="en-US" sz="2800" b="1" dirty="0">
                <a:solidFill>
                  <a:srgbClr val="FF0000"/>
                </a:solidFill>
              </a:rPr>
              <a:t>02 – TỔ CHỨC CÁC HOẠT ĐỘNG HỌC THUẬT.</a:t>
            </a:r>
          </a:p>
        </p:txBody>
      </p:sp>
      <p:sp>
        <p:nvSpPr>
          <p:cNvPr id="3" name="Rectangle 2">
            <a:extLst>
              <a:ext uri="{FF2B5EF4-FFF2-40B4-BE49-F238E27FC236}">
                <a16:creationId xmlns:a16="http://schemas.microsoft.com/office/drawing/2014/main" id="{44F1EA52-FE59-4C7F-A9D2-A2D64E506C82}"/>
              </a:ext>
            </a:extLst>
          </p:cNvPr>
          <p:cNvSpPr/>
          <p:nvPr/>
        </p:nvSpPr>
        <p:spPr>
          <a:xfrm>
            <a:off x="628650" y="6237312"/>
            <a:ext cx="7886700" cy="646331"/>
          </a:xfrm>
          <a:prstGeom prst="rect">
            <a:avLst/>
          </a:prstGeom>
        </p:spPr>
        <p:txBody>
          <a:bodyPr wrap="square">
            <a:spAutoFit/>
          </a:bodyPr>
          <a:lstStyle/>
          <a:p>
            <a:pPr algn="ctr"/>
            <a:r>
              <a:rPr lang="vi-VN" b="1" dirty="0"/>
              <a:t>Sinh viên học hỏi nhiều kiến thức từ Hội thảo “Toàn cầu hóa và phi toàn cầu hóa” năm 2022</a:t>
            </a:r>
          </a:p>
        </p:txBody>
      </p:sp>
      <p:sp>
        <p:nvSpPr>
          <p:cNvPr id="2" name="Rectangle 1">
            <a:extLst>
              <a:ext uri="{FF2B5EF4-FFF2-40B4-BE49-F238E27FC236}">
                <a16:creationId xmlns:a16="http://schemas.microsoft.com/office/drawing/2014/main" id="{1429E36A-0A62-4941-A572-D8F2D3C99FCC}"/>
              </a:ext>
            </a:extLst>
          </p:cNvPr>
          <p:cNvSpPr/>
          <p:nvPr/>
        </p:nvSpPr>
        <p:spPr>
          <a:xfrm>
            <a:off x="644419" y="6207630"/>
            <a:ext cx="7886701"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b="1" i="1" dirty="0">
                <a:solidFill>
                  <a:schemeClr val="bg1"/>
                </a:solidFill>
                <a:latin typeface="Time News Roman"/>
              </a:rPr>
              <a:t>Hội thảo tập huấn chuyển đổi sản xuất nông nghiệp trong điều kiện biến đổi khí hậu</a:t>
            </a:r>
            <a:endParaRPr lang="en-US" b="1" dirty="0">
              <a:solidFill>
                <a:schemeClr val="bg1"/>
              </a:solidFill>
            </a:endParaRPr>
          </a:p>
        </p:txBody>
      </p:sp>
      <p:sp>
        <p:nvSpPr>
          <p:cNvPr id="11" name="Rectangle 10">
            <a:extLst>
              <a:ext uri="{FF2B5EF4-FFF2-40B4-BE49-F238E27FC236}">
                <a16:creationId xmlns:a16="http://schemas.microsoft.com/office/drawing/2014/main" id="{A870F26C-88A2-4BA1-A633-DC57E052E309}"/>
              </a:ext>
            </a:extLst>
          </p:cNvPr>
          <p:cNvSpPr/>
          <p:nvPr/>
        </p:nvSpPr>
        <p:spPr>
          <a:xfrm>
            <a:off x="0" y="6202184"/>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i="1" dirty="0"/>
              <a:t>Trường Đại học An Giang giao lưu cùngTrung tâm Khởi nghiệp </a:t>
            </a:r>
          </a:p>
          <a:p>
            <a:pPr algn="ctr"/>
            <a:r>
              <a:rPr lang="vi-VN" i="1" dirty="0"/>
              <a:t>đổi mới sáng tạo ĐHQG-HCM</a:t>
            </a:r>
            <a:endParaRPr lang="en-US" sz="800" dirty="0">
              <a:solidFill>
                <a:schemeClr val="bg1"/>
              </a:solidFill>
            </a:endParaRPr>
          </a:p>
        </p:txBody>
      </p:sp>
      <p:pic>
        <p:nvPicPr>
          <p:cNvPr id="2050" name="Picture 2" descr="GS.TS Lit Ying Yoong và PGS.TS Trần Văn Đạt cùng trao chứng nhận và học bổng cho các sinh v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92" y="1484784"/>
            <a:ext cx="8033356" cy="4726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ews.agu.edu.vn/images/assets/2022/07/ban-tin/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92" y="1481937"/>
            <a:ext cx="8033356" cy="47202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ews.agu.edu.vn/images/assets/2022/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05" y="1481937"/>
            <a:ext cx="8033356" cy="4717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ews.agu.edu.vn/images/assets/2022/07/8.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1091" y="1484783"/>
            <a:ext cx="8057869" cy="47145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870F26C-88A2-4BA1-A633-DC57E052E309}"/>
              </a:ext>
            </a:extLst>
          </p:cNvPr>
          <p:cNvSpPr/>
          <p:nvPr/>
        </p:nvSpPr>
        <p:spPr>
          <a:xfrm>
            <a:off x="27404" y="6216522"/>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b="1" dirty="0"/>
              <a:t>Sinh viên AGU trải nghiệm công nghệ tại sự kiện Intel Campus Tour</a:t>
            </a:r>
          </a:p>
          <a:p>
            <a:endParaRPr lang="vi-VN" b="1" dirty="0"/>
          </a:p>
        </p:txBody>
      </p:sp>
      <p:pic>
        <p:nvPicPr>
          <p:cNvPr id="2058" name="Picture 10" descr="https://enews.agu.edu.vn/images/assets/2022/06/ban-tin/01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345" y="1503476"/>
            <a:ext cx="8067616" cy="469585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0F26C-88A2-4BA1-A633-DC57E052E309}"/>
              </a:ext>
            </a:extLst>
          </p:cNvPr>
          <p:cNvSpPr/>
          <p:nvPr/>
        </p:nvSpPr>
        <p:spPr>
          <a:xfrm>
            <a:off x="23153" y="6237312"/>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vi-VN" b="1" dirty="0"/>
              <a:t>Hội thảo tập huấn Đổi mới sáng tạo trong giáo dục </a:t>
            </a:r>
          </a:p>
          <a:p>
            <a:endParaRPr lang="vi-VN" b="1" dirty="0"/>
          </a:p>
        </p:txBody>
      </p:sp>
      <p:sp>
        <p:nvSpPr>
          <p:cNvPr id="17" name="Rectangle 16">
            <a:extLst>
              <a:ext uri="{FF2B5EF4-FFF2-40B4-BE49-F238E27FC236}">
                <a16:creationId xmlns:a16="http://schemas.microsoft.com/office/drawing/2014/main" id="{6B9BC711-2F54-4AAA-962F-02F9692BC115}"/>
              </a:ext>
            </a:extLst>
          </p:cNvPr>
          <p:cNvSpPr/>
          <p:nvPr/>
        </p:nvSpPr>
        <p:spPr>
          <a:xfrm>
            <a:off x="40283" y="6254920"/>
            <a:ext cx="91440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b="1" dirty="0" err="1"/>
              <a:t>Hội</a:t>
            </a:r>
            <a:r>
              <a:rPr lang="en-US" b="1" dirty="0"/>
              <a:t> </a:t>
            </a:r>
            <a:r>
              <a:rPr lang="en-US" b="1" dirty="0" err="1"/>
              <a:t>thảo</a:t>
            </a:r>
            <a:r>
              <a:rPr lang="en-US" b="1" dirty="0"/>
              <a:t> khoa </a:t>
            </a:r>
            <a:r>
              <a:rPr lang="en-US" b="1" dirty="0" err="1"/>
              <a:t>học</a:t>
            </a:r>
            <a:r>
              <a:rPr lang="en-US" b="1" dirty="0"/>
              <a:t> </a:t>
            </a:r>
            <a:r>
              <a:rPr lang="en-US" b="1" dirty="0" err="1"/>
              <a:t>cấp</a:t>
            </a:r>
            <a:r>
              <a:rPr lang="en-US" b="1" dirty="0"/>
              <a:t> </a:t>
            </a:r>
            <a:r>
              <a:rPr lang="en-US" b="1" dirty="0" err="1"/>
              <a:t>Trường</a:t>
            </a:r>
            <a:r>
              <a:rPr lang="en-US" b="1" dirty="0"/>
              <a:t>, Sinh </a:t>
            </a:r>
            <a:r>
              <a:rPr lang="en-US" b="1" dirty="0" err="1"/>
              <a:t>viên</a:t>
            </a:r>
            <a:r>
              <a:rPr lang="en-US" b="1" dirty="0"/>
              <a:t> </a:t>
            </a:r>
            <a:r>
              <a:rPr lang="en-US" b="1" dirty="0" err="1"/>
              <a:t>Sư</a:t>
            </a:r>
            <a:r>
              <a:rPr lang="en-US" b="1" dirty="0"/>
              <a:t> </a:t>
            </a:r>
            <a:r>
              <a:rPr lang="en-US" b="1" dirty="0" err="1"/>
              <a:t>phạm</a:t>
            </a:r>
            <a:r>
              <a:rPr lang="en-US" b="1" dirty="0"/>
              <a:t> </a:t>
            </a:r>
            <a:r>
              <a:rPr lang="en-US" b="1" dirty="0" err="1"/>
              <a:t>nghiên</a:t>
            </a:r>
            <a:r>
              <a:rPr lang="en-US" b="1" dirty="0"/>
              <a:t> </a:t>
            </a:r>
            <a:r>
              <a:rPr lang="en-US" b="1" dirty="0" err="1"/>
              <a:t>cứu</a:t>
            </a:r>
            <a:r>
              <a:rPr lang="en-US" b="1" dirty="0"/>
              <a:t> khoa </a:t>
            </a:r>
            <a:r>
              <a:rPr lang="en-US" b="1" dirty="0" err="1"/>
              <a:t>học</a:t>
            </a:r>
            <a:r>
              <a:rPr lang="en-US" b="1" dirty="0"/>
              <a:t> </a:t>
            </a:r>
            <a:r>
              <a:rPr lang="en-US" b="1" dirty="0" err="1"/>
              <a:t>và</a:t>
            </a:r>
            <a:r>
              <a:rPr lang="en-US" b="1" dirty="0"/>
              <a:t> </a:t>
            </a:r>
            <a:r>
              <a:rPr lang="en-US" b="1" dirty="0" err="1"/>
              <a:t>ứng</a:t>
            </a:r>
            <a:r>
              <a:rPr lang="en-US" b="1" dirty="0"/>
              <a:t> </a:t>
            </a:r>
            <a:r>
              <a:rPr lang="en-US" b="1" dirty="0" err="1"/>
              <a:t>dụng</a:t>
            </a:r>
            <a:endParaRPr lang="en-US" b="1" dirty="0"/>
          </a:p>
          <a:p>
            <a:endParaRPr lang="vi-VN" b="1" dirty="0"/>
          </a:p>
        </p:txBody>
      </p:sp>
      <p:pic>
        <p:nvPicPr>
          <p:cNvPr id="10" name="Picture 9">
            <a:extLst>
              <a:ext uri="{FF2B5EF4-FFF2-40B4-BE49-F238E27FC236}">
                <a16:creationId xmlns:a16="http://schemas.microsoft.com/office/drawing/2014/main" id="{BBCBBD70-DF39-6C40-9FC1-D96B3E898F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201" y="1455080"/>
            <a:ext cx="8083911" cy="4747101"/>
          </a:xfrm>
          <a:prstGeom prst="rect">
            <a:avLst/>
          </a:prstGeom>
        </p:spPr>
      </p:pic>
    </p:spTree>
    <p:extLst>
      <p:ext uri="{BB962C8B-B14F-4D97-AF65-F5344CB8AC3E}">
        <p14:creationId xmlns:p14="http://schemas.microsoft.com/office/powerpoint/2010/main" val="323599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0-#ppt_w/2"/>
                                          </p:val>
                                        </p:tav>
                                        <p:tav tm="100000">
                                          <p:val>
                                            <p:strVal val="#ppt_x"/>
                                          </p:val>
                                        </p:tav>
                                      </p:tavLst>
                                    </p:anim>
                                    <p:anim calcmode="lin" valueType="num">
                                      <p:cBhvr additive="base">
                                        <p:cTn id="14" dur="500" fill="hold"/>
                                        <p:tgtEl>
                                          <p:spTgt spid="205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anim calcmode="lin" valueType="num">
                                      <p:cBhvr additive="base">
                                        <p:cTn id="43" dur="500" fill="hold"/>
                                        <p:tgtEl>
                                          <p:spTgt spid="2056"/>
                                        </p:tgtEl>
                                        <p:attrNameLst>
                                          <p:attrName>ppt_x</p:attrName>
                                        </p:attrNameLst>
                                      </p:cBhvr>
                                      <p:tavLst>
                                        <p:tav tm="0">
                                          <p:val>
                                            <p:strVal val="0-#ppt_w/2"/>
                                          </p:val>
                                        </p:tav>
                                        <p:tav tm="100000">
                                          <p:val>
                                            <p:strVal val="#ppt_x"/>
                                          </p:val>
                                        </p:tav>
                                      </p:tavLst>
                                    </p:anim>
                                    <p:anim calcmode="lin" valueType="num">
                                      <p:cBhvr additive="base">
                                        <p:cTn id="44" dur="500" fill="hold"/>
                                        <p:tgtEl>
                                          <p:spTgt spid="2056"/>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058"/>
                                        </p:tgtEl>
                                        <p:attrNameLst>
                                          <p:attrName>style.visibility</p:attrName>
                                        </p:attrNameLst>
                                      </p:cBhvr>
                                      <p:to>
                                        <p:strVal val="visible"/>
                                      </p:to>
                                    </p:set>
                                    <p:anim calcmode="lin" valueType="num">
                                      <p:cBhvr additive="base">
                                        <p:cTn id="53" dur="500" fill="hold"/>
                                        <p:tgtEl>
                                          <p:spTgt spid="2058"/>
                                        </p:tgtEl>
                                        <p:attrNameLst>
                                          <p:attrName>ppt_x</p:attrName>
                                        </p:attrNameLst>
                                      </p:cBhvr>
                                      <p:tavLst>
                                        <p:tav tm="0">
                                          <p:val>
                                            <p:strVal val="0-#ppt_w/2"/>
                                          </p:val>
                                        </p:tav>
                                        <p:tav tm="100000">
                                          <p:val>
                                            <p:strVal val="#ppt_x"/>
                                          </p:val>
                                        </p:tav>
                                      </p:tavLst>
                                    </p:anim>
                                    <p:anim calcmode="lin" valueType="num">
                                      <p:cBhvr additive="base">
                                        <p:cTn id="54" dur="500" fill="hold"/>
                                        <p:tgtEl>
                                          <p:spTgt spid="205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0-#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9"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0-#ppt_w/2"/>
                                          </p:val>
                                        </p:tav>
                                        <p:tav tm="100000">
                                          <p:val>
                                            <p:strVal val="#ppt_x"/>
                                          </p:val>
                                        </p:tav>
                                      </p:tavLst>
                                    </p:anim>
                                    <p:anim calcmode="lin" valueType="num">
                                      <p:cBhvr additive="base">
                                        <p:cTn id="64" dur="500" fill="hold"/>
                                        <p:tgtEl>
                                          <p:spTgt spid="10"/>
                                        </p:tgtEl>
                                        <p:attrNameLst>
                                          <p:attrName>ppt_y</p:attrName>
                                        </p:attrNameLst>
                                      </p:cBhvr>
                                      <p:tavLst>
                                        <p:tav tm="0">
                                          <p:val>
                                            <p:strVal val="0-#ppt_h/2"/>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 grpId="0" animBg="1"/>
      <p:bldP spid="11" grpId="0" animBg="1"/>
      <p:bldP spid="14"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1000" y="281940"/>
            <a:ext cx="3962400" cy="2353852"/>
          </a:xfrm>
          <a:prstGeom prst="rect">
            <a:avLst/>
          </a:prstGeom>
        </p:spPr>
      </p:pic>
      <p:pic>
        <p:nvPicPr>
          <p:cNvPr id="3" name="Picture 2"/>
          <p:cNvPicPr/>
          <p:nvPr/>
        </p:nvPicPr>
        <p:blipFill>
          <a:blip r:embed="rId4" cstate="print">
            <a:extLst>
              <a:ext uri="{28A0092B-C50C-407E-A947-70E740481C1C}">
                <a14:useLocalDpi xmlns:a14="http://schemas.microsoft.com/office/drawing/2010/main" val="0"/>
              </a:ext>
            </a:extLst>
          </a:blip>
          <a:stretch>
            <a:fillRect/>
          </a:stretch>
        </p:blipFill>
        <p:spPr>
          <a:xfrm>
            <a:off x="381000" y="3382608"/>
            <a:ext cx="4063047" cy="24085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420709"/>
            <a:ext cx="4169876" cy="2370491"/>
          </a:xfrm>
          <a:prstGeom prst="rect">
            <a:avLst/>
          </a:prstGeom>
        </p:spPr>
      </p:pic>
      <p:sp>
        <p:nvSpPr>
          <p:cNvPr id="6" name="TextBox 5"/>
          <p:cNvSpPr txBox="1"/>
          <p:nvPr/>
        </p:nvSpPr>
        <p:spPr>
          <a:xfrm>
            <a:off x="0" y="2819400"/>
            <a:ext cx="9144000" cy="369332"/>
          </a:xfrm>
          <a:prstGeom prst="rect">
            <a:avLst/>
          </a:prstGeom>
          <a:noFill/>
        </p:spPr>
        <p:txBody>
          <a:bodyPr wrap="square" rtlCol="0">
            <a:spAutoFit/>
          </a:bodyPr>
          <a:lstStyle/>
          <a:p>
            <a:pPr algn="ctr"/>
            <a:r>
              <a:rPr lang="en-US" b="0" dirty="0" err="1">
                <a:latin typeface="Times New Roman" panose="02020603050405020304" pitchFamily="18" charset="0"/>
                <a:cs typeface="Times New Roman" panose="02020603050405020304" pitchFamily="18" charset="0"/>
              </a:rPr>
              <a:t>Tổ</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chức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Ngày</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hội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kết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nối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sinh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viên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gánh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hàng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trò</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dân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gian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giao</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lưu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văn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nghệ</a:t>
            </a:r>
            <a:r>
              <a:rPr lang="en-US" b="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5400" y="6096000"/>
            <a:ext cx="9144000" cy="369332"/>
          </a:xfrm>
          <a:prstGeom prst="rect">
            <a:avLst/>
          </a:prstGeom>
          <a:noFill/>
        </p:spPr>
        <p:txBody>
          <a:bodyPr wrap="square" rtlCol="0">
            <a:spAutoFit/>
          </a:bodyPr>
          <a:lstStyle/>
          <a:p>
            <a:pPr algn="ctr"/>
            <a:r>
              <a:rPr lang="en-US" b="0" dirty="0" err="1">
                <a:latin typeface="Times New Roman" panose="02020603050405020304" pitchFamily="18" charset="0"/>
                <a:cs typeface="Times New Roman" panose="02020603050405020304" pitchFamily="18" charset="0"/>
              </a:rPr>
              <a:t>Tổ</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chức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Chiến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dịch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Xuân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tình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nguyện</a:t>
            </a:r>
            <a:endParaRPr lang="en-US" b="0" dirty="0">
              <a:latin typeface="Times New Roman" panose="02020603050405020304" pitchFamily="18" charset="0"/>
              <a:cs typeface="Times New Roman" panose="02020603050405020304" pitchFamily="18" charset="0"/>
            </a:endParaRPr>
          </a:p>
        </p:txBody>
      </p:sp>
      <p:pic>
        <p:nvPicPr>
          <p:cNvPr id="13314" name="Picture 2">
            <a:extLst>
              <a:ext uri="{FF2B5EF4-FFF2-40B4-BE49-F238E27FC236}">
                <a16:creationId xmlns:a16="http://schemas.microsoft.com/office/drawing/2014/main" id="{083B3C08-923D-D68B-33C6-9251DCA6EA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389" y="281940"/>
            <a:ext cx="4520088"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7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additive="base">
                                        <p:cTn id="12" dur="500" fill="hold"/>
                                        <p:tgtEl>
                                          <p:spTgt spid="13314"/>
                                        </p:tgtEl>
                                        <p:attrNameLst>
                                          <p:attrName>ppt_x</p:attrName>
                                        </p:attrNameLst>
                                      </p:cBhvr>
                                      <p:tavLst>
                                        <p:tav tm="0">
                                          <p:val>
                                            <p:strVal val="0-#ppt_w/2"/>
                                          </p:val>
                                        </p:tav>
                                        <p:tav tm="100000">
                                          <p:val>
                                            <p:strVal val="#ppt_x"/>
                                          </p:val>
                                        </p:tav>
                                      </p:tavLst>
                                    </p:anim>
                                    <p:anim calcmode="lin" valueType="num">
                                      <p:cBhvr additive="base">
                                        <p:cTn id="13" dur="500" fill="hold"/>
                                        <p:tgtEl>
                                          <p:spTgt spid="13314"/>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79400"/>
            <a:ext cx="5105400" cy="457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KẾT NỐI DOANH NGHIỆP VÀ SINH VIÊN</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3251200"/>
            <a:ext cx="9144000" cy="830997"/>
          </a:xfrm>
          <a:prstGeom prst="rect">
            <a:avLst/>
          </a:prstGeom>
        </p:spPr>
        <p:txBody>
          <a:bodyPr wrap="square">
            <a:spAutoFit/>
          </a:bodyPr>
          <a:lstStyle/>
          <a:p>
            <a:pPr algn="ctr"/>
            <a:r>
              <a:rPr lang="en-US" sz="1600" b="0" dirty="0" err="1">
                <a:latin typeface="Times New Roman" panose="02020603050405020304" pitchFamily="18" charset="0"/>
                <a:cs typeface="Times New Roman" panose="02020603050405020304" pitchFamily="18" charset="0"/>
              </a:rPr>
              <a:t>Xây</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dựng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mối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quan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hệ</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hợp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và</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ký</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kết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ghi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tiên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tuyển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dụng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hàng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năm</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và</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đảm</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bảo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việc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làm</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khi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tốt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nghiệp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Tổ</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chương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trình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thực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tập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triển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khai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chương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trình</a:t>
            </a:r>
            <a:r>
              <a:rPr lang="en-US" sz="1600" b="0" dirty="0">
                <a:latin typeface="Times New Roman" panose="02020603050405020304" pitchFamily="18" charset="0"/>
                <a:cs typeface="Times New Roman" panose="02020603050405020304" pitchFamily="18" charset="0"/>
              </a:rPr>
              <a:t>/</a:t>
            </a:r>
            <a:r>
              <a:rPr lang="en-US" sz="1600" b="0" dirty="0" err="1">
                <a:latin typeface="Times New Roman" panose="02020603050405020304" pitchFamily="18" charset="0"/>
                <a:cs typeface="Times New Roman" panose="02020603050405020304" pitchFamily="18" charset="0"/>
              </a:rPr>
              <a:t>chính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sách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ưu</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đãi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dành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riêng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viên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của</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Trường</a:t>
            </a:r>
            <a:r>
              <a:rPr lang="en-US" sz="1600" b="0" dirty="0">
                <a:latin typeface="Times New Roman" panose="02020603050405020304" pitchFamily="18" charset="0"/>
                <a:cs typeface="Times New Roman" panose="02020603050405020304" pitchFamily="18" charset="0"/>
              </a:rPr>
              <a:t>.</a:t>
            </a:r>
          </a:p>
        </p:txBody>
      </p:sp>
      <p:sp>
        <p:nvSpPr>
          <p:cNvPr id="8" name="Rectangle 7"/>
          <p:cNvSpPr/>
          <p:nvPr/>
        </p:nvSpPr>
        <p:spPr>
          <a:xfrm>
            <a:off x="3263900" y="4691010"/>
            <a:ext cx="2362200" cy="1815882"/>
          </a:xfrm>
          <a:prstGeom prst="rect">
            <a:avLst/>
          </a:prstGeom>
        </p:spPr>
        <p:txBody>
          <a:bodyPr wrap="square">
            <a:spAutoFit/>
          </a:bodyPr>
          <a:lstStyle/>
          <a:p>
            <a:pPr algn="just"/>
            <a:r>
              <a:rPr lang="en-US" sz="1600" b="0" dirty="0" err="1">
                <a:latin typeface="Times New Roman" panose="02020603050405020304" pitchFamily="18" charset="0"/>
                <a:cs typeface="Times New Roman" panose="02020603050405020304" pitchFamily="18" charset="0"/>
              </a:rPr>
              <a:t>Vận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động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đơn</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vị</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doanh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nghiệp</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tài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trợ</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hỗ</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trợ</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và</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đồng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hành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trong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tổ</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chức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các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hoạt</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động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ngoại</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khóa</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phong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trào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chương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trình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học</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bổng</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dành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cho</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sinh</a:t>
            </a:r>
            <a:r>
              <a:rPr lang="en-US" sz="1600" b="0" dirty="0">
                <a:latin typeface="Times New Roman" panose="02020603050405020304" pitchFamily="18" charset="0"/>
                <a:cs typeface="Times New Roman" panose="02020603050405020304" pitchFamily="18" charset="0"/>
              </a:rPr>
              <a:t> </a:t>
            </a:r>
            <a:r>
              <a:rPr lang="en-US" sz="1600" b="0" dirty="0" err="1">
                <a:latin typeface="Times New Roman" panose="02020603050405020304" pitchFamily="18" charset="0"/>
                <a:cs typeface="Times New Roman" panose="02020603050405020304" pitchFamily="18" charset="0"/>
              </a:rPr>
              <a:t>viên</a:t>
            </a:r>
            <a:r>
              <a:rPr lang="en-US" sz="1600" b="0" dirty="0">
                <a:latin typeface="Times New Roman" panose="02020603050405020304" pitchFamily="18" charset="0"/>
                <a:cs typeface="Times New Roman" panose="02020603050405020304" pitchFamily="18" charset="0"/>
              </a:rPr>
              <a:t>.</a:t>
            </a:r>
          </a:p>
        </p:txBody>
      </p:sp>
      <p:pic>
        <p:nvPicPr>
          <p:cNvPr id="23560" name="Picture 8" descr="Công ty TNHH XNK AGRI PHÙ SA cũng đã trao 05 suất học bổng cho sinh viên">
            <a:extLst>
              <a:ext uri="{FF2B5EF4-FFF2-40B4-BE49-F238E27FC236}">
                <a16:creationId xmlns:a16="http://schemas.microsoft.com/office/drawing/2014/main" id="{C4E5CD11-3789-4E0D-8B0D-1C63C890D9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26100" y="4206078"/>
            <a:ext cx="3429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65A5CB4-E532-2EC8-66D7-2BC77A746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53" y="946496"/>
            <a:ext cx="3995936" cy="2180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38" name="Picture 2" descr="Có thể là hình ảnh về ‎15 người, cái bục và ‎văn bản cho biết '‎:: 串 影 影 30 学 שי 에스트 砂M日 HDBanic sumlin KN 0OCO นี :: NGÀY HỘI τυγέΝ DỤNG 2024 25 2 MUSJINVINA HUNJIN BVT BVT EVT J‎'‎‎">
            <a:extLst>
              <a:ext uri="{FF2B5EF4-FFF2-40B4-BE49-F238E27FC236}">
                <a16:creationId xmlns:a16="http://schemas.microsoft.com/office/drawing/2014/main" id="{4659CC82-1EC8-7E41-7E0F-1A4A942365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13" y="4206077"/>
            <a:ext cx="3250887" cy="2300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0" name="Picture 4" descr="Có thể là hình ảnh về 10 người, cái bục và văn bản cho biết 'DAHỌC QUỐCGIA QUOCGIA PHOCHIMIM MIMH 南地 ADNEE Jollibeg LỄKÝ LỄ KỲ KẾT BIÊN BẢN GHI NHỚ HỢP TẮC GIỮA CÔNG TY TNHH JOLLIBEE VIỆT NAM γή TRƯỜNG ĐẠI Hoc AN GIANG, ĐAI HOC P.HCM An ngày 18/5 OVD SVT W'">
            <a:extLst>
              <a:ext uri="{FF2B5EF4-FFF2-40B4-BE49-F238E27FC236}">
                <a16:creationId xmlns:a16="http://schemas.microsoft.com/office/drawing/2014/main" id="{704F8247-E30D-AD49-0042-15770DF328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7" y="946497"/>
            <a:ext cx="4183939" cy="2180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498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phic 37" descr="Bullseye">
            <a:extLst>
              <a:ext uri="{FF2B5EF4-FFF2-40B4-BE49-F238E27FC236}">
                <a16:creationId xmlns:a16="http://schemas.microsoft.com/office/drawing/2014/main" id="{5A725376-890C-46F7-B38C-1E68288A7B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16574" y="1441399"/>
            <a:ext cx="492452" cy="492452"/>
          </a:xfrm>
          <a:prstGeom prst="rect">
            <a:avLst/>
          </a:prstGeom>
        </p:spPr>
      </p:pic>
      <p:grpSp>
        <p:nvGrpSpPr>
          <p:cNvPr id="92" name="Group 91">
            <a:extLst>
              <a:ext uri="{FF2B5EF4-FFF2-40B4-BE49-F238E27FC236}">
                <a16:creationId xmlns:a16="http://schemas.microsoft.com/office/drawing/2014/main" id="{C66B787B-AE14-4DC5-8B57-8CF0ABF8A7A4}"/>
              </a:ext>
            </a:extLst>
          </p:cNvPr>
          <p:cNvGrpSpPr/>
          <p:nvPr/>
        </p:nvGrpSpPr>
        <p:grpSpPr>
          <a:xfrm>
            <a:off x="465925" y="827885"/>
            <a:ext cx="6008887" cy="1724723"/>
            <a:chOff x="1220328" y="2707632"/>
            <a:chExt cx="6703344" cy="1924052"/>
          </a:xfrm>
        </p:grpSpPr>
        <p:sp>
          <p:nvSpPr>
            <p:cNvPr id="93" name="Shape">
              <a:extLst>
                <a:ext uri="{FF2B5EF4-FFF2-40B4-BE49-F238E27FC236}">
                  <a16:creationId xmlns:a16="http://schemas.microsoft.com/office/drawing/2014/main" id="{47C3EEEB-6582-4F1A-B8D5-D4839BBD2148}"/>
                </a:ext>
              </a:extLst>
            </p:cNvPr>
            <p:cNvSpPr/>
            <p:nvPr/>
          </p:nvSpPr>
          <p:spPr>
            <a:xfrm>
              <a:off x="1220328" y="3355332"/>
              <a:ext cx="1779637" cy="1276352"/>
            </a:xfrm>
            <a:custGeom>
              <a:avLst/>
              <a:gdLst/>
              <a:ahLst/>
              <a:cxnLst>
                <a:cxn ang="0">
                  <a:pos x="wd2" y="hd2"/>
                </a:cxn>
                <a:cxn ang="5400000">
                  <a:pos x="wd2" y="hd2"/>
                </a:cxn>
                <a:cxn ang="10800000">
                  <a:pos x="wd2" y="hd2"/>
                </a:cxn>
                <a:cxn ang="16200000">
                  <a:pos x="wd2" y="hd2"/>
                </a:cxn>
              </a:cxnLst>
              <a:rect l="0" t="0" r="r" b="b"/>
              <a:pathLst>
                <a:path w="21535" h="21600" extrusionOk="0">
                  <a:moveTo>
                    <a:pt x="21388" y="4820"/>
                  </a:moveTo>
                  <a:lnTo>
                    <a:pt x="18391" y="242"/>
                  </a:lnTo>
                  <a:cubicBezTo>
                    <a:pt x="18288" y="81"/>
                    <a:pt x="18149" y="0"/>
                    <a:pt x="17988" y="0"/>
                  </a:cubicBezTo>
                  <a:lnTo>
                    <a:pt x="8133" y="0"/>
                  </a:lnTo>
                  <a:cubicBezTo>
                    <a:pt x="7660" y="0"/>
                    <a:pt x="7418" y="790"/>
                    <a:pt x="7730" y="1273"/>
                  </a:cubicBezTo>
                  <a:lnTo>
                    <a:pt x="10058" y="4836"/>
                  </a:lnTo>
                  <a:cubicBezTo>
                    <a:pt x="10242" y="5126"/>
                    <a:pt x="10242" y="5561"/>
                    <a:pt x="10058" y="5851"/>
                  </a:cubicBezTo>
                  <a:lnTo>
                    <a:pt x="9435" y="6802"/>
                  </a:lnTo>
                  <a:cubicBezTo>
                    <a:pt x="9424" y="6802"/>
                    <a:pt x="9424" y="6819"/>
                    <a:pt x="9412" y="6835"/>
                  </a:cubicBezTo>
                  <a:lnTo>
                    <a:pt x="8387" y="8414"/>
                  </a:lnTo>
                  <a:lnTo>
                    <a:pt x="6900" y="10687"/>
                  </a:lnTo>
                  <a:lnTo>
                    <a:pt x="6900" y="10687"/>
                  </a:lnTo>
                  <a:lnTo>
                    <a:pt x="42" y="21197"/>
                  </a:lnTo>
                  <a:cubicBezTo>
                    <a:pt x="-16" y="21294"/>
                    <a:pt x="-16" y="21439"/>
                    <a:pt x="53" y="21536"/>
                  </a:cubicBezTo>
                  <a:cubicBezTo>
                    <a:pt x="88" y="21584"/>
                    <a:pt x="122" y="21600"/>
                    <a:pt x="168" y="21600"/>
                  </a:cubicBezTo>
                  <a:cubicBezTo>
                    <a:pt x="215" y="21600"/>
                    <a:pt x="261" y="21568"/>
                    <a:pt x="295" y="21519"/>
                  </a:cubicBezTo>
                  <a:lnTo>
                    <a:pt x="7361" y="10687"/>
                  </a:lnTo>
                  <a:lnTo>
                    <a:pt x="17988" y="10687"/>
                  </a:lnTo>
                  <a:cubicBezTo>
                    <a:pt x="18138" y="10687"/>
                    <a:pt x="18288" y="10590"/>
                    <a:pt x="18391" y="10445"/>
                  </a:cubicBezTo>
                  <a:lnTo>
                    <a:pt x="21388" y="5867"/>
                  </a:lnTo>
                  <a:cubicBezTo>
                    <a:pt x="21584" y="5561"/>
                    <a:pt x="21584" y="5110"/>
                    <a:pt x="21388" y="4820"/>
                  </a:cubicBezTo>
                  <a:close/>
                </a:path>
              </a:pathLst>
            </a:cu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4" name="Shape">
              <a:extLst>
                <a:ext uri="{FF2B5EF4-FFF2-40B4-BE49-F238E27FC236}">
                  <a16:creationId xmlns:a16="http://schemas.microsoft.com/office/drawing/2014/main" id="{11656C05-C3FA-4FBB-A01B-072898E76DDD}"/>
                </a:ext>
              </a:extLst>
            </p:cNvPr>
            <p:cNvSpPr/>
            <p:nvPr/>
          </p:nvSpPr>
          <p:spPr>
            <a:xfrm>
              <a:off x="2201404" y="2707632"/>
              <a:ext cx="1778923" cy="1276352"/>
            </a:xfrm>
            <a:custGeom>
              <a:avLst/>
              <a:gdLst/>
              <a:ahLst/>
              <a:cxnLst>
                <a:cxn ang="0">
                  <a:pos x="wd2" y="hd2"/>
                </a:cxn>
                <a:cxn ang="5400000">
                  <a:pos x="wd2" y="hd2"/>
                </a:cxn>
                <a:cxn ang="10800000">
                  <a:pos x="wd2" y="hd2"/>
                </a:cxn>
                <a:cxn ang="16200000">
                  <a:pos x="wd2" y="hd2"/>
                </a:cxn>
              </a:cxnLst>
              <a:rect l="0" t="0" r="r" b="b"/>
              <a:pathLst>
                <a:path w="21538" h="21600" extrusionOk="0">
                  <a:moveTo>
                    <a:pt x="21399" y="16780"/>
                  </a:moveTo>
                  <a:lnTo>
                    <a:pt x="18401" y="21358"/>
                  </a:lnTo>
                  <a:cubicBezTo>
                    <a:pt x="18297" y="21519"/>
                    <a:pt x="18159" y="21600"/>
                    <a:pt x="17997" y="21600"/>
                  </a:cubicBezTo>
                  <a:lnTo>
                    <a:pt x="8137" y="21600"/>
                  </a:lnTo>
                  <a:cubicBezTo>
                    <a:pt x="7665" y="21600"/>
                    <a:pt x="7422" y="20810"/>
                    <a:pt x="7734" y="20327"/>
                  </a:cubicBezTo>
                  <a:lnTo>
                    <a:pt x="10063" y="16764"/>
                  </a:lnTo>
                  <a:cubicBezTo>
                    <a:pt x="10248" y="16474"/>
                    <a:pt x="10248" y="16039"/>
                    <a:pt x="10063" y="15749"/>
                  </a:cubicBezTo>
                  <a:lnTo>
                    <a:pt x="9440" y="14798"/>
                  </a:lnTo>
                  <a:cubicBezTo>
                    <a:pt x="9429" y="14798"/>
                    <a:pt x="9429" y="14781"/>
                    <a:pt x="9417" y="14765"/>
                  </a:cubicBezTo>
                  <a:lnTo>
                    <a:pt x="8391" y="13186"/>
                  </a:lnTo>
                  <a:lnTo>
                    <a:pt x="6903" y="10913"/>
                  </a:lnTo>
                  <a:lnTo>
                    <a:pt x="6903" y="10913"/>
                  </a:lnTo>
                  <a:lnTo>
                    <a:pt x="42" y="403"/>
                  </a:lnTo>
                  <a:cubicBezTo>
                    <a:pt x="-16" y="306"/>
                    <a:pt x="-16" y="161"/>
                    <a:pt x="53" y="64"/>
                  </a:cubicBezTo>
                  <a:cubicBezTo>
                    <a:pt x="88" y="16"/>
                    <a:pt x="122" y="0"/>
                    <a:pt x="169" y="0"/>
                  </a:cubicBezTo>
                  <a:cubicBezTo>
                    <a:pt x="215" y="0"/>
                    <a:pt x="261" y="32"/>
                    <a:pt x="295" y="81"/>
                  </a:cubicBezTo>
                  <a:lnTo>
                    <a:pt x="7365" y="10913"/>
                  </a:lnTo>
                  <a:lnTo>
                    <a:pt x="17997" y="10913"/>
                  </a:lnTo>
                  <a:cubicBezTo>
                    <a:pt x="18147" y="10913"/>
                    <a:pt x="18297" y="11010"/>
                    <a:pt x="18401" y="11155"/>
                  </a:cubicBezTo>
                  <a:lnTo>
                    <a:pt x="21399" y="15733"/>
                  </a:lnTo>
                  <a:cubicBezTo>
                    <a:pt x="21584" y="16055"/>
                    <a:pt x="21584" y="16490"/>
                    <a:pt x="21399" y="16780"/>
                  </a:cubicBez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5" name="Shape">
              <a:extLst>
                <a:ext uri="{FF2B5EF4-FFF2-40B4-BE49-F238E27FC236}">
                  <a16:creationId xmlns:a16="http://schemas.microsoft.com/office/drawing/2014/main" id="{0405EAFE-11F2-4D55-8E76-9777A032B1F1}"/>
                </a:ext>
              </a:extLst>
            </p:cNvPr>
            <p:cNvSpPr/>
            <p:nvPr/>
          </p:nvSpPr>
          <p:spPr>
            <a:xfrm>
              <a:off x="3182478" y="3355332"/>
              <a:ext cx="1779634" cy="1276352"/>
            </a:xfrm>
            <a:custGeom>
              <a:avLst/>
              <a:gdLst/>
              <a:ahLst/>
              <a:cxnLst>
                <a:cxn ang="0">
                  <a:pos x="wd2" y="hd2"/>
                </a:cxn>
                <a:cxn ang="5400000">
                  <a:pos x="wd2" y="hd2"/>
                </a:cxn>
                <a:cxn ang="10800000">
                  <a:pos x="wd2" y="hd2"/>
                </a:cxn>
                <a:cxn ang="16200000">
                  <a:pos x="wd2" y="hd2"/>
                </a:cxn>
              </a:cxnLst>
              <a:rect l="0" t="0" r="r" b="b"/>
              <a:pathLst>
                <a:path w="21535" h="21600" extrusionOk="0">
                  <a:moveTo>
                    <a:pt x="21388" y="4820"/>
                  </a:moveTo>
                  <a:lnTo>
                    <a:pt x="18391" y="242"/>
                  </a:lnTo>
                  <a:cubicBezTo>
                    <a:pt x="18288" y="81"/>
                    <a:pt x="18149" y="0"/>
                    <a:pt x="17988" y="0"/>
                  </a:cubicBezTo>
                  <a:lnTo>
                    <a:pt x="8133" y="0"/>
                  </a:lnTo>
                  <a:cubicBezTo>
                    <a:pt x="7660" y="0"/>
                    <a:pt x="7418" y="790"/>
                    <a:pt x="7730" y="1273"/>
                  </a:cubicBezTo>
                  <a:lnTo>
                    <a:pt x="10058" y="4836"/>
                  </a:lnTo>
                  <a:cubicBezTo>
                    <a:pt x="10242" y="5126"/>
                    <a:pt x="10242" y="5561"/>
                    <a:pt x="10058" y="5851"/>
                  </a:cubicBezTo>
                  <a:lnTo>
                    <a:pt x="9435" y="6802"/>
                  </a:lnTo>
                  <a:cubicBezTo>
                    <a:pt x="9424" y="6802"/>
                    <a:pt x="9424" y="6819"/>
                    <a:pt x="9412" y="6835"/>
                  </a:cubicBezTo>
                  <a:lnTo>
                    <a:pt x="8387" y="8414"/>
                  </a:lnTo>
                  <a:lnTo>
                    <a:pt x="6900" y="10687"/>
                  </a:lnTo>
                  <a:lnTo>
                    <a:pt x="6900" y="10687"/>
                  </a:lnTo>
                  <a:lnTo>
                    <a:pt x="42" y="21197"/>
                  </a:lnTo>
                  <a:cubicBezTo>
                    <a:pt x="-16" y="21294"/>
                    <a:pt x="-16" y="21439"/>
                    <a:pt x="53" y="21536"/>
                  </a:cubicBezTo>
                  <a:cubicBezTo>
                    <a:pt x="88" y="21584"/>
                    <a:pt x="122" y="21600"/>
                    <a:pt x="168" y="21600"/>
                  </a:cubicBezTo>
                  <a:cubicBezTo>
                    <a:pt x="215" y="21600"/>
                    <a:pt x="261" y="21568"/>
                    <a:pt x="295" y="21519"/>
                  </a:cubicBezTo>
                  <a:lnTo>
                    <a:pt x="7361" y="10687"/>
                  </a:lnTo>
                  <a:lnTo>
                    <a:pt x="17988" y="10687"/>
                  </a:lnTo>
                  <a:cubicBezTo>
                    <a:pt x="18138" y="10687"/>
                    <a:pt x="18288" y="10590"/>
                    <a:pt x="18391" y="10445"/>
                  </a:cubicBezTo>
                  <a:lnTo>
                    <a:pt x="21388" y="5867"/>
                  </a:lnTo>
                  <a:cubicBezTo>
                    <a:pt x="21584" y="5561"/>
                    <a:pt x="21584" y="5110"/>
                    <a:pt x="21388" y="4820"/>
                  </a:cubicBezTo>
                  <a:close/>
                </a:path>
              </a:pathLst>
            </a:cu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6" name="Shape">
              <a:extLst>
                <a:ext uri="{FF2B5EF4-FFF2-40B4-BE49-F238E27FC236}">
                  <a16:creationId xmlns:a16="http://schemas.microsoft.com/office/drawing/2014/main" id="{36B4AAC7-83BF-40D7-A02C-B87D3AB216F2}"/>
                </a:ext>
              </a:extLst>
            </p:cNvPr>
            <p:cNvSpPr/>
            <p:nvPr/>
          </p:nvSpPr>
          <p:spPr>
            <a:xfrm>
              <a:off x="4173078" y="2707632"/>
              <a:ext cx="1778921" cy="1276352"/>
            </a:xfrm>
            <a:custGeom>
              <a:avLst/>
              <a:gdLst/>
              <a:ahLst/>
              <a:cxnLst>
                <a:cxn ang="0">
                  <a:pos x="wd2" y="hd2"/>
                </a:cxn>
                <a:cxn ang="5400000">
                  <a:pos x="wd2" y="hd2"/>
                </a:cxn>
                <a:cxn ang="10800000">
                  <a:pos x="wd2" y="hd2"/>
                </a:cxn>
                <a:cxn ang="16200000">
                  <a:pos x="wd2" y="hd2"/>
                </a:cxn>
              </a:cxnLst>
              <a:rect l="0" t="0" r="r" b="b"/>
              <a:pathLst>
                <a:path w="21538" h="21600" extrusionOk="0">
                  <a:moveTo>
                    <a:pt x="21399" y="16780"/>
                  </a:moveTo>
                  <a:lnTo>
                    <a:pt x="18401" y="21358"/>
                  </a:lnTo>
                  <a:cubicBezTo>
                    <a:pt x="18297" y="21519"/>
                    <a:pt x="18159" y="21600"/>
                    <a:pt x="17997" y="21600"/>
                  </a:cubicBezTo>
                  <a:lnTo>
                    <a:pt x="8137" y="21600"/>
                  </a:lnTo>
                  <a:cubicBezTo>
                    <a:pt x="7664" y="21600"/>
                    <a:pt x="7422" y="20810"/>
                    <a:pt x="7734" y="20327"/>
                  </a:cubicBezTo>
                  <a:lnTo>
                    <a:pt x="10063" y="16764"/>
                  </a:lnTo>
                  <a:cubicBezTo>
                    <a:pt x="10248" y="16474"/>
                    <a:pt x="10248" y="16039"/>
                    <a:pt x="10063" y="15749"/>
                  </a:cubicBezTo>
                  <a:lnTo>
                    <a:pt x="9440" y="14798"/>
                  </a:lnTo>
                  <a:cubicBezTo>
                    <a:pt x="9429" y="14798"/>
                    <a:pt x="9429" y="14781"/>
                    <a:pt x="9417" y="14765"/>
                  </a:cubicBezTo>
                  <a:lnTo>
                    <a:pt x="8391" y="13186"/>
                  </a:lnTo>
                  <a:lnTo>
                    <a:pt x="6903" y="10913"/>
                  </a:lnTo>
                  <a:lnTo>
                    <a:pt x="6903" y="10913"/>
                  </a:lnTo>
                  <a:lnTo>
                    <a:pt x="42" y="403"/>
                  </a:lnTo>
                  <a:cubicBezTo>
                    <a:pt x="-16" y="306"/>
                    <a:pt x="-16" y="161"/>
                    <a:pt x="53" y="64"/>
                  </a:cubicBezTo>
                  <a:cubicBezTo>
                    <a:pt x="88" y="16"/>
                    <a:pt x="122" y="0"/>
                    <a:pt x="169" y="0"/>
                  </a:cubicBezTo>
                  <a:cubicBezTo>
                    <a:pt x="215" y="0"/>
                    <a:pt x="261" y="32"/>
                    <a:pt x="295" y="81"/>
                  </a:cubicBezTo>
                  <a:lnTo>
                    <a:pt x="7365" y="10913"/>
                  </a:lnTo>
                  <a:lnTo>
                    <a:pt x="17997" y="10913"/>
                  </a:lnTo>
                  <a:cubicBezTo>
                    <a:pt x="18147" y="10913"/>
                    <a:pt x="18297" y="11010"/>
                    <a:pt x="18401" y="11155"/>
                  </a:cubicBezTo>
                  <a:lnTo>
                    <a:pt x="21400" y="15733"/>
                  </a:lnTo>
                  <a:cubicBezTo>
                    <a:pt x="21584" y="16055"/>
                    <a:pt x="21584" y="16490"/>
                    <a:pt x="21399" y="16780"/>
                  </a:cubicBez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7" name="Shape">
              <a:extLst>
                <a:ext uri="{FF2B5EF4-FFF2-40B4-BE49-F238E27FC236}">
                  <a16:creationId xmlns:a16="http://schemas.microsoft.com/office/drawing/2014/main" id="{03579B15-2D59-40F3-BFD8-53D7C03AE539}"/>
                </a:ext>
              </a:extLst>
            </p:cNvPr>
            <p:cNvSpPr/>
            <p:nvPr/>
          </p:nvSpPr>
          <p:spPr>
            <a:xfrm>
              <a:off x="5154153" y="3355332"/>
              <a:ext cx="1778921" cy="1276352"/>
            </a:xfrm>
            <a:custGeom>
              <a:avLst/>
              <a:gdLst/>
              <a:ahLst/>
              <a:cxnLst>
                <a:cxn ang="0">
                  <a:pos x="wd2" y="hd2"/>
                </a:cxn>
                <a:cxn ang="5400000">
                  <a:pos x="wd2" y="hd2"/>
                </a:cxn>
                <a:cxn ang="10800000">
                  <a:pos x="wd2" y="hd2"/>
                </a:cxn>
                <a:cxn ang="16200000">
                  <a:pos x="wd2" y="hd2"/>
                </a:cxn>
              </a:cxnLst>
              <a:rect l="0" t="0" r="r" b="b"/>
              <a:pathLst>
                <a:path w="21538" h="21600" extrusionOk="0">
                  <a:moveTo>
                    <a:pt x="21399" y="4820"/>
                  </a:moveTo>
                  <a:lnTo>
                    <a:pt x="18401" y="242"/>
                  </a:lnTo>
                  <a:cubicBezTo>
                    <a:pt x="18297" y="81"/>
                    <a:pt x="18159" y="0"/>
                    <a:pt x="17997" y="0"/>
                  </a:cubicBezTo>
                  <a:lnTo>
                    <a:pt x="8137" y="0"/>
                  </a:lnTo>
                  <a:cubicBezTo>
                    <a:pt x="7664" y="0"/>
                    <a:pt x="7422" y="790"/>
                    <a:pt x="7734" y="1273"/>
                  </a:cubicBezTo>
                  <a:lnTo>
                    <a:pt x="10063" y="4836"/>
                  </a:lnTo>
                  <a:cubicBezTo>
                    <a:pt x="10248" y="5126"/>
                    <a:pt x="10248" y="5561"/>
                    <a:pt x="10063" y="5851"/>
                  </a:cubicBezTo>
                  <a:lnTo>
                    <a:pt x="9440" y="6802"/>
                  </a:lnTo>
                  <a:cubicBezTo>
                    <a:pt x="9429" y="6802"/>
                    <a:pt x="9429" y="6819"/>
                    <a:pt x="9417" y="6835"/>
                  </a:cubicBezTo>
                  <a:lnTo>
                    <a:pt x="8391" y="8414"/>
                  </a:lnTo>
                  <a:lnTo>
                    <a:pt x="6903" y="10687"/>
                  </a:lnTo>
                  <a:lnTo>
                    <a:pt x="6903" y="10687"/>
                  </a:lnTo>
                  <a:lnTo>
                    <a:pt x="42" y="21197"/>
                  </a:lnTo>
                  <a:cubicBezTo>
                    <a:pt x="-16" y="21294"/>
                    <a:pt x="-16" y="21439"/>
                    <a:pt x="53" y="21536"/>
                  </a:cubicBezTo>
                  <a:cubicBezTo>
                    <a:pt x="88" y="21584"/>
                    <a:pt x="122" y="21600"/>
                    <a:pt x="169" y="21600"/>
                  </a:cubicBezTo>
                  <a:cubicBezTo>
                    <a:pt x="215" y="21600"/>
                    <a:pt x="261" y="21568"/>
                    <a:pt x="295" y="21519"/>
                  </a:cubicBezTo>
                  <a:lnTo>
                    <a:pt x="7365" y="10687"/>
                  </a:lnTo>
                  <a:lnTo>
                    <a:pt x="17997" y="10687"/>
                  </a:lnTo>
                  <a:cubicBezTo>
                    <a:pt x="18147" y="10687"/>
                    <a:pt x="18297" y="10590"/>
                    <a:pt x="18401" y="10445"/>
                  </a:cubicBezTo>
                  <a:lnTo>
                    <a:pt x="21400" y="5867"/>
                  </a:lnTo>
                  <a:cubicBezTo>
                    <a:pt x="21584" y="5561"/>
                    <a:pt x="21584" y="5110"/>
                    <a:pt x="21399" y="4820"/>
                  </a:cubicBez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8" name="Shape">
              <a:extLst>
                <a:ext uri="{FF2B5EF4-FFF2-40B4-BE49-F238E27FC236}">
                  <a16:creationId xmlns:a16="http://schemas.microsoft.com/office/drawing/2014/main" id="{DEE8192D-7AF3-4BB3-ABBF-B0E0E3F44434}"/>
                </a:ext>
              </a:extLst>
            </p:cNvPr>
            <p:cNvSpPr/>
            <p:nvPr/>
          </p:nvSpPr>
          <p:spPr>
            <a:xfrm>
              <a:off x="6144754" y="2707632"/>
              <a:ext cx="1778918" cy="1276352"/>
            </a:xfrm>
            <a:custGeom>
              <a:avLst/>
              <a:gdLst/>
              <a:ahLst/>
              <a:cxnLst>
                <a:cxn ang="0">
                  <a:pos x="wd2" y="hd2"/>
                </a:cxn>
                <a:cxn ang="5400000">
                  <a:pos x="wd2" y="hd2"/>
                </a:cxn>
                <a:cxn ang="10800000">
                  <a:pos x="wd2" y="hd2"/>
                </a:cxn>
                <a:cxn ang="16200000">
                  <a:pos x="wd2" y="hd2"/>
                </a:cxn>
              </a:cxnLst>
              <a:rect l="0" t="0" r="r" b="b"/>
              <a:pathLst>
                <a:path w="21538" h="21600" extrusionOk="0">
                  <a:moveTo>
                    <a:pt x="21400" y="16780"/>
                  </a:moveTo>
                  <a:lnTo>
                    <a:pt x="18401" y="21358"/>
                  </a:lnTo>
                  <a:cubicBezTo>
                    <a:pt x="18297" y="21519"/>
                    <a:pt x="18159" y="21600"/>
                    <a:pt x="17997" y="21600"/>
                  </a:cubicBezTo>
                  <a:lnTo>
                    <a:pt x="8137" y="21600"/>
                  </a:lnTo>
                  <a:cubicBezTo>
                    <a:pt x="7664" y="21600"/>
                    <a:pt x="7422" y="20810"/>
                    <a:pt x="7734" y="20327"/>
                  </a:cubicBezTo>
                  <a:lnTo>
                    <a:pt x="10063" y="16764"/>
                  </a:lnTo>
                  <a:cubicBezTo>
                    <a:pt x="10248" y="16474"/>
                    <a:pt x="10248" y="16039"/>
                    <a:pt x="10063" y="15749"/>
                  </a:cubicBezTo>
                  <a:lnTo>
                    <a:pt x="9440" y="14798"/>
                  </a:lnTo>
                  <a:cubicBezTo>
                    <a:pt x="9429" y="14798"/>
                    <a:pt x="9429" y="14781"/>
                    <a:pt x="9417" y="14765"/>
                  </a:cubicBezTo>
                  <a:lnTo>
                    <a:pt x="8391" y="13186"/>
                  </a:lnTo>
                  <a:lnTo>
                    <a:pt x="6903" y="10913"/>
                  </a:lnTo>
                  <a:lnTo>
                    <a:pt x="6903" y="10913"/>
                  </a:lnTo>
                  <a:lnTo>
                    <a:pt x="42" y="403"/>
                  </a:lnTo>
                  <a:cubicBezTo>
                    <a:pt x="-16" y="306"/>
                    <a:pt x="-16" y="161"/>
                    <a:pt x="53" y="64"/>
                  </a:cubicBezTo>
                  <a:cubicBezTo>
                    <a:pt x="88" y="16"/>
                    <a:pt x="122" y="0"/>
                    <a:pt x="169" y="0"/>
                  </a:cubicBezTo>
                  <a:cubicBezTo>
                    <a:pt x="215" y="0"/>
                    <a:pt x="261" y="32"/>
                    <a:pt x="295" y="81"/>
                  </a:cubicBezTo>
                  <a:lnTo>
                    <a:pt x="7365" y="10913"/>
                  </a:lnTo>
                  <a:lnTo>
                    <a:pt x="17998" y="10913"/>
                  </a:lnTo>
                  <a:cubicBezTo>
                    <a:pt x="18147" y="10913"/>
                    <a:pt x="18297" y="11010"/>
                    <a:pt x="18401" y="11155"/>
                  </a:cubicBezTo>
                  <a:lnTo>
                    <a:pt x="21400" y="15733"/>
                  </a:lnTo>
                  <a:cubicBezTo>
                    <a:pt x="21584" y="16055"/>
                    <a:pt x="21584" y="16490"/>
                    <a:pt x="21400" y="16780"/>
                  </a:cubicBezTo>
                  <a:close/>
                </a:path>
              </a:pathLst>
            </a:custGeom>
            <a:solidFill>
              <a:schemeClr val="accent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99" name="Graphic 27" descr="Brainstorm">
              <a:extLst>
                <a:ext uri="{FF2B5EF4-FFF2-40B4-BE49-F238E27FC236}">
                  <a16:creationId xmlns:a16="http://schemas.microsoft.com/office/drawing/2014/main" id="{D863DEA7-E73C-41B0-B64C-354FE03111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98061" y="3429000"/>
              <a:ext cx="492452" cy="492452"/>
            </a:xfrm>
            <a:prstGeom prst="rect">
              <a:avLst/>
            </a:prstGeom>
          </p:spPr>
        </p:pic>
        <p:pic>
          <p:nvPicPr>
            <p:cNvPr id="100" name="Graphic 28" descr="Bullseye">
              <a:extLst>
                <a:ext uri="{FF2B5EF4-FFF2-40B4-BE49-F238E27FC236}">
                  <a16:creationId xmlns:a16="http://schemas.microsoft.com/office/drawing/2014/main" id="{9655324F-2B03-4B80-92C2-67CF77D41B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3306" y="3429000"/>
              <a:ext cx="492452" cy="492452"/>
            </a:xfrm>
            <a:prstGeom prst="rect">
              <a:avLst/>
            </a:prstGeom>
          </p:spPr>
        </p:pic>
        <p:pic>
          <p:nvPicPr>
            <p:cNvPr id="101" name="Graphic 29" descr="Database">
              <a:extLst>
                <a:ext uri="{FF2B5EF4-FFF2-40B4-BE49-F238E27FC236}">
                  <a16:creationId xmlns:a16="http://schemas.microsoft.com/office/drawing/2014/main" id="{F23DB00F-1479-41FF-9E0B-AD00E97CE7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5683" y="3429000"/>
              <a:ext cx="492452" cy="492452"/>
            </a:xfrm>
            <a:prstGeom prst="rect">
              <a:avLst/>
            </a:prstGeom>
          </p:spPr>
        </p:pic>
        <p:pic>
          <p:nvPicPr>
            <p:cNvPr id="102" name="Graphic 30" descr="Research">
              <a:extLst>
                <a:ext uri="{FF2B5EF4-FFF2-40B4-BE49-F238E27FC236}">
                  <a16:creationId xmlns:a16="http://schemas.microsoft.com/office/drawing/2014/main" id="{F21AB94F-056C-4A58-ABBD-CE61A4EC14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0438" y="3429000"/>
              <a:ext cx="492452" cy="492452"/>
            </a:xfrm>
            <a:prstGeom prst="rect">
              <a:avLst/>
            </a:prstGeom>
          </p:spPr>
        </p:pic>
        <p:pic>
          <p:nvPicPr>
            <p:cNvPr id="103" name="Graphic 31" descr="Trophy">
              <a:extLst>
                <a:ext uri="{FF2B5EF4-FFF2-40B4-BE49-F238E27FC236}">
                  <a16:creationId xmlns:a16="http://schemas.microsoft.com/office/drawing/2014/main" id="{C1F940AB-EBDC-4B13-8900-B8B1F061A5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82816" y="3437187"/>
              <a:ext cx="476077" cy="476077"/>
            </a:xfrm>
            <a:prstGeom prst="rect">
              <a:avLst/>
            </a:prstGeom>
          </p:spPr>
        </p:pic>
        <p:sp>
          <p:nvSpPr>
            <p:cNvPr id="104" name="TextBox 32">
              <a:extLst>
                <a:ext uri="{FF2B5EF4-FFF2-40B4-BE49-F238E27FC236}">
                  <a16:creationId xmlns:a16="http://schemas.microsoft.com/office/drawing/2014/main" id="{126C1C28-FB8E-4F74-8309-44CA046B6D91}"/>
                </a:ext>
              </a:extLst>
            </p:cNvPr>
            <p:cNvSpPr txBox="1"/>
            <p:nvPr/>
          </p:nvSpPr>
          <p:spPr>
            <a:xfrm>
              <a:off x="2051502"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t>01</a:t>
              </a:r>
            </a:p>
          </p:txBody>
        </p:sp>
        <p:sp>
          <p:nvSpPr>
            <p:cNvPr id="105" name="TextBox 33">
              <a:extLst>
                <a:ext uri="{FF2B5EF4-FFF2-40B4-BE49-F238E27FC236}">
                  <a16:creationId xmlns:a16="http://schemas.microsoft.com/office/drawing/2014/main" id="{1512DC73-3B9F-4711-86B5-3F0F2FB40DF0}"/>
                </a:ext>
              </a:extLst>
            </p:cNvPr>
            <p:cNvSpPr txBox="1"/>
            <p:nvPr/>
          </p:nvSpPr>
          <p:spPr>
            <a:xfrm>
              <a:off x="3037116"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solidFill>
                    <a:schemeClr val="bg1"/>
                  </a:solidFill>
                </a:rPr>
                <a:t>02</a:t>
              </a:r>
            </a:p>
          </p:txBody>
        </p:sp>
        <p:sp>
          <p:nvSpPr>
            <p:cNvPr id="106" name="TextBox 34">
              <a:extLst>
                <a:ext uri="{FF2B5EF4-FFF2-40B4-BE49-F238E27FC236}">
                  <a16:creationId xmlns:a16="http://schemas.microsoft.com/office/drawing/2014/main" id="{D99E3822-CD20-4745-A400-03AB340E440C}"/>
                </a:ext>
              </a:extLst>
            </p:cNvPr>
            <p:cNvSpPr txBox="1"/>
            <p:nvPr/>
          </p:nvSpPr>
          <p:spPr>
            <a:xfrm>
              <a:off x="4022730"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t>03</a:t>
              </a:r>
            </a:p>
          </p:txBody>
        </p:sp>
        <p:sp>
          <p:nvSpPr>
            <p:cNvPr id="107" name="TextBox 35">
              <a:extLst>
                <a:ext uri="{FF2B5EF4-FFF2-40B4-BE49-F238E27FC236}">
                  <a16:creationId xmlns:a16="http://schemas.microsoft.com/office/drawing/2014/main" id="{0D3D66DA-2608-4800-B3A8-498FEEACBC1D}"/>
                </a:ext>
              </a:extLst>
            </p:cNvPr>
            <p:cNvSpPr txBox="1"/>
            <p:nvPr/>
          </p:nvSpPr>
          <p:spPr>
            <a:xfrm>
              <a:off x="5008344"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t>04</a:t>
              </a:r>
            </a:p>
          </p:txBody>
        </p:sp>
        <p:sp>
          <p:nvSpPr>
            <p:cNvPr id="108" name="TextBox 36">
              <a:extLst>
                <a:ext uri="{FF2B5EF4-FFF2-40B4-BE49-F238E27FC236}">
                  <a16:creationId xmlns:a16="http://schemas.microsoft.com/office/drawing/2014/main" id="{8457D51D-6315-4422-8F81-7ADA6234040B}"/>
                </a:ext>
              </a:extLst>
            </p:cNvPr>
            <p:cNvSpPr txBox="1"/>
            <p:nvPr/>
          </p:nvSpPr>
          <p:spPr>
            <a:xfrm>
              <a:off x="5993958"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solidFill>
                    <a:schemeClr val="bg1"/>
                  </a:solidFill>
                </a:rPr>
                <a:t>05</a:t>
              </a:r>
            </a:p>
          </p:txBody>
        </p:sp>
        <p:pic>
          <p:nvPicPr>
            <p:cNvPr id="109" name="Graphic 37" descr="Bullseye">
              <a:extLst>
                <a:ext uri="{FF2B5EF4-FFF2-40B4-BE49-F238E27FC236}">
                  <a16:creationId xmlns:a16="http://schemas.microsoft.com/office/drawing/2014/main" id="{59703A60-CF3C-4A67-8603-43D91407B1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8819" y="3429000"/>
              <a:ext cx="492452" cy="492452"/>
            </a:xfrm>
            <a:prstGeom prst="rect">
              <a:avLst/>
            </a:prstGeom>
          </p:spPr>
        </p:pic>
        <p:sp>
          <p:nvSpPr>
            <p:cNvPr id="110" name="TextBox 38">
              <a:extLst>
                <a:ext uri="{FF2B5EF4-FFF2-40B4-BE49-F238E27FC236}">
                  <a16:creationId xmlns:a16="http://schemas.microsoft.com/office/drawing/2014/main" id="{2D6FC843-255D-49C7-BB25-6E0AD907CB53}"/>
                </a:ext>
              </a:extLst>
            </p:cNvPr>
            <p:cNvSpPr txBox="1"/>
            <p:nvPr/>
          </p:nvSpPr>
          <p:spPr>
            <a:xfrm>
              <a:off x="6979571" y="3525184"/>
              <a:ext cx="360997" cy="3000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dirty="0">
                  <a:solidFill>
                    <a:schemeClr val="bg1"/>
                  </a:solidFill>
                </a:rPr>
                <a:t>06</a:t>
              </a:r>
            </a:p>
          </p:txBody>
        </p:sp>
      </p:grpSp>
      <p:sp>
        <p:nvSpPr>
          <p:cNvPr id="111" name="TextBox 110">
            <a:extLst>
              <a:ext uri="{FF2B5EF4-FFF2-40B4-BE49-F238E27FC236}">
                <a16:creationId xmlns:a16="http://schemas.microsoft.com/office/drawing/2014/main" id="{33C63AB7-B16F-42D5-9E86-52E77315E94B}"/>
              </a:ext>
            </a:extLst>
          </p:cNvPr>
          <p:cNvSpPr txBox="1"/>
          <p:nvPr/>
        </p:nvSpPr>
        <p:spPr>
          <a:xfrm>
            <a:off x="769553" y="421890"/>
            <a:ext cx="1779637" cy="400111"/>
          </a:xfrm>
          <a:prstGeom prst="rect">
            <a:avLst/>
          </a:prstGeom>
          <a:noFill/>
        </p:spPr>
        <p:txBody>
          <a:bodyPr wrap="square" lIns="0" rIns="0" rtlCol="0" anchor="b">
            <a:spAutoFit/>
          </a:bodyPr>
          <a:lstStyle/>
          <a:p>
            <a:pPr algn="ctr"/>
            <a:r>
              <a:rPr lang="en-US" sz="2000" b="1" noProof="1">
                <a:solidFill>
                  <a:schemeClr val="accent6">
                    <a:lumMod val="75000"/>
                  </a:schemeClr>
                </a:solidFill>
              </a:rPr>
              <a:t>Tài trợ</a:t>
            </a:r>
          </a:p>
        </p:txBody>
      </p:sp>
      <p:sp>
        <p:nvSpPr>
          <p:cNvPr id="112" name="TextBox 111">
            <a:extLst>
              <a:ext uri="{FF2B5EF4-FFF2-40B4-BE49-F238E27FC236}">
                <a16:creationId xmlns:a16="http://schemas.microsoft.com/office/drawing/2014/main" id="{D99D59BB-16AD-4215-B17B-A9E95355B4A3}"/>
              </a:ext>
            </a:extLst>
          </p:cNvPr>
          <p:cNvSpPr txBox="1"/>
          <p:nvPr/>
        </p:nvSpPr>
        <p:spPr>
          <a:xfrm>
            <a:off x="2738477" y="421890"/>
            <a:ext cx="1779637" cy="400111"/>
          </a:xfrm>
          <a:prstGeom prst="rect">
            <a:avLst/>
          </a:prstGeom>
          <a:noFill/>
        </p:spPr>
        <p:txBody>
          <a:bodyPr wrap="square" lIns="0" rIns="0" rtlCol="0" anchor="b">
            <a:spAutoFit/>
          </a:bodyPr>
          <a:lstStyle/>
          <a:p>
            <a:pPr algn="ctr"/>
            <a:r>
              <a:rPr lang="en-US" sz="2000" b="1" noProof="1">
                <a:solidFill>
                  <a:schemeClr val="tx2">
                    <a:lumMod val="75000"/>
                    <a:lumOff val="25000"/>
                  </a:schemeClr>
                </a:solidFill>
              </a:rPr>
              <a:t>Quảng bá</a:t>
            </a:r>
          </a:p>
        </p:txBody>
      </p:sp>
      <p:sp>
        <p:nvSpPr>
          <p:cNvPr id="113" name="TextBox 112">
            <a:extLst>
              <a:ext uri="{FF2B5EF4-FFF2-40B4-BE49-F238E27FC236}">
                <a16:creationId xmlns:a16="http://schemas.microsoft.com/office/drawing/2014/main" id="{B3491D08-55A8-41C2-929E-BD4434FF09AD}"/>
              </a:ext>
            </a:extLst>
          </p:cNvPr>
          <p:cNvSpPr txBox="1"/>
          <p:nvPr/>
        </p:nvSpPr>
        <p:spPr>
          <a:xfrm>
            <a:off x="4707401" y="421890"/>
            <a:ext cx="1779637" cy="400111"/>
          </a:xfrm>
          <a:prstGeom prst="rect">
            <a:avLst/>
          </a:prstGeom>
          <a:noFill/>
        </p:spPr>
        <p:txBody>
          <a:bodyPr wrap="square" lIns="0" rIns="0" rtlCol="0" anchor="b">
            <a:spAutoFit/>
          </a:bodyPr>
          <a:lstStyle/>
          <a:p>
            <a:pPr algn="ctr"/>
            <a:r>
              <a:rPr lang="en-US" sz="2000" b="1" noProof="1">
                <a:solidFill>
                  <a:schemeClr val="accent5"/>
                </a:solidFill>
              </a:rPr>
              <a:t>Tuyển dụng</a:t>
            </a:r>
          </a:p>
        </p:txBody>
      </p:sp>
      <p:sp>
        <p:nvSpPr>
          <p:cNvPr id="114" name="TextBox 113">
            <a:extLst>
              <a:ext uri="{FF2B5EF4-FFF2-40B4-BE49-F238E27FC236}">
                <a16:creationId xmlns:a16="http://schemas.microsoft.com/office/drawing/2014/main" id="{5D534EEE-E72E-4540-9967-1FD83292F720}"/>
              </a:ext>
            </a:extLst>
          </p:cNvPr>
          <p:cNvSpPr txBox="1"/>
          <p:nvPr/>
        </p:nvSpPr>
        <p:spPr>
          <a:xfrm>
            <a:off x="188519" y="2540353"/>
            <a:ext cx="2000776" cy="400110"/>
          </a:xfrm>
          <a:prstGeom prst="rect">
            <a:avLst/>
          </a:prstGeom>
          <a:noFill/>
        </p:spPr>
        <p:txBody>
          <a:bodyPr wrap="square" lIns="0" rIns="0" rtlCol="0" anchor="b">
            <a:spAutoFit/>
          </a:bodyPr>
          <a:lstStyle/>
          <a:p>
            <a:pPr algn="ctr"/>
            <a:r>
              <a:rPr lang="en-US" sz="2000" b="1" noProof="1">
                <a:solidFill>
                  <a:schemeClr val="accent2">
                    <a:lumMod val="75000"/>
                  </a:schemeClr>
                </a:solidFill>
              </a:rPr>
              <a:t>Khởi nghiệp</a:t>
            </a:r>
          </a:p>
        </p:txBody>
      </p:sp>
      <p:sp>
        <p:nvSpPr>
          <p:cNvPr id="115" name="TextBox 114">
            <a:extLst>
              <a:ext uri="{FF2B5EF4-FFF2-40B4-BE49-F238E27FC236}">
                <a16:creationId xmlns:a16="http://schemas.microsoft.com/office/drawing/2014/main" id="{E80ADEFC-01D5-433F-A03C-5B874E27140D}"/>
              </a:ext>
            </a:extLst>
          </p:cNvPr>
          <p:cNvSpPr txBox="1"/>
          <p:nvPr/>
        </p:nvSpPr>
        <p:spPr>
          <a:xfrm>
            <a:off x="1764824" y="2568379"/>
            <a:ext cx="2000776" cy="400111"/>
          </a:xfrm>
          <a:prstGeom prst="rect">
            <a:avLst/>
          </a:prstGeom>
          <a:noFill/>
        </p:spPr>
        <p:txBody>
          <a:bodyPr wrap="square" lIns="0" rIns="0" rtlCol="0" anchor="b">
            <a:spAutoFit/>
          </a:bodyPr>
          <a:lstStyle/>
          <a:p>
            <a:pPr algn="ctr"/>
            <a:r>
              <a:rPr lang="en-US" sz="2000" b="1" noProof="1">
                <a:solidFill>
                  <a:schemeClr val="accent4">
                    <a:lumMod val="50000"/>
                  </a:schemeClr>
                </a:solidFill>
              </a:rPr>
              <a:t>Kỹ năng</a:t>
            </a:r>
          </a:p>
        </p:txBody>
      </p:sp>
      <p:sp>
        <p:nvSpPr>
          <p:cNvPr id="116" name="TextBox 115">
            <a:extLst>
              <a:ext uri="{FF2B5EF4-FFF2-40B4-BE49-F238E27FC236}">
                <a16:creationId xmlns:a16="http://schemas.microsoft.com/office/drawing/2014/main" id="{B6060C96-C297-4CDA-BEFA-B14E62920655}"/>
              </a:ext>
            </a:extLst>
          </p:cNvPr>
          <p:cNvSpPr txBox="1"/>
          <p:nvPr/>
        </p:nvSpPr>
        <p:spPr>
          <a:xfrm>
            <a:off x="3941484" y="2539447"/>
            <a:ext cx="2494588" cy="400110"/>
          </a:xfrm>
          <a:prstGeom prst="rect">
            <a:avLst/>
          </a:prstGeom>
          <a:noFill/>
        </p:spPr>
        <p:txBody>
          <a:bodyPr wrap="square" lIns="0" rIns="0" rtlCol="0" anchor="b">
            <a:spAutoFit/>
          </a:bodyPr>
          <a:lstStyle/>
          <a:p>
            <a:pPr algn="ctr"/>
            <a:r>
              <a:rPr lang="en-US" sz="2000" b="1" noProof="1">
                <a:solidFill>
                  <a:schemeClr val="accent1"/>
                </a:solidFill>
              </a:rPr>
              <a:t>Việc làm &amp; Thực tập</a:t>
            </a:r>
          </a:p>
        </p:txBody>
      </p:sp>
      <p:grpSp>
        <p:nvGrpSpPr>
          <p:cNvPr id="40" name="Group 39">
            <a:extLst>
              <a:ext uri="{FF2B5EF4-FFF2-40B4-BE49-F238E27FC236}">
                <a16:creationId xmlns:a16="http://schemas.microsoft.com/office/drawing/2014/main" id="{B94E1A7E-7F28-4C03-BB0F-8067C4276EF3}"/>
              </a:ext>
            </a:extLst>
          </p:cNvPr>
          <p:cNvGrpSpPr/>
          <p:nvPr/>
        </p:nvGrpSpPr>
        <p:grpSpPr>
          <a:xfrm>
            <a:off x="6598196" y="553469"/>
            <a:ext cx="1994429" cy="2072013"/>
            <a:chOff x="3057086" y="2068516"/>
            <a:chExt cx="3029828" cy="3147689"/>
          </a:xfrm>
        </p:grpSpPr>
        <p:grpSp>
          <p:nvGrpSpPr>
            <p:cNvPr id="41" name="Group 40">
              <a:extLst>
                <a:ext uri="{FF2B5EF4-FFF2-40B4-BE49-F238E27FC236}">
                  <a16:creationId xmlns:a16="http://schemas.microsoft.com/office/drawing/2014/main" id="{254FE0F8-EC6B-4E4D-88A0-A0A1BE1A53CC}"/>
                </a:ext>
              </a:extLst>
            </p:cNvPr>
            <p:cNvGrpSpPr/>
            <p:nvPr/>
          </p:nvGrpSpPr>
          <p:grpSpPr>
            <a:xfrm>
              <a:off x="3057086" y="2068516"/>
              <a:ext cx="3029828" cy="3147689"/>
              <a:chOff x="4076904" y="1330541"/>
              <a:chExt cx="4039770" cy="4196918"/>
            </a:xfrm>
          </p:grpSpPr>
          <p:sp>
            <p:nvSpPr>
              <p:cNvPr id="44" name="Triangle">
                <a:extLst>
                  <a:ext uri="{FF2B5EF4-FFF2-40B4-BE49-F238E27FC236}">
                    <a16:creationId xmlns:a16="http://schemas.microsoft.com/office/drawing/2014/main" id="{9D66D5C2-3E1A-4541-8180-269741986BAE}"/>
                  </a:ext>
                </a:extLst>
              </p:cNvPr>
              <p:cNvSpPr/>
              <p:nvPr/>
            </p:nvSpPr>
            <p:spPr>
              <a:xfrm>
                <a:off x="6097832" y="1330541"/>
                <a:ext cx="268069" cy="5947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6023"/>
                    </a:lnTo>
                    <a:lnTo>
                      <a:pt x="0" y="21600"/>
                    </a:lnTo>
                    <a:close/>
                  </a:path>
                </a:pathLst>
              </a:custGeom>
              <a:solidFill>
                <a:schemeClr val="accent6">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5" name="Triangle">
                <a:extLst>
                  <a:ext uri="{FF2B5EF4-FFF2-40B4-BE49-F238E27FC236}">
                    <a16:creationId xmlns:a16="http://schemas.microsoft.com/office/drawing/2014/main" id="{A07B46D9-A4EE-4DCC-9E2E-B03B86E9F473}"/>
                  </a:ext>
                </a:extLst>
              </p:cNvPr>
              <p:cNvSpPr/>
              <p:nvPr/>
            </p:nvSpPr>
            <p:spPr>
              <a:xfrm>
                <a:off x="5827372" y="4934357"/>
                <a:ext cx="268628" cy="5931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5532"/>
                    </a:lnTo>
                    <a:lnTo>
                      <a:pt x="21600" y="0"/>
                    </a:lnTo>
                    <a:close/>
                  </a:path>
                </a:pathLst>
              </a:custGeom>
              <a:solidFill>
                <a:schemeClr val="accent3">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6" name="Triangle">
                <a:extLst>
                  <a:ext uri="{FF2B5EF4-FFF2-40B4-BE49-F238E27FC236}">
                    <a16:creationId xmlns:a16="http://schemas.microsoft.com/office/drawing/2014/main" id="{BD326DB5-F55A-4BB6-BE3D-759180C10E46}"/>
                  </a:ext>
                </a:extLst>
              </p:cNvPr>
              <p:cNvSpPr/>
              <p:nvPr/>
            </p:nvSpPr>
            <p:spPr>
              <a:xfrm>
                <a:off x="7399082" y="2375714"/>
                <a:ext cx="514916" cy="4529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8" y="21600"/>
                    </a:lnTo>
                    <a:lnTo>
                      <a:pt x="0" y="14196"/>
                    </a:lnTo>
                    <a:close/>
                  </a:path>
                </a:pathLst>
              </a:custGeom>
              <a:solidFill>
                <a:schemeClr val="accent1">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7" name="Triangle">
                <a:extLst>
                  <a:ext uri="{FF2B5EF4-FFF2-40B4-BE49-F238E27FC236}">
                    <a16:creationId xmlns:a16="http://schemas.microsoft.com/office/drawing/2014/main" id="{62DF1C1B-D538-40B1-AED2-1752E9787212}"/>
                  </a:ext>
                </a:extLst>
              </p:cNvPr>
              <p:cNvSpPr/>
              <p:nvPr/>
            </p:nvSpPr>
            <p:spPr>
              <a:xfrm>
                <a:off x="4277199" y="4026423"/>
                <a:ext cx="513241" cy="452924"/>
              </a:xfrm>
              <a:custGeom>
                <a:avLst/>
                <a:gdLst>
                  <a:gd name="connsiteX0" fmla="*/ 0 w 21600"/>
                  <a:gd name="connsiteY0" fmla="*/ 21600 h 21600"/>
                  <a:gd name="connsiteX1" fmla="*/ 10436 w 21600"/>
                  <a:gd name="connsiteY1" fmla="*/ 0 h 21600"/>
                  <a:gd name="connsiteX2" fmla="*/ 21600 w 21600"/>
                  <a:gd name="connsiteY2" fmla="*/ 7431 h 21600"/>
                  <a:gd name="connsiteX3" fmla="*/ 12206 w 21600"/>
                  <a:gd name="connsiteY3" fmla="*/ 13754 h 21600"/>
                  <a:gd name="connsiteX4" fmla="*/ 0 w 21600"/>
                  <a:gd name="connsiteY4" fmla="*/ 21600 h 21600"/>
                  <a:gd name="connsiteX0" fmla="*/ 0 w 21600"/>
                  <a:gd name="connsiteY0" fmla="*/ 21600 h 21600"/>
                  <a:gd name="connsiteX1" fmla="*/ 10436 w 21600"/>
                  <a:gd name="connsiteY1" fmla="*/ 0 h 21600"/>
                  <a:gd name="connsiteX2" fmla="*/ 21600 w 21600"/>
                  <a:gd name="connsiteY2" fmla="*/ 7431 h 21600"/>
                  <a:gd name="connsiteX3" fmla="*/ 17016 w 21600"/>
                  <a:gd name="connsiteY3" fmla="*/ 17047 h 21600"/>
                  <a:gd name="connsiteX4" fmla="*/ 0 w 21600"/>
                  <a:gd name="connsiteY4" fmla="*/ 216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21600"/>
                    </a:moveTo>
                    <a:lnTo>
                      <a:pt x="10436" y="0"/>
                    </a:lnTo>
                    <a:lnTo>
                      <a:pt x="21600" y="7431"/>
                    </a:lnTo>
                    <a:lnTo>
                      <a:pt x="17016" y="17047"/>
                    </a:lnTo>
                    <a:lnTo>
                      <a:pt x="0" y="21600"/>
                    </a:lnTo>
                    <a:close/>
                  </a:path>
                </a:pathLst>
              </a:custGeom>
              <a:solidFill>
                <a:schemeClr val="accent4">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8" name="Triangle">
                <a:extLst>
                  <a:ext uri="{FF2B5EF4-FFF2-40B4-BE49-F238E27FC236}">
                    <a16:creationId xmlns:a16="http://schemas.microsoft.com/office/drawing/2014/main" id="{BD74706C-3848-4E5B-9E93-30981476FC9A}"/>
                  </a:ext>
                </a:extLst>
              </p:cNvPr>
              <p:cNvSpPr/>
              <p:nvPr/>
            </p:nvSpPr>
            <p:spPr>
              <a:xfrm>
                <a:off x="7394934" y="4201461"/>
                <a:ext cx="523826" cy="289793"/>
              </a:xfrm>
              <a:custGeom>
                <a:avLst/>
                <a:gdLst>
                  <a:gd name="connsiteX0" fmla="*/ 21600 w 21600"/>
                  <a:gd name="connsiteY0" fmla="*/ 19487 h 20268"/>
                  <a:gd name="connsiteX1" fmla="*/ 0 w 21600"/>
                  <a:gd name="connsiteY1" fmla="*/ 20268 h 20268"/>
                  <a:gd name="connsiteX2" fmla="*/ 1862 w 21600"/>
                  <a:gd name="connsiteY2" fmla="*/ 0 h 20268"/>
                  <a:gd name="connsiteX3" fmla="*/ 21600 w 21600"/>
                  <a:gd name="connsiteY3" fmla="*/ 19487 h 20268"/>
                </a:gdLst>
                <a:ahLst/>
                <a:cxnLst>
                  <a:cxn ang="0">
                    <a:pos x="connsiteX0" y="connsiteY0"/>
                  </a:cxn>
                  <a:cxn ang="0">
                    <a:pos x="connsiteX1" y="connsiteY1"/>
                  </a:cxn>
                  <a:cxn ang="0">
                    <a:pos x="connsiteX2" y="connsiteY2"/>
                  </a:cxn>
                  <a:cxn ang="0">
                    <a:pos x="connsiteX3" y="connsiteY3"/>
                  </a:cxn>
                </a:cxnLst>
                <a:rect l="l" t="t" r="r" b="b"/>
                <a:pathLst>
                  <a:path w="21600" h="20268" extrusionOk="0">
                    <a:moveTo>
                      <a:pt x="21600" y="19487"/>
                    </a:moveTo>
                    <a:lnTo>
                      <a:pt x="0" y="20268"/>
                    </a:lnTo>
                    <a:lnTo>
                      <a:pt x="1862" y="0"/>
                    </a:lnTo>
                    <a:cubicBezTo>
                      <a:pt x="9039" y="6940"/>
                      <a:pt x="14423" y="12547"/>
                      <a:pt x="21600" y="19487"/>
                    </a:cubicBezTo>
                    <a:close/>
                  </a:path>
                </a:pathLst>
              </a:custGeom>
              <a:solidFill>
                <a:schemeClr val="accent2">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9" name="Triangle">
                <a:extLst>
                  <a:ext uri="{FF2B5EF4-FFF2-40B4-BE49-F238E27FC236}">
                    <a16:creationId xmlns:a16="http://schemas.microsoft.com/office/drawing/2014/main" id="{9A4DD0B4-4F78-40C0-ACBC-26144E367EC5}"/>
                  </a:ext>
                </a:extLst>
              </p:cNvPr>
              <p:cNvSpPr/>
              <p:nvPr/>
            </p:nvSpPr>
            <p:spPr>
              <a:xfrm>
                <a:off x="4277199" y="2366925"/>
                <a:ext cx="516592" cy="308280"/>
              </a:xfrm>
              <a:custGeom>
                <a:avLst/>
                <a:gdLst>
                  <a:gd name="connsiteX0" fmla="*/ 0 w 21600"/>
                  <a:gd name="connsiteY0" fmla="*/ 783 h 21600"/>
                  <a:gd name="connsiteX1" fmla="*/ 21600 w 21600"/>
                  <a:gd name="connsiteY1" fmla="*/ 0 h 21600"/>
                  <a:gd name="connsiteX2" fmla="*/ 21483 w 21600"/>
                  <a:gd name="connsiteY2" fmla="*/ 21600 h 21600"/>
                  <a:gd name="connsiteX3" fmla="*/ 9638 w 21600"/>
                  <a:gd name="connsiteY3" fmla="*/ 9846 h 21600"/>
                  <a:gd name="connsiteX4" fmla="*/ 0 w 21600"/>
                  <a:gd name="connsiteY4" fmla="*/ 783 h 21600"/>
                  <a:gd name="connsiteX0" fmla="*/ 0 w 21600"/>
                  <a:gd name="connsiteY0" fmla="*/ 783 h 21600"/>
                  <a:gd name="connsiteX1" fmla="*/ 21600 w 21600"/>
                  <a:gd name="connsiteY1" fmla="*/ 0 h 21600"/>
                  <a:gd name="connsiteX2" fmla="*/ 21483 w 21600"/>
                  <a:gd name="connsiteY2" fmla="*/ 21600 h 21600"/>
                  <a:gd name="connsiteX3" fmla="*/ 5954 w 21600"/>
                  <a:gd name="connsiteY3" fmla="*/ 17855 h 21600"/>
                  <a:gd name="connsiteX4" fmla="*/ 0 w 21600"/>
                  <a:gd name="connsiteY4" fmla="*/ 783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783"/>
                    </a:moveTo>
                    <a:lnTo>
                      <a:pt x="21600" y="0"/>
                    </a:lnTo>
                    <a:lnTo>
                      <a:pt x="21483" y="21600"/>
                    </a:lnTo>
                    <a:lnTo>
                      <a:pt x="5954" y="17855"/>
                    </a:lnTo>
                    <a:lnTo>
                      <a:pt x="0" y="783"/>
                    </a:lnTo>
                    <a:close/>
                  </a:path>
                </a:pathLst>
              </a:custGeom>
              <a:solidFill>
                <a:schemeClr val="accent5">
                  <a:lumMod val="5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0" name="Shape">
                <a:extLst>
                  <a:ext uri="{FF2B5EF4-FFF2-40B4-BE49-F238E27FC236}">
                    <a16:creationId xmlns:a16="http://schemas.microsoft.com/office/drawing/2014/main" id="{656358AD-D9D9-45B2-BD16-CE12E8D9DE60}"/>
                  </a:ext>
                </a:extLst>
              </p:cNvPr>
              <p:cNvSpPr/>
              <p:nvPr/>
            </p:nvSpPr>
            <p:spPr>
              <a:xfrm>
                <a:off x="4076904" y="2378095"/>
                <a:ext cx="716672" cy="1908874"/>
              </a:xfrm>
              <a:custGeom>
                <a:avLst/>
                <a:gdLst/>
                <a:ahLst/>
                <a:cxnLst>
                  <a:cxn ang="0">
                    <a:pos x="wd2" y="hd2"/>
                  </a:cxn>
                  <a:cxn ang="5400000">
                    <a:pos x="wd2" y="hd2"/>
                  </a:cxn>
                  <a:cxn ang="10800000">
                    <a:pos x="wd2" y="hd2"/>
                  </a:cxn>
                  <a:cxn ang="16200000">
                    <a:pos x="wd2" y="hd2"/>
                  </a:cxn>
                </a:cxnLst>
                <a:rect l="0" t="0" r="r" b="b"/>
                <a:pathLst>
                  <a:path w="20456" h="21600" extrusionOk="0">
                    <a:moveTo>
                      <a:pt x="14685" y="11900"/>
                    </a:moveTo>
                    <a:cubicBezTo>
                      <a:pt x="14685" y="10749"/>
                      <a:pt x="14972" y="9625"/>
                      <a:pt x="15530" y="8531"/>
                    </a:cubicBezTo>
                    <a:cubicBezTo>
                      <a:pt x="16471" y="6680"/>
                      <a:pt x="18145" y="4942"/>
                      <a:pt x="20456" y="3362"/>
                    </a:cubicBezTo>
                    <a:lnTo>
                      <a:pt x="15339" y="2193"/>
                    </a:lnTo>
                    <a:lnTo>
                      <a:pt x="15323" y="2187"/>
                    </a:lnTo>
                    <a:lnTo>
                      <a:pt x="5758" y="0"/>
                    </a:lnTo>
                    <a:cubicBezTo>
                      <a:pt x="323" y="3741"/>
                      <a:pt x="-1144" y="7963"/>
                      <a:pt x="849" y="11887"/>
                    </a:cubicBezTo>
                    <a:cubicBezTo>
                      <a:pt x="2730" y="15603"/>
                      <a:pt x="7703" y="19053"/>
                      <a:pt x="15339" y="21594"/>
                    </a:cubicBezTo>
                    <a:cubicBezTo>
                      <a:pt x="15339" y="21594"/>
                      <a:pt x="15355" y="21600"/>
                      <a:pt x="15355" y="21600"/>
                    </a:cubicBezTo>
                    <a:lnTo>
                      <a:pt x="20440" y="20437"/>
                    </a:lnTo>
                    <a:cubicBezTo>
                      <a:pt x="18129" y="18851"/>
                      <a:pt x="16439" y="17107"/>
                      <a:pt x="15514" y="15255"/>
                    </a:cubicBezTo>
                    <a:cubicBezTo>
                      <a:pt x="14972" y="14168"/>
                      <a:pt x="14685" y="13050"/>
                      <a:pt x="14685" y="11900"/>
                    </a:cubicBezTo>
                    <a:close/>
                  </a:path>
                </a:pathLst>
              </a:custGeom>
              <a:solidFill>
                <a:schemeClr val="accent5"/>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1" name="Shape">
                <a:extLst>
                  <a:ext uri="{FF2B5EF4-FFF2-40B4-BE49-F238E27FC236}">
                    <a16:creationId xmlns:a16="http://schemas.microsoft.com/office/drawing/2014/main" id="{587F81BE-56CC-4E58-A243-EF2273E32F3D}"/>
                  </a:ext>
                </a:extLst>
              </p:cNvPr>
              <p:cNvSpPr/>
              <p:nvPr/>
            </p:nvSpPr>
            <p:spPr>
              <a:xfrm>
                <a:off x="4277199" y="4180415"/>
                <a:ext cx="1820633" cy="1050463"/>
              </a:xfrm>
              <a:custGeom>
                <a:avLst/>
                <a:gdLst/>
                <a:ahLst/>
                <a:cxnLst>
                  <a:cxn ang="0">
                    <a:pos x="wd2" y="hd2"/>
                  </a:cxn>
                  <a:cxn ang="5400000">
                    <a:pos x="wd2" y="hd2"/>
                  </a:cxn>
                  <a:cxn ang="10800000">
                    <a:pos x="wd2" y="hd2"/>
                  </a:cxn>
                  <a:cxn ang="16200000">
                    <a:pos x="wd2" y="hd2"/>
                  </a:cxn>
                </a:cxnLst>
                <a:rect l="0" t="0" r="r" b="b"/>
                <a:pathLst>
                  <a:path w="21600" h="21018" extrusionOk="0">
                    <a:moveTo>
                      <a:pt x="15895" y="13521"/>
                    </a:moveTo>
                    <a:cubicBezTo>
                      <a:pt x="13609" y="12225"/>
                      <a:pt x="11529" y="10169"/>
                      <a:pt x="9760" y="7543"/>
                    </a:cubicBezTo>
                    <a:cubicBezTo>
                      <a:pt x="8309" y="5386"/>
                      <a:pt x="7070" y="2838"/>
                      <a:pt x="6096" y="0"/>
                    </a:cubicBezTo>
                    <a:lnTo>
                      <a:pt x="3982" y="2056"/>
                    </a:lnTo>
                    <a:lnTo>
                      <a:pt x="3975" y="2067"/>
                    </a:lnTo>
                    <a:lnTo>
                      <a:pt x="0" y="5934"/>
                    </a:lnTo>
                    <a:cubicBezTo>
                      <a:pt x="2266" y="12549"/>
                      <a:pt x="5791" y="17164"/>
                      <a:pt x="9773" y="19432"/>
                    </a:cubicBezTo>
                    <a:cubicBezTo>
                      <a:pt x="13536" y="21566"/>
                      <a:pt x="17704" y="21600"/>
                      <a:pt x="21600" y="19209"/>
                    </a:cubicBezTo>
                    <a:lnTo>
                      <a:pt x="21600" y="15085"/>
                    </a:lnTo>
                    <a:cubicBezTo>
                      <a:pt x="19599" y="15085"/>
                      <a:pt x="17684" y="14538"/>
                      <a:pt x="15895" y="13521"/>
                    </a:cubicBezTo>
                    <a:close/>
                  </a:path>
                </a:pathLst>
              </a:custGeom>
              <a:solidFill>
                <a:schemeClr val="accent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2" name="Shape">
                <a:extLst>
                  <a:ext uri="{FF2B5EF4-FFF2-40B4-BE49-F238E27FC236}">
                    <a16:creationId xmlns:a16="http://schemas.microsoft.com/office/drawing/2014/main" id="{BBE1DDE2-B3D2-4A56-A5E9-C95B4108ABB8}"/>
                  </a:ext>
                </a:extLst>
              </p:cNvPr>
              <p:cNvSpPr/>
              <p:nvPr/>
            </p:nvSpPr>
            <p:spPr>
              <a:xfrm>
                <a:off x="4612285" y="1330541"/>
                <a:ext cx="1485548" cy="1348720"/>
              </a:xfrm>
              <a:custGeom>
                <a:avLst/>
                <a:gdLst/>
                <a:ahLst/>
                <a:cxnLst>
                  <a:cxn ang="0">
                    <a:pos x="wd2" y="hd2"/>
                  </a:cxn>
                  <a:cxn ang="5400000">
                    <a:pos x="wd2" y="hd2"/>
                  </a:cxn>
                  <a:cxn ang="10800000">
                    <a:pos x="wd2" y="hd2"/>
                  </a:cxn>
                  <a:cxn ang="16200000">
                    <a:pos x="wd2" y="hd2"/>
                  </a:cxn>
                </a:cxnLst>
                <a:rect l="0" t="0" r="r" b="b"/>
                <a:pathLst>
                  <a:path w="21600" h="21600" extrusionOk="0">
                    <a:moveTo>
                      <a:pt x="7105" y="6028"/>
                    </a:moveTo>
                    <a:cubicBezTo>
                      <a:pt x="3451" y="9570"/>
                      <a:pt x="877" y="14436"/>
                      <a:pt x="0" y="19936"/>
                    </a:cubicBezTo>
                    <a:cubicBezTo>
                      <a:pt x="0" y="19936"/>
                      <a:pt x="0" y="19945"/>
                      <a:pt x="0" y="19945"/>
                    </a:cubicBezTo>
                    <a:lnTo>
                      <a:pt x="2607" y="21600"/>
                    </a:lnTo>
                    <a:cubicBezTo>
                      <a:pt x="3808" y="19310"/>
                      <a:pt x="5351" y="17253"/>
                      <a:pt x="7146" y="15518"/>
                    </a:cubicBezTo>
                    <a:cubicBezTo>
                      <a:pt x="9290" y="13443"/>
                      <a:pt x="11807" y="11824"/>
                      <a:pt x="14568" y="10796"/>
                    </a:cubicBezTo>
                    <a:cubicBezTo>
                      <a:pt x="16777" y="9973"/>
                      <a:pt x="19140" y="9525"/>
                      <a:pt x="21600" y="9525"/>
                    </a:cubicBezTo>
                    <a:lnTo>
                      <a:pt x="21600" y="6198"/>
                    </a:lnTo>
                    <a:lnTo>
                      <a:pt x="21600" y="0"/>
                    </a:lnTo>
                    <a:cubicBezTo>
                      <a:pt x="16046" y="9"/>
                      <a:pt x="10971" y="2281"/>
                      <a:pt x="7105" y="6028"/>
                    </a:cubicBezTo>
                    <a:close/>
                  </a:path>
                </a:pathLst>
              </a:custGeom>
              <a:solidFill>
                <a:schemeClr val="accent6"/>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3" name="Shape">
                <a:extLst>
                  <a:ext uri="{FF2B5EF4-FFF2-40B4-BE49-F238E27FC236}">
                    <a16:creationId xmlns:a16="http://schemas.microsoft.com/office/drawing/2014/main" id="{F0294E94-1350-4414-9083-012A1725B3B1}"/>
                  </a:ext>
                </a:extLst>
              </p:cNvPr>
              <p:cNvSpPr/>
              <p:nvPr/>
            </p:nvSpPr>
            <p:spPr>
              <a:xfrm>
                <a:off x="6096000" y="1626532"/>
                <a:ext cx="1816166" cy="1052137"/>
              </a:xfrm>
              <a:custGeom>
                <a:avLst/>
                <a:gdLst/>
                <a:ahLst/>
                <a:cxnLst>
                  <a:cxn ang="0">
                    <a:pos x="wd2" y="hd2"/>
                  </a:cxn>
                  <a:cxn ang="5400000">
                    <a:pos x="wd2" y="hd2"/>
                  </a:cxn>
                  <a:cxn ang="10800000">
                    <a:pos x="wd2" y="hd2"/>
                  </a:cxn>
                  <a:cxn ang="16200000">
                    <a:pos x="wd2" y="hd2"/>
                  </a:cxn>
                </a:cxnLst>
                <a:rect l="0" t="0" r="r" b="b"/>
                <a:pathLst>
                  <a:path w="21600" h="21019" extrusionOk="0">
                    <a:moveTo>
                      <a:pt x="21600" y="15083"/>
                    </a:moveTo>
                    <a:cubicBezTo>
                      <a:pt x="21600" y="15083"/>
                      <a:pt x="21600" y="15072"/>
                      <a:pt x="21593" y="15072"/>
                    </a:cubicBezTo>
                    <a:cubicBezTo>
                      <a:pt x="19329" y="8467"/>
                      <a:pt x="15799" y="3848"/>
                      <a:pt x="11820" y="1583"/>
                    </a:cubicBezTo>
                    <a:cubicBezTo>
                      <a:pt x="8059" y="-548"/>
                      <a:pt x="3894" y="-581"/>
                      <a:pt x="0" y="1807"/>
                    </a:cubicBezTo>
                    <a:cubicBezTo>
                      <a:pt x="0" y="1807"/>
                      <a:pt x="0" y="1807"/>
                      <a:pt x="0" y="1807"/>
                    </a:cubicBezTo>
                    <a:lnTo>
                      <a:pt x="0" y="5957"/>
                    </a:lnTo>
                    <a:cubicBezTo>
                      <a:pt x="2006" y="5957"/>
                      <a:pt x="3933" y="6515"/>
                      <a:pt x="5734" y="7541"/>
                    </a:cubicBezTo>
                    <a:cubicBezTo>
                      <a:pt x="7986" y="8824"/>
                      <a:pt x="10038" y="10844"/>
                      <a:pt x="11787" y="13432"/>
                    </a:cubicBezTo>
                    <a:cubicBezTo>
                      <a:pt x="13250" y="15597"/>
                      <a:pt x="14508" y="18163"/>
                      <a:pt x="15488" y="21019"/>
                    </a:cubicBezTo>
                    <a:lnTo>
                      <a:pt x="17614" y="18955"/>
                    </a:lnTo>
                    <a:cubicBezTo>
                      <a:pt x="17614" y="18955"/>
                      <a:pt x="17614" y="18944"/>
                      <a:pt x="17614" y="18944"/>
                    </a:cubicBezTo>
                    <a:cubicBezTo>
                      <a:pt x="17614" y="18944"/>
                      <a:pt x="17620" y="18955"/>
                      <a:pt x="17620" y="18955"/>
                    </a:cubicBezTo>
                    <a:lnTo>
                      <a:pt x="21600" y="15083"/>
                    </a:lnTo>
                    <a:close/>
                  </a:path>
                </a:pathLst>
              </a:custGeom>
              <a:solidFill>
                <a:schemeClr val="accent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4" name="Shape">
                <a:extLst>
                  <a:ext uri="{FF2B5EF4-FFF2-40B4-BE49-F238E27FC236}">
                    <a16:creationId xmlns:a16="http://schemas.microsoft.com/office/drawing/2014/main" id="{6D29F94D-38BB-4F30-BA01-97D4571B8818}"/>
                  </a:ext>
                </a:extLst>
              </p:cNvPr>
              <p:cNvSpPr/>
              <p:nvPr/>
            </p:nvSpPr>
            <p:spPr>
              <a:xfrm>
                <a:off x="7399905" y="2573561"/>
                <a:ext cx="716769" cy="1908874"/>
              </a:xfrm>
              <a:custGeom>
                <a:avLst/>
                <a:gdLst/>
                <a:ahLst/>
                <a:cxnLst>
                  <a:cxn ang="0">
                    <a:pos x="wd2" y="hd2"/>
                  </a:cxn>
                  <a:cxn ang="5400000">
                    <a:pos x="wd2" y="hd2"/>
                  </a:cxn>
                  <a:cxn ang="10800000">
                    <a:pos x="wd2" y="hd2"/>
                  </a:cxn>
                  <a:cxn ang="16200000">
                    <a:pos x="wd2" y="hd2"/>
                  </a:cxn>
                </a:cxnLst>
                <a:rect l="0" t="0" r="r" b="b"/>
                <a:pathLst>
                  <a:path w="20459" h="21600" extrusionOk="0">
                    <a:moveTo>
                      <a:pt x="19607" y="9700"/>
                    </a:moveTo>
                    <a:cubicBezTo>
                      <a:pt x="17726" y="5991"/>
                      <a:pt x="12753" y="2540"/>
                      <a:pt x="5133" y="0"/>
                    </a:cubicBezTo>
                    <a:lnTo>
                      <a:pt x="5117" y="6"/>
                    </a:lnTo>
                    <a:lnTo>
                      <a:pt x="0" y="1175"/>
                    </a:lnTo>
                    <a:cubicBezTo>
                      <a:pt x="2311" y="2755"/>
                      <a:pt x="3985" y="4499"/>
                      <a:pt x="4926" y="6345"/>
                    </a:cubicBezTo>
                    <a:cubicBezTo>
                      <a:pt x="5468" y="7432"/>
                      <a:pt x="5771" y="8557"/>
                      <a:pt x="5771" y="9713"/>
                    </a:cubicBezTo>
                    <a:cubicBezTo>
                      <a:pt x="5771" y="10863"/>
                      <a:pt x="5484" y="11982"/>
                      <a:pt x="4942" y="13069"/>
                    </a:cubicBezTo>
                    <a:cubicBezTo>
                      <a:pt x="4017" y="14920"/>
                      <a:pt x="2327" y="16664"/>
                      <a:pt x="16" y="18251"/>
                    </a:cubicBezTo>
                    <a:lnTo>
                      <a:pt x="5101" y="19413"/>
                    </a:lnTo>
                    <a:cubicBezTo>
                      <a:pt x="5101" y="19413"/>
                      <a:pt x="5117" y="19407"/>
                      <a:pt x="5117" y="19407"/>
                    </a:cubicBezTo>
                    <a:cubicBezTo>
                      <a:pt x="5117" y="19407"/>
                      <a:pt x="5117" y="19413"/>
                      <a:pt x="5117" y="19413"/>
                    </a:cubicBezTo>
                    <a:lnTo>
                      <a:pt x="14682" y="21600"/>
                    </a:lnTo>
                    <a:cubicBezTo>
                      <a:pt x="14682" y="21600"/>
                      <a:pt x="14682" y="21594"/>
                      <a:pt x="14698" y="21594"/>
                    </a:cubicBezTo>
                    <a:cubicBezTo>
                      <a:pt x="20149" y="17846"/>
                      <a:pt x="21600" y="13625"/>
                      <a:pt x="19607" y="9700"/>
                    </a:cubicBezTo>
                    <a:close/>
                  </a:path>
                </a:pathLst>
              </a:custGeom>
              <a:solidFill>
                <a:schemeClr val="accent2"/>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55" name="Shape">
                <a:extLst>
                  <a:ext uri="{FF2B5EF4-FFF2-40B4-BE49-F238E27FC236}">
                    <a16:creationId xmlns:a16="http://schemas.microsoft.com/office/drawing/2014/main" id="{6518EBB1-6437-4409-983A-732C77366ED2}"/>
                  </a:ext>
                </a:extLst>
              </p:cNvPr>
              <p:cNvSpPr/>
              <p:nvPr/>
            </p:nvSpPr>
            <p:spPr>
              <a:xfrm>
                <a:off x="6096000" y="4180414"/>
                <a:ext cx="1484430" cy="1347045"/>
              </a:xfrm>
              <a:custGeom>
                <a:avLst/>
                <a:gdLst/>
                <a:ahLst/>
                <a:cxnLst>
                  <a:cxn ang="0">
                    <a:pos x="wd2" y="hd2"/>
                  </a:cxn>
                  <a:cxn ang="5400000">
                    <a:pos x="wd2" y="hd2"/>
                  </a:cxn>
                  <a:cxn ang="10800000">
                    <a:pos x="wd2" y="hd2"/>
                  </a:cxn>
                  <a:cxn ang="16200000">
                    <a:pos x="wd2" y="hd2"/>
                  </a:cxn>
                </a:cxnLst>
                <a:rect l="0" t="0" r="r" b="b"/>
                <a:pathLst>
                  <a:path w="21600" h="21600" extrusionOk="0">
                    <a:moveTo>
                      <a:pt x="21600" y="1648"/>
                    </a:moveTo>
                    <a:lnTo>
                      <a:pt x="19008" y="0"/>
                    </a:lnTo>
                    <a:cubicBezTo>
                      <a:pt x="17813" y="2275"/>
                      <a:pt x="16293" y="4316"/>
                      <a:pt x="14514" y="6045"/>
                    </a:cubicBezTo>
                    <a:cubicBezTo>
                      <a:pt x="12344" y="8158"/>
                      <a:pt x="9792" y="9797"/>
                      <a:pt x="6989" y="10836"/>
                    </a:cubicBezTo>
                    <a:cubicBezTo>
                      <a:pt x="4795" y="11651"/>
                      <a:pt x="2438" y="12090"/>
                      <a:pt x="0" y="12090"/>
                    </a:cubicBezTo>
                    <a:lnTo>
                      <a:pt x="0" y="15394"/>
                    </a:lnTo>
                    <a:lnTo>
                      <a:pt x="0" y="21600"/>
                    </a:lnTo>
                    <a:cubicBezTo>
                      <a:pt x="5558" y="21600"/>
                      <a:pt x="10637" y="19325"/>
                      <a:pt x="14506" y="15564"/>
                    </a:cubicBezTo>
                    <a:cubicBezTo>
                      <a:pt x="18146" y="12027"/>
                      <a:pt x="20722" y="7164"/>
                      <a:pt x="21600" y="1648"/>
                    </a:cubicBezTo>
                    <a:lnTo>
                      <a:pt x="21600" y="1648"/>
                    </a:lnTo>
                    <a:close/>
                  </a:path>
                </a:pathLst>
              </a:custGeom>
              <a:solidFill>
                <a:schemeClr val="accent3"/>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grpSp>
        <p:sp>
          <p:nvSpPr>
            <p:cNvPr id="42" name="Circle">
              <a:extLst>
                <a:ext uri="{FF2B5EF4-FFF2-40B4-BE49-F238E27FC236}">
                  <a16:creationId xmlns:a16="http://schemas.microsoft.com/office/drawing/2014/main" id="{3D29F61B-16AD-4A39-B0D2-84087F97AF9D}"/>
                </a:ext>
              </a:extLst>
            </p:cNvPr>
            <p:cNvSpPr/>
            <p:nvPr/>
          </p:nvSpPr>
          <p:spPr>
            <a:xfrm>
              <a:off x="3423285" y="2493644"/>
              <a:ext cx="2297430" cy="2297429"/>
            </a:xfrm>
            <a:prstGeom prst="ellipse">
              <a:avLst/>
            </a:prstGeom>
            <a:solidFill>
              <a:schemeClr val="bg2"/>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3" name="Circle">
              <a:extLst>
                <a:ext uri="{FF2B5EF4-FFF2-40B4-BE49-F238E27FC236}">
                  <a16:creationId xmlns:a16="http://schemas.microsoft.com/office/drawing/2014/main" id="{DAEB7FF3-0EC8-4C65-B04A-422530CB692C}"/>
                </a:ext>
              </a:extLst>
            </p:cNvPr>
            <p:cNvSpPr/>
            <p:nvPr/>
          </p:nvSpPr>
          <p:spPr>
            <a:xfrm>
              <a:off x="3558365" y="2628726"/>
              <a:ext cx="2027270" cy="2027270"/>
            </a:xfrm>
            <a:prstGeom prst="ellipse">
              <a:avLst/>
            </a:prstGeom>
            <a:solidFill>
              <a:schemeClr val="bg1"/>
            </a:solidFill>
            <a:ln w="12700">
              <a:miter lim="400000"/>
            </a:ln>
          </p:spPr>
          <p:txBody>
            <a:bodyPr lIns="28575" tIns="28575" rIns="28575" bIns="28575" anchor="ctr"/>
            <a:lstStyle/>
            <a:p>
              <a:pPr algn="ctr"/>
              <a:r>
                <a:rPr lang="en-US" sz="1600" b="1" dirty="0" err="1">
                  <a:solidFill>
                    <a:srgbClr val="0000FF"/>
                  </a:solidFill>
                </a:rPr>
                <a:t>Hỗ</a:t>
              </a:r>
              <a:r>
                <a:rPr lang="en-US" sz="1600" b="1" dirty="0">
                  <a:solidFill>
                    <a:srgbClr val="0000FF"/>
                  </a:solidFill>
                </a:rPr>
                <a:t> </a:t>
              </a:r>
              <a:r>
                <a:rPr lang="en-US" sz="1600" b="1" dirty="0" err="1">
                  <a:solidFill>
                    <a:srgbClr val="0000FF"/>
                  </a:solidFill>
                </a:rPr>
                <a:t>trợ</a:t>
              </a:r>
              <a:r>
                <a:rPr lang="en-US" sz="1600" b="1" dirty="0">
                  <a:solidFill>
                    <a:srgbClr val="0000FF"/>
                  </a:solidFill>
                </a:rPr>
                <a:t> SV &amp; </a:t>
              </a:r>
              <a:r>
                <a:rPr lang="en-US" sz="1600" b="1" dirty="0" err="1">
                  <a:solidFill>
                    <a:srgbClr val="0000FF"/>
                  </a:solidFill>
                </a:rPr>
                <a:t>Kết</a:t>
              </a:r>
              <a:r>
                <a:rPr lang="en-US" sz="1600" b="1" dirty="0">
                  <a:solidFill>
                    <a:srgbClr val="0000FF"/>
                  </a:solidFill>
                </a:rPr>
                <a:t> </a:t>
              </a:r>
              <a:r>
                <a:rPr lang="en-US" sz="1600" b="1" dirty="0" err="1">
                  <a:solidFill>
                    <a:srgbClr val="0000FF"/>
                  </a:solidFill>
                </a:rPr>
                <a:t>nối</a:t>
              </a:r>
              <a:r>
                <a:rPr lang="en-US" sz="1600" b="1" dirty="0">
                  <a:solidFill>
                    <a:srgbClr val="0000FF"/>
                  </a:solidFill>
                </a:rPr>
                <a:t> </a:t>
              </a:r>
              <a:r>
                <a:rPr lang="en-US" sz="1600" b="1" dirty="0" err="1">
                  <a:solidFill>
                    <a:srgbClr val="0000FF"/>
                  </a:solidFill>
                </a:rPr>
                <a:t>doanh</a:t>
              </a:r>
              <a:r>
                <a:rPr lang="en-US" sz="1600" b="1" dirty="0">
                  <a:solidFill>
                    <a:srgbClr val="0000FF"/>
                  </a:solidFill>
                </a:rPr>
                <a:t> </a:t>
              </a:r>
              <a:r>
                <a:rPr lang="en-US" sz="1600" b="1" dirty="0" err="1">
                  <a:solidFill>
                    <a:srgbClr val="0000FF"/>
                  </a:solidFill>
                </a:rPr>
                <a:t>nghiệp</a:t>
              </a:r>
              <a:endParaRPr sz="1600" b="1" dirty="0">
                <a:solidFill>
                  <a:srgbClr val="0000FF"/>
                </a:solidFill>
              </a:endParaRPr>
            </a:p>
          </p:txBody>
        </p:sp>
      </p:grpSp>
      <p:sp>
        <p:nvSpPr>
          <p:cNvPr id="118" name="Freeform: Shape 117">
            <a:extLst>
              <a:ext uri="{FF2B5EF4-FFF2-40B4-BE49-F238E27FC236}">
                <a16:creationId xmlns:a16="http://schemas.microsoft.com/office/drawing/2014/main" id="{EDF22694-EA0A-4533-8828-B58CFC2D04BA}"/>
              </a:ext>
            </a:extLst>
          </p:cNvPr>
          <p:cNvSpPr/>
          <p:nvPr/>
        </p:nvSpPr>
        <p:spPr>
          <a:xfrm>
            <a:off x="740381" y="3222220"/>
            <a:ext cx="7678071" cy="989443"/>
          </a:xfrm>
          <a:custGeom>
            <a:avLst/>
            <a:gdLst>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881606 h 1445923"/>
              <a:gd name="connsiteX16" fmla="*/ 1444028 w 6591152"/>
              <a:gd name="connsiteY16" fmla="*/ 1444984 h 1445923"/>
              <a:gd name="connsiteX17" fmla="*/ 178417 w 6591152"/>
              <a:gd name="connsiteY17" fmla="*/ 1444984 h 1445923"/>
              <a:gd name="connsiteX18" fmla="*/ 0 w 6591152"/>
              <a:gd name="connsiteY18" fmla="*/ 1266618 h 1445923"/>
              <a:gd name="connsiteX19" fmla="*/ 0 w 6591152"/>
              <a:gd name="connsiteY19" fmla="*/ 179305 h 1445923"/>
              <a:gd name="connsiteX20" fmla="*/ 178417 w 6591152"/>
              <a:gd name="connsiteY20" fmla="*/ 938 h 1445923"/>
              <a:gd name="connsiteX21" fmla="*/ 1444028 w 6591152"/>
              <a:gd name="connsiteY21" fmla="*/ 938 h 1445923"/>
              <a:gd name="connsiteX22" fmla="*/ 1444028 w 6591152"/>
              <a:gd name="connsiteY22" fmla="*/ 564317 h 1445923"/>
              <a:gd name="connsiteX23" fmla="*/ 1445924 w 6591152"/>
              <a:gd name="connsiteY23" fmla="*/ 569774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1444984 h 1445923"/>
              <a:gd name="connsiteX16" fmla="*/ 178417 w 6591152"/>
              <a:gd name="connsiteY16" fmla="*/ 1444984 h 1445923"/>
              <a:gd name="connsiteX17" fmla="*/ 0 w 6591152"/>
              <a:gd name="connsiteY17" fmla="*/ 1266618 h 1445923"/>
              <a:gd name="connsiteX18" fmla="*/ 0 w 6591152"/>
              <a:gd name="connsiteY18" fmla="*/ 179305 h 1445923"/>
              <a:gd name="connsiteX19" fmla="*/ 178417 w 6591152"/>
              <a:gd name="connsiteY19" fmla="*/ 938 h 1445923"/>
              <a:gd name="connsiteX20" fmla="*/ 1444028 w 6591152"/>
              <a:gd name="connsiteY20" fmla="*/ 938 h 1445923"/>
              <a:gd name="connsiteX21" fmla="*/ 1444028 w 6591152"/>
              <a:gd name="connsiteY21" fmla="*/ 564317 h 1445923"/>
              <a:gd name="connsiteX22" fmla="*/ 1445924 w 6591152"/>
              <a:gd name="connsiteY22" fmla="*/ 569774 h 1445923"/>
              <a:gd name="connsiteX23" fmla="*/ 1445924 w 6591152"/>
              <a:gd name="connsiteY23"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569774 h 1445923"/>
              <a:gd name="connsiteX22" fmla="*/ 1445924 w 6591152"/>
              <a:gd name="connsiteY22"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5924 w 6591152"/>
              <a:gd name="connsiteY20"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19" fmla="*/ 1445924 w 6591152"/>
              <a:gd name="connsiteY19" fmla="*/ 0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17" fmla="*/ 1444028 w 6591152"/>
              <a:gd name="connsiteY17"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1 h 1445923"/>
              <a:gd name="connsiteX4" fmla="*/ 6412736 w 6591152"/>
              <a:gd name="connsiteY4" fmla="*/ 1 h 1445923"/>
              <a:gd name="connsiteX5" fmla="*/ 6591152 w 6591152"/>
              <a:gd name="connsiteY5" fmla="*/ 180273 h 1445923"/>
              <a:gd name="connsiteX6" fmla="*/ 6591152 w 6591152"/>
              <a:gd name="connsiteY6" fmla="*/ 1267524 h 1445923"/>
              <a:gd name="connsiteX7" fmla="*/ 6412736 w 6591152"/>
              <a:gd name="connsiteY7" fmla="*/ 1445921 h 1445923"/>
              <a:gd name="connsiteX8" fmla="*/ 5147124 w 6591152"/>
              <a:gd name="connsiteY8" fmla="*/ 1445921 h 1445923"/>
              <a:gd name="connsiteX9" fmla="*/ 5147124 w 6591152"/>
              <a:gd name="connsiteY9" fmla="*/ 882548 h 1445923"/>
              <a:gd name="connsiteX10" fmla="*/ 5147113 w 6591152"/>
              <a:gd name="connsiteY10" fmla="*/ 882516 h 1445923"/>
              <a:gd name="connsiteX11" fmla="*/ 5147113 w 6591152"/>
              <a:gd name="connsiteY11" fmla="*/ 1445923 h 1445923"/>
              <a:gd name="connsiteX12" fmla="*/ 178417 w 6591152"/>
              <a:gd name="connsiteY12" fmla="*/ 1444984 h 1445923"/>
              <a:gd name="connsiteX13" fmla="*/ 0 w 6591152"/>
              <a:gd name="connsiteY13" fmla="*/ 1266618 h 1445923"/>
              <a:gd name="connsiteX14" fmla="*/ 0 w 6591152"/>
              <a:gd name="connsiteY14" fmla="*/ 179305 h 1445923"/>
              <a:gd name="connsiteX15" fmla="*/ 178417 w 6591152"/>
              <a:gd name="connsiteY15" fmla="*/ 938 h 1445923"/>
              <a:gd name="connsiteX0" fmla="*/ 178417 w 6591152"/>
              <a:gd name="connsiteY0" fmla="*/ 938 h 1445923"/>
              <a:gd name="connsiteX1" fmla="*/ 5147113 w 6591152"/>
              <a:gd name="connsiteY1" fmla="*/ 0 h 1445923"/>
              <a:gd name="connsiteX2" fmla="*/ 5147124 w 6591152"/>
              <a:gd name="connsiteY2" fmla="*/ 1 h 1445923"/>
              <a:gd name="connsiteX3" fmla="*/ 6412736 w 6591152"/>
              <a:gd name="connsiteY3" fmla="*/ 1 h 1445923"/>
              <a:gd name="connsiteX4" fmla="*/ 6591152 w 6591152"/>
              <a:gd name="connsiteY4" fmla="*/ 180273 h 1445923"/>
              <a:gd name="connsiteX5" fmla="*/ 6591152 w 6591152"/>
              <a:gd name="connsiteY5" fmla="*/ 1267524 h 1445923"/>
              <a:gd name="connsiteX6" fmla="*/ 6412736 w 6591152"/>
              <a:gd name="connsiteY6" fmla="*/ 1445921 h 1445923"/>
              <a:gd name="connsiteX7" fmla="*/ 5147124 w 6591152"/>
              <a:gd name="connsiteY7" fmla="*/ 1445921 h 1445923"/>
              <a:gd name="connsiteX8" fmla="*/ 5147124 w 6591152"/>
              <a:gd name="connsiteY8" fmla="*/ 882548 h 1445923"/>
              <a:gd name="connsiteX9" fmla="*/ 5147113 w 6591152"/>
              <a:gd name="connsiteY9" fmla="*/ 882516 h 1445923"/>
              <a:gd name="connsiteX10" fmla="*/ 5147113 w 6591152"/>
              <a:gd name="connsiteY10" fmla="*/ 1445923 h 1445923"/>
              <a:gd name="connsiteX11" fmla="*/ 178417 w 6591152"/>
              <a:gd name="connsiteY11" fmla="*/ 1444984 h 1445923"/>
              <a:gd name="connsiteX12" fmla="*/ 0 w 6591152"/>
              <a:gd name="connsiteY12" fmla="*/ 1266618 h 1445923"/>
              <a:gd name="connsiteX13" fmla="*/ 0 w 6591152"/>
              <a:gd name="connsiteY13" fmla="*/ 179305 h 1445923"/>
              <a:gd name="connsiteX14" fmla="*/ 178417 w 6591152"/>
              <a:gd name="connsiteY14" fmla="*/ 938 h 1445923"/>
              <a:gd name="connsiteX0" fmla="*/ 178417 w 6591152"/>
              <a:gd name="connsiteY0" fmla="*/ 14325 h 1459310"/>
              <a:gd name="connsiteX1" fmla="*/ 5147113 w 6591152"/>
              <a:gd name="connsiteY1" fmla="*/ 13387 h 1459310"/>
              <a:gd name="connsiteX2" fmla="*/ 6412736 w 6591152"/>
              <a:gd name="connsiteY2" fmla="*/ 13388 h 1459310"/>
              <a:gd name="connsiteX3" fmla="*/ 6591152 w 6591152"/>
              <a:gd name="connsiteY3" fmla="*/ 193660 h 1459310"/>
              <a:gd name="connsiteX4" fmla="*/ 6591152 w 6591152"/>
              <a:gd name="connsiteY4" fmla="*/ 1280911 h 1459310"/>
              <a:gd name="connsiteX5" fmla="*/ 6412736 w 6591152"/>
              <a:gd name="connsiteY5" fmla="*/ 1459308 h 1459310"/>
              <a:gd name="connsiteX6" fmla="*/ 5147124 w 6591152"/>
              <a:gd name="connsiteY6" fmla="*/ 1459308 h 1459310"/>
              <a:gd name="connsiteX7" fmla="*/ 5147124 w 6591152"/>
              <a:gd name="connsiteY7" fmla="*/ 895935 h 1459310"/>
              <a:gd name="connsiteX8" fmla="*/ 5147113 w 6591152"/>
              <a:gd name="connsiteY8" fmla="*/ 895903 h 1459310"/>
              <a:gd name="connsiteX9" fmla="*/ 5147113 w 6591152"/>
              <a:gd name="connsiteY9" fmla="*/ 1459310 h 1459310"/>
              <a:gd name="connsiteX10" fmla="*/ 178417 w 6591152"/>
              <a:gd name="connsiteY10" fmla="*/ 1458371 h 1459310"/>
              <a:gd name="connsiteX11" fmla="*/ 0 w 6591152"/>
              <a:gd name="connsiteY11" fmla="*/ 1280005 h 1459310"/>
              <a:gd name="connsiteX12" fmla="*/ 0 w 6591152"/>
              <a:gd name="connsiteY12" fmla="*/ 192692 h 1459310"/>
              <a:gd name="connsiteX13" fmla="*/ 178417 w 6591152"/>
              <a:gd name="connsiteY13" fmla="*/ 14325 h 1459310"/>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882515 h 1445922"/>
              <a:gd name="connsiteX8" fmla="*/ 5147113 w 6591152"/>
              <a:gd name="connsiteY8" fmla="*/ 1445922 h 1445922"/>
              <a:gd name="connsiteX9" fmla="*/ 178417 w 6591152"/>
              <a:gd name="connsiteY9" fmla="*/ 1444983 h 1445922"/>
              <a:gd name="connsiteX10" fmla="*/ 0 w 6591152"/>
              <a:gd name="connsiteY10" fmla="*/ 1266617 h 1445922"/>
              <a:gd name="connsiteX11" fmla="*/ 0 w 6591152"/>
              <a:gd name="connsiteY11" fmla="*/ 179304 h 1445922"/>
              <a:gd name="connsiteX12" fmla="*/ 178417 w 6591152"/>
              <a:gd name="connsiteY12"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1445922 h 1445922"/>
              <a:gd name="connsiteX8" fmla="*/ 178417 w 6591152"/>
              <a:gd name="connsiteY8" fmla="*/ 1444983 h 1445922"/>
              <a:gd name="connsiteX9" fmla="*/ 0 w 6591152"/>
              <a:gd name="connsiteY9" fmla="*/ 1266617 h 1445922"/>
              <a:gd name="connsiteX10" fmla="*/ 0 w 6591152"/>
              <a:gd name="connsiteY10" fmla="*/ 179304 h 1445922"/>
              <a:gd name="connsiteX11" fmla="*/ 178417 w 6591152"/>
              <a:gd name="connsiteY11"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13 w 6591152"/>
              <a:gd name="connsiteY6" fmla="*/ 1445922 h 1445922"/>
              <a:gd name="connsiteX7" fmla="*/ 178417 w 6591152"/>
              <a:gd name="connsiteY7" fmla="*/ 1444983 h 1445922"/>
              <a:gd name="connsiteX8" fmla="*/ 0 w 6591152"/>
              <a:gd name="connsiteY8" fmla="*/ 1266617 h 1445922"/>
              <a:gd name="connsiteX9" fmla="*/ 0 w 6591152"/>
              <a:gd name="connsiteY9" fmla="*/ 179304 h 1445922"/>
              <a:gd name="connsiteX10" fmla="*/ 178417 w 6591152"/>
              <a:gd name="connsiteY10" fmla="*/ 937 h 1445922"/>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5147124 w 6591152"/>
              <a:gd name="connsiteY5" fmla="*/ 1445920 h 1445920"/>
              <a:gd name="connsiteX6" fmla="*/ 178417 w 6591152"/>
              <a:gd name="connsiteY6" fmla="*/ 1444983 h 1445920"/>
              <a:gd name="connsiteX7" fmla="*/ 0 w 6591152"/>
              <a:gd name="connsiteY7" fmla="*/ 1266617 h 1445920"/>
              <a:gd name="connsiteX8" fmla="*/ 0 w 6591152"/>
              <a:gd name="connsiteY8" fmla="*/ 179304 h 1445920"/>
              <a:gd name="connsiteX9" fmla="*/ 178417 w 6591152"/>
              <a:gd name="connsiteY9" fmla="*/ 937 h 1445920"/>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178417 w 6591152"/>
              <a:gd name="connsiteY5" fmla="*/ 1444983 h 1445920"/>
              <a:gd name="connsiteX6" fmla="*/ 0 w 6591152"/>
              <a:gd name="connsiteY6" fmla="*/ 1266617 h 1445920"/>
              <a:gd name="connsiteX7" fmla="*/ 0 w 6591152"/>
              <a:gd name="connsiteY7" fmla="*/ 179304 h 1445920"/>
              <a:gd name="connsiteX8" fmla="*/ 178417 w 6591152"/>
              <a:gd name="connsiteY8" fmla="*/ 937 h 14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1152" h="1445920">
                <a:moveTo>
                  <a:pt x="178417" y="937"/>
                </a:moveTo>
                <a:lnTo>
                  <a:pt x="6412736" y="0"/>
                </a:lnTo>
                <a:cubicBezTo>
                  <a:pt x="6512315" y="0"/>
                  <a:pt x="6591152" y="80731"/>
                  <a:pt x="6591152" y="180272"/>
                </a:cubicBezTo>
                <a:lnTo>
                  <a:pt x="6591152" y="1267523"/>
                </a:lnTo>
                <a:cubicBezTo>
                  <a:pt x="6591152" y="1365190"/>
                  <a:pt x="6512315" y="1445920"/>
                  <a:pt x="6412736" y="1445920"/>
                </a:cubicBezTo>
                <a:lnTo>
                  <a:pt x="178417" y="1444983"/>
                </a:lnTo>
                <a:cubicBezTo>
                  <a:pt x="80731" y="1444983"/>
                  <a:pt x="0" y="1366095"/>
                  <a:pt x="0" y="1266617"/>
                </a:cubicBezTo>
                <a:lnTo>
                  <a:pt x="0" y="179304"/>
                </a:lnTo>
                <a:cubicBezTo>
                  <a:pt x="0" y="81697"/>
                  <a:pt x="78837" y="937"/>
                  <a:pt x="178417" y="937"/>
                </a:cubicBezTo>
                <a:close/>
              </a:path>
            </a:pathLst>
          </a:custGeom>
          <a:solidFill>
            <a:schemeClr val="bg1"/>
          </a:solidFill>
          <a:ln w="12700">
            <a:miter lim="400000"/>
          </a:ln>
          <a:effectLst>
            <a:outerShdw blurRad="215900" dist="101600" dir="3000000" algn="tl" rotWithShape="0">
              <a:prstClr val="black">
                <a:alpha val="40000"/>
              </a:prstClr>
            </a:outerShdw>
          </a:effectLst>
        </p:spPr>
        <p:txBody>
          <a:bodyPr wrap="square" lIns="28575" tIns="28575" rIns="28575" bIns="28575"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grpSp>
        <p:nvGrpSpPr>
          <p:cNvPr id="119" name="Group 118">
            <a:extLst>
              <a:ext uri="{FF2B5EF4-FFF2-40B4-BE49-F238E27FC236}">
                <a16:creationId xmlns:a16="http://schemas.microsoft.com/office/drawing/2014/main" id="{1BD2E9BC-1C23-4308-AD43-FB6649761D61}"/>
              </a:ext>
            </a:extLst>
          </p:cNvPr>
          <p:cNvGrpSpPr/>
          <p:nvPr/>
        </p:nvGrpSpPr>
        <p:grpSpPr>
          <a:xfrm>
            <a:off x="667171" y="3177179"/>
            <a:ext cx="7824489" cy="1066173"/>
            <a:chOff x="2800424" y="1177253"/>
            <a:chExt cx="6591151" cy="1461891"/>
          </a:xfrm>
        </p:grpSpPr>
        <p:sp>
          <p:nvSpPr>
            <p:cNvPr id="134" name="Rectangle">
              <a:extLst>
                <a:ext uri="{FF2B5EF4-FFF2-40B4-BE49-F238E27FC236}">
                  <a16:creationId xmlns:a16="http://schemas.microsoft.com/office/drawing/2014/main" id="{AC1AD059-BA5F-4E3C-A6B2-2720FAC95D72}"/>
                </a:ext>
              </a:extLst>
            </p:cNvPr>
            <p:cNvSpPr/>
            <p:nvPr/>
          </p:nvSpPr>
          <p:spPr>
            <a:xfrm>
              <a:off x="4184680" y="1194392"/>
              <a:ext cx="3824526" cy="1444752"/>
            </a:xfrm>
            <a:prstGeom prst="rect">
              <a:avLst/>
            </a:prstGeom>
            <a:solidFill>
              <a:schemeClr val="bg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5" name="Shape">
              <a:extLst>
                <a:ext uri="{FF2B5EF4-FFF2-40B4-BE49-F238E27FC236}">
                  <a16:creationId xmlns:a16="http://schemas.microsoft.com/office/drawing/2014/main" id="{B9541A8A-4044-40CF-B6C1-94380F543CB6}"/>
                </a:ext>
              </a:extLst>
            </p:cNvPr>
            <p:cNvSpPr/>
            <p:nvPr/>
          </p:nvSpPr>
          <p:spPr>
            <a:xfrm>
              <a:off x="2800424" y="1194392"/>
              <a:ext cx="1530423" cy="1444752"/>
            </a:xfrm>
            <a:custGeom>
              <a:avLst/>
              <a:gdLst/>
              <a:ahLst/>
              <a:cxnLst>
                <a:cxn ang="0">
                  <a:pos x="wd2" y="hd2"/>
                </a:cxn>
                <a:cxn ang="5400000">
                  <a:pos x="wd2" y="hd2"/>
                </a:cxn>
                <a:cxn ang="10800000">
                  <a:pos x="wd2" y="hd2"/>
                </a:cxn>
                <a:cxn ang="16200000">
                  <a:pos x="wd2" y="hd2"/>
                </a:cxn>
              </a:cxnLst>
              <a:rect l="0" t="0" r="r" b="b"/>
              <a:pathLst>
                <a:path w="21600" h="21600" extrusionOk="0">
                  <a:moveTo>
                    <a:pt x="19986" y="8679"/>
                  </a:moveTo>
                  <a:cubicBezTo>
                    <a:pt x="18742" y="8679"/>
                    <a:pt x="18153" y="9494"/>
                    <a:pt x="17542" y="9494"/>
                  </a:cubicBezTo>
                  <a:cubicBezTo>
                    <a:pt x="17280" y="9494"/>
                    <a:pt x="17084" y="9325"/>
                    <a:pt x="16975" y="9157"/>
                  </a:cubicBezTo>
                  <a:cubicBezTo>
                    <a:pt x="16844" y="8960"/>
                    <a:pt x="16778" y="8707"/>
                    <a:pt x="16778" y="8427"/>
                  </a:cubicBezTo>
                  <a:lnTo>
                    <a:pt x="16778" y="0"/>
                  </a:lnTo>
                  <a:lnTo>
                    <a:pt x="2073" y="0"/>
                  </a:lnTo>
                  <a:cubicBezTo>
                    <a:pt x="916" y="0"/>
                    <a:pt x="0" y="1208"/>
                    <a:pt x="0" y="2668"/>
                  </a:cubicBezTo>
                  <a:lnTo>
                    <a:pt x="0" y="18932"/>
                  </a:lnTo>
                  <a:cubicBezTo>
                    <a:pt x="0" y="20420"/>
                    <a:pt x="938" y="21600"/>
                    <a:pt x="2073" y="21600"/>
                  </a:cubicBezTo>
                  <a:lnTo>
                    <a:pt x="16778" y="21600"/>
                  </a:lnTo>
                  <a:lnTo>
                    <a:pt x="16778" y="13173"/>
                  </a:lnTo>
                  <a:cubicBezTo>
                    <a:pt x="16778" y="12921"/>
                    <a:pt x="16844" y="12640"/>
                    <a:pt x="16975" y="12443"/>
                  </a:cubicBezTo>
                  <a:cubicBezTo>
                    <a:pt x="17084" y="12275"/>
                    <a:pt x="17280" y="12106"/>
                    <a:pt x="17542" y="12106"/>
                  </a:cubicBezTo>
                  <a:cubicBezTo>
                    <a:pt x="18153" y="12106"/>
                    <a:pt x="18742" y="12921"/>
                    <a:pt x="19985" y="12921"/>
                  </a:cubicBezTo>
                  <a:cubicBezTo>
                    <a:pt x="21229" y="12921"/>
                    <a:pt x="21600" y="11629"/>
                    <a:pt x="21600" y="10786"/>
                  </a:cubicBezTo>
                  <a:cubicBezTo>
                    <a:pt x="21600" y="9943"/>
                    <a:pt x="21229" y="8679"/>
                    <a:pt x="19986" y="8679"/>
                  </a:cubicBezTo>
                  <a:close/>
                </a:path>
              </a:pathLst>
            </a:cu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6" name="Shape">
              <a:extLst>
                <a:ext uri="{FF2B5EF4-FFF2-40B4-BE49-F238E27FC236}">
                  <a16:creationId xmlns:a16="http://schemas.microsoft.com/office/drawing/2014/main" id="{9AC443DE-B6A9-4ADA-B937-694B8D7AA338}"/>
                </a:ext>
              </a:extLst>
            </p:cNvPr>
            <p:cNvSpPr/>
            <p:nvPr/>
          </p:nvSpPr>
          <p:spPr>
            <a:xfrm>
              <a:off x="7796568" y="1194392"/>
              <a:ext cx="1595007" cy="1444752"/>
            </a:xfrm>
            <a:custGeom>
              <a:avLst/>
              <a:gdLst/>
              <a:ahLst/>
              <a:cxnLst>
                <a:cxn ang="0">
                  <a:pos x="wd2" y="hd2"/>
                </a:cxn>
                <a:cxn ang="5400000">
                  <a:pos x="wd2" y="hd2"/>
                </a:cxn>
                <a:cxn ang="10800000">
                  <a:pos x="wd2" y="hd2"/>
                </a:cxn>
                <a:cxn ang="16200000">
                  <a:pos x="wd2" y="hd2"/>
                </a:cxn>
              </a:cxnLst>
              <a:rect l="0" t="0" r="r" b="b"/>
              <a:pathLst>
                <a:path w="21600" h="21600" extrusionOk="0">
                  <a:moveTo>
                    <a:pt x="19527" y="0"/>
                  </a:moveTo>
                  <a:lnTo>
                    <a:pt x="4822" y="0"/>
                  </a:lnTo>
                  <a:lnTo>
                    <a:pt x="4822" y="8416"/>
                  </a:lnTo>
                  <a:cubicBezTo>
                    <a:pt x="4822" y="8668"/>
                    <a:pt x="4756" y="8949"/>
                    <a:pt x="4625" y="9145"/>
                  </a:cubicBezTo>
                  <a:cubicBezTo>
                    <a:pt x="4516" y="9313"/>
                    <a:pt x="4320" y="9482"/>
                    <a:pt x="4058" y="9482"/>
                  </a:cubicBezTo>
                  <a:cubicBezTo>
                    <a:pt x="3447" y="9482"/>
                    <a:pt x="2858" y="8668"/>
                    <a:pt x="1615" y="8668"/>
                  </a:cubicBezTo>
                  <a:cubicBezTo>
                    <a:pt x="371" y="8668"/>
                    <a:pt x="0" y="9958"/>
                    <a:pt x="0" y="10800"/>
                  </a:cubicBezTo>
                  <a:cubicBezTo>
                    <a:pt x="0" y="11642"/>
                    <a:pt x="349" y="12932"/>
                    <a:pt x="1615" y="12932"/>
                  </a:cubicBezTo>
                  <a:cubicBezTo>
                    <a:pt x="2880" y="12932"/>
                    <a:pt x="3447" y="12118"/>
                    <a:pt x="4058" y="12118"/>
                  </a:cubicBezTo>
                  <a:cubicBezTo>
                    <a:pt x="4320" y="12118"/>
                    <a:pt x="4516" y="12287"/>
                    <a:pt x="4625" y="12455"/>
                  </a:cubicBezTo>
                  <a:cubicBezTo>
                    <a:pt x="4756" y="12651"/>
                    <a:pt x="4822" y="12904"/>
                    <a:pt x="4822" y="13184"/>
                  </a:cubicBezTo>
                  <a:lnTo>
                    <a:pt x="4822" y="21600"/>
                  </a:lnTo>
                  <a:lnTo>
                    <a:pt x="19527" y="21600"/>
                  </a:lnTo>
                  <a:cubicBezTo>
                    <a:pt x="20684" y="21600"/>
                    <a:pt x="21600" y="20394"/>
                    <a:pt x="21600" y="18935"/>
                  </a:cubicBezTo>
                  <a:lnTo>
                    <a:pt x="21600" y="2693"/>
                  </a:lnTo>
                  <a:cubicBezTo>
                    <a:pt x="21600" y="1206"/>
                    <a:pt x="20684" y="0"/>
                    <a:pt x="19527" y="0"/>
                  </a:cubicBezTo>
                  <a:close/>
                </a:path>
              </a:pathLst>
            </a:custGeom>
            <a:solidFill>
              <a:schemeClr val="bg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8" name="TextBox 15">
              <a:extLst>
                <a:ext uri="{FF2B5EF4-FFF2-40B4-BE49-F238E27FC236}">
                  <a16:creationId xmlns:a16="http://schemas.microsoft.com/office/drawing/2014/main" id="{C7530ABA-0BE9-4BC1-94B9-24B72C1E964B}"/>
                </a:ext>
              </a:extLst>
            </p:cNvPr>
            <p:cNvSpPr txBox="1"/>
            <p:nvPr/>
          </p:nvSpPr>
          <p:spPr>
            <a:xfrm>
              <a:off x="2812310" y="1177253"/>
              <a:ext cx="1284968" cy="135421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bg1"/>
                  </a:solidFill>
                </a:rPr>
                <a:t>01</a:t>
              </a:r>
            </a:p>
          </p:txBody>
        </p:sp>
      </p:grpSp>
      <p:sp>
        <p:nvSpPr>
          <p:cNvPr id="120" name="Freeform: Shape 119">
            <a:extLst>
              <a:ext uri="{FF2B5EF4-FFF2-40B4-BE49-F238E27FC236}">
                <a16:creationId xmlns:a16="http://schemas.microsoft.com/office/drawing/2014/main" id="{93CBF445-9044-4B7E-910B-679E9D56F3E1}"/>
              </a:ext>
            </a:extLst>
          </p:cNvPr>
          <p:cNvSpPr/>
          <p:nvPr/>
        </p:nvSpPr>
        <p:spPr>
          <a:xfrm>
            <a:off x="740381" y="4472659"/>
            <a:ext cx="7678071" cy="989443"/>
          </a:xfrm>
          <a:custGeom>
            <a:avLst/>
            <a:gdLst>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881606 h 1445923"/>
              <a:gd name="connsiteX16" fmla="*/ 1444028 w 6591152"/>
              <a:gd name="connsiteY16" fmla="*/ 1444984 h 1445923"/>
              <a:gd name="connsiteX17" fmla="*/ 178417 w 6591152"/>
              <a:gd name="connsiteY17" fmla="*/ 1444984 h 1445923"/>
              <a:gd name="connsiteX18" fmla="*/ 0 w 6591152"/>
              <a:gd name="connsiteY18" fmla="*/ 1266618 h 1445923"/>
              <a:gd name="connsiteX19" fmla="*/ 0 w 6591152"/>
              <a:gd name="connsiteY19" fmla="*/ 179305 h 1445923"/>
              <a:gd name="connsiteX20" fmla="*/ 178417 w 6591152"/>
              <a:gd name="connsiteY20" fmla="*/ 938 h 1445923"/>
              <a:gd name="connsiteX21" fmla="*/ 1444028 w 6591152"/>
              <a:gd name="connsiteY21" fmla="*/ 938 h 1445923"/>
              <a:gd name="connsiteX22" fmla="*/ 1444028 w 6591152"/>
              <a:gd name="connsiteY22" fmla="*/ 564317 h 1445923"/>
              <a:gd name="connsiteX23" fmla="*/ 1445924 w 6591152"/>
              <a:gd name="connsiteY23" fmla="*/ 569774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1444984 h 1445923"/>
              <a:gd name="connsiteX16" fmla="*/ 178417 w 6591152"/>
              <a:gd name="connsiteY16" fmla="*/ 1444984 h 1445923"/>
              <a:gd name="connsiteX17" fmla="*/ 0 w 6591152"/>
              <a:gd name="connsiteY17" fmla="*/ 1266618 h 1445923"/>
              <a:gd name="connsiteX18" fmla="*/ 0 w 6591152"/>
              <a:gd name="connsiteY18" fmla="*/ 179305 h 1445923"/>
              <a:gd name="connsiteX19" fmla="*/ 178417 w 6591152"/>
              <a:gd name="connsiteY19" fmla="*/ 938 h 1445923"/>
              <a:gd name="connsiteX20" fmla="*/ 1444028 w 6591152"/>
              <a:gd name="connsiteY20" fmla="*/ 938 h 1445923"/>
              <a:gd name="connsiteX21" fmla="*/ 1444028 w 6591152"/>
              <a:gd name="connsiteY21" fmla="*/ 564317 h 1445923"/>
              <a:gd name="connsiteX22" fmla="*/ 1445924 w 6591152"/>
              <a:gd name="connsiteY22" fmla="*/ 569774 h 1445923"/>
              <a:gd name="connsiteX23" fmla="*/ 1445924 w 6591152"/>
              <a:gd name="connsiteY23"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569774 h 1445923"/>
              <a:gd name="connsiteX22" fmla="*/ 1445924 w 6591152"/>
              <a:gd name="connsiteY22"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5924 w 6591152"/>
              <a:gd name="connsiteY20"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19" fmla="*/ 1445924 w 6591152"/>
              <a:gd name="connsiteY19" fmla="*/ 0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17" fmla="*/ 1444028 w 6591152"/>
              <a:gd name="connsiteY17"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1 h 1445923"/>
              <a:gd name="connsiteX4" fmla="*/ 6412736 w 6591152"/>
              <a:gd name="connsiteY4" fmla="*/ 1 h 1445923"/>
              <a:gd name="connsiteX5" fmla="*/ 6591152 w 6591152"/>
              <a:gd name="connsiteY5" fmla="*/ 180273 h 1445923"/>
              <a:gd name="connsiteX6" fmla="*/ 6591152 w 6591152"/>
              <a:gd name="connsiteY6" fmla="*/ 1267524 h 1445923"/>
              <a:gd name="connsiteX7" fmla="*/ 6412736 w 6591152"/>
              <a:gd name="connsiteY7" fmla="*/ 1445921 h 1445923"/>
              <a:gd name="connsiteX8" fmla="*/ 5147124 w 6591152"/>
              <a:gd name="connsiteY8" fmla="*/ 1445921 h 1445923"/>
              <a:gd name="connsiteX9" fmla="*/ 5147124 w 6591152"/>
              <a:gd name="connsiteY9" fmla="*/ 882548 h 1445923"/>
              <a:gd name="connsiteX10" fmla="*/ 5147113 w 6591152"/>
              <a:gd name="connsiteY10" fmla="*/ 882516 h 1445923"/>
              <a:gd name="connsiteX11" fmla="*/ 5147113 w 6591152"/>
              <a:gd name="connsiteY11" fmla="*/ 1445923 h 1445923"/>
              <a:gd name="connsiteX12" fmla="*/ 178417 w 6591152"/>
              <a:gd name="connsiteY12" fmla="*/ 1444984 h 1445923"/>
              <a:gd name="connsiteX13" fmla="*/ 0 w 6591152"/>
              <a:gd name="connsiteY13" fmla="*/ 1266618 h 1445923"/>
              <a:gd name="connsiteX14" fmla="*/ 0 w 6591152"/>
              <a:gd name="connsiteY14" fmla="*/ 179305 h 1445923"/>
              <a:gd name="connsiteX15" fmla="*/ 178417 w 6591152"/>
              <a:gd name="connsiteY15" fmla="*/ 938 h 1445923"/>
              <a:gd name="connsiteX0" fmla="*/ 178417 w 6591152"/>
              <a:gd name="connsiteY0" fmla="*/ 938 h 1445923"/>
              <a:gd name="connsiteX1" fmla="*/ 5147113 w 6591152"/>
              <a:gd name="connsiteY1" fmla="*/ 0 h 1445923"/>
              <a:gd name="connsiteX2" fmla="*/ 5147124 w 6591152"/>
              <a:gd name="connsiteY2" fmla="*/ 1 h 1445923"/>
              <a:gd name="connsiteX3" fmla="*/ 6412736 w 6591152"/>
              <a:gd name="connsiteY3" fmla="*/ 1 h 1445923"/>
              <a:gd name="connsiteX4" fmla="*/ 6591152 w 6591152"/>
              <a:gd name="connsiteY4" fmla="*/ 180273 h 1445923"/>
              <a:gd name="connsiteX5" fmla="*/ 6591152 w 6591152"/>
              <a:gd name="connsiteY5" fmla="*/ 1267524 h 1445923"/>
              <a:gd name="connsiteX6" fmla="*/ 6412736 w 6591152"/>
              <a:gd name="connsiteY6" fmla="*/ 1445921 h 1445923"/>
              <a:gd name="connsiteX7" fmla="*/ 5147124 w 6591152"/>
              <a:gd name="connsiteY7" fmla="*/ 1445921 h 1445923"/>
              <a:gd name="connsiteX8" fmla="*/ 5147124 w 6591152"/>
              <a:gd name="connsiteY8" fmla="*/ 882548 h 1445923"/>
              <a:gd name="connsiteX9" fmla="*/ 5147113 w 6591152"/>
              <a:gd name="connsiteY9" fmla="*/ 882516 h 1445923"/>
              <a:gd name="connsiteX10" fmla="*/ 5147113 w 6591152"/>
              <a:gd name="connsiteY10" fmla="*/ 1445923 h 1445923"/>
              <a:gd name="connsiteX11" fmla="*/ 178417 w 6591152"/>
              <a:gd name="connsiteY11" fmla="*/ 1444984 h 1445923"/>
              <a:gd name="connsiteX12" fmla="*/ 0 w 6591152"/>
              <a:gd name="connsiteY12" fmla="*/ 1266618 h 1445923"/>
              <a:gd name="connsiteX13" fmla="*/ 0 w 6591152"/>
              <a:gd name="connsiteY13" fmla="*/ 179305 h 1445923"/>
              <a:gd name="connsiteX14" fmla="*/ 178417 w 6591152"/>
              <a:gd name="connsiteY14" fmla="*/ 938 h 1445923"/>
              <a:gd name="connsiteX0" fmla="*/ 178417 w 6591152"/>
              <a:gd name="connsiteY0" fmla="*/ 14325 h 1459310"/>
              <a:gd name="connsiteX1" fmla="*/ 5147113 w 6591152"/>
              <a:gd name="connsiteY1" fmla="*/ 13387 h 1459310"/>
              <a:gd name="connsiteX2" fmla="*/ 6412736 w 6591152"/>
              <a:gd name="connsiteY2" fmla="*/ 13388 h 1459310"/>
              <a:gd name="connsiteX3" fmla="*/ 6591152 w 6591152"/>
              <a:gd name="connsiteY3" fmla="*/ 193660 h 1459310"/>
              <a:gd name="connsiteX4" fmla="*/ 6591152 w 6591152"/>
              <a:gd name="connsiteY4" fmla="*/ 1280911 h 1459310"/>
              <a:gd name="connsiteX5" fmla="*/ 6412736 w 6591152"/>
              <a:gd name="connsiteY5" fmla="*/ 1459308 h 1459310"/>
              <a:gd name="connsiteX6" fmla="*/ 5147124 w 6591152"/>
              <a:gd name="connsiteY6" fmla="*/ 1459308 h 1459310"/>
              <a:gd name="connsiteX7" fmla="*/ 5147124 w 6591152"/>
              <a:gd name="connsiteY7" fmla="*/ 895935 h 1459310"/>
              <a:gd name="connsiteX8" fmla="*/ 5147113 w 6591152"/>
              <a:gd name="connsiteY8" fmla="*/ 895903 h 1459310"/>
              <a:gd name="connsiteX9" fmla="*/ 5147113 w 6591152"/>
              <a:gd name="connsiteY9" fmla="*/ 1459310 h 1459310"/>
              <a:gd name="connsiteX10" fmla="*/ 178417 w 6591152"/>
              <a:gd name="connsiteY10" fmla="*/ 1458371 h 1459310"/>
              <a:gd name="connsiteX11" fmla="*/ 0 w 6591152"/>
              <a:gd name="connsiteY11" fmla="*/ 1280005 h 1459310"/>
              <a:gd name="connsiteX12" fmla="*/ 0 w 6591152"/>
              <a:gd name="connsiteY12" fmla="*/ 192692 h 1459310"/>
              <a:gd name="connsiteX13" fmla="*/ 178417 w 6591152"/>
              <a:gd name="connsiteY13" fmla="*/ 14325 h 1459310"/>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882515 h 1445922"/>
              <a:gd name="connsiteX8" fmla="*/ 5147113 w 6591152"/>
              <a:gd name="connsiteY8" fmla="*/ 1445922 h 1445922"/>
              <a:gd name="connsiteX9" fmla="*/ 178417 w 6591152"/>
              <a:gd name="connsiteY9" fmla="*/ 1444983 h 1445922"/>
              <a:gd name="connsiteX10" fmla="*/ 0 w 6591152"/>
              <a:gd name="connsiteY10" fmla="*/ 1266617 h 1445922"/>
              <a:gd name="connsiteX11" fmla="*/ 0 w 6591152"/>
              <a:gd name="connsiteY11" fmla="*/ 179304 h 1445922"/>
              <a:gd name="connsiteX12" fmla="*/ 178417 w 6591152"/>
              <a:gd name="connsiteY12"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1445922 h 1445922"/>
              <a:gd name="connsiteX8" fmla="*/ 178417 w 6591152"/>
              <a:gd name="connsiteY8" fmla="*/ 1444983 h 1445922"/>
              <a:gd name="connsiteX9" fmla="*/ 0 w 6591152"/>
              <a:gd name="connsiteY9" fmla="*/ 1266617 h 1445922"/>
              <a:gd name="connsiteX10" fmla="*/ 0 w 6591152"/>
              <a:gd name="connsiteY10" fmla="*/ 179304 h 1445922"/>
              <a:gd name="connsiteX11" fmla="*/ 178417 w 6591152"/>
              <a:gd name="connsiteY11"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13 w 6591152"/>
              <a:gd name="connsiteY6" fmla="*/ 1445922 h 1445922"/>
              <a:gd name="connsiteX7" fmla="*/ 178417 w 6591152"/>
              <a:gd name="connsiteY7" fmla="*/ 1444983 h 1445922"/>
              <a:gd name="connsiteX8" fmla="*/ 0 w 6591152"/>
              <a:gd name="connsiteY8" fmla="*/ 1266617 h 1445922"/>
              <a:gd name="connsiteX9" fmla="*/ 0 w 6591152"/>
              <a:gd name="connsiteY9" fmla="*/ 179304 h 1445922"/>
              <a:gd name="connsiteX10" fmla="*/ 178417 w 6591152"/>
              <a:gd name="connsiteY10" fmla="*/ 937 h 1445922"/>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5147124 w 6591152"/>
              <a:gd name="connsiteY5" fmla="*/ 1445920 h 1445920"/>
              <a:gd name="connsiteX6" fmla="*/ 178417 w 6591152"/>
              <a:gd name="connsiteY6" fmla="*/ 1444983 h 1445920"/>
              <a:gd name="connsiteX7" fmla="*/ 0 w 6591152"/>
              <a:gd name="connsiteY7" fmla="*/ 1266617 h 1445920"/>
              <a:gd name="connsiteX8" fmla="*/ 0 w 6591152"/>
              <a:gd name="connsiteY8" fmla="*/ 179304 h 1445920"/>
              <a:gd name="connsiteX9" fmla="*/ 178417 w 6591152"/>
              <a:gd name="connsiteY9" fmla="*/ 937 h 1445920"/>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178417 w 6591152"/>
              <a:gd name="connsiteY5" fmla="*/ 1444983 h 1445920"/>
              <a:gd name="connsiteX6" fmla="*/ 0 w 6591152"/>
              <a:gd name="connsiteY6" fmla="*/ 1266617 h 1445920"/>
              <a:gd name="connsiteX7" fmla="*/ 0 w 6591152"/>
              <a:gd name="connsiteY7" fmla="*/ 179304 h 1445920"/>
              <a:gd name="connsiteX8" fmla="*/ 178417 w 6591152"/>
              <a:gd name="connsiteY8" fmla="*/ 937 h 14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1152" h="1445920">
                <a:moveTo>
                  <a:pt x="178417" y="937"/>
                </a:moveTo>
                <a:lnTo>
                  <a:pt x="6412736" y="0"/>
                </a:lnTo>
                <a:cubicBezTo>
                  <a:pt x="6512315" y="0"/>
                  <a:pt x="6591152" y="80731"/>
                  <a:pt x="6591152" y="180272"/>
                </a:cubicBezTo>
                <a:lnTo>
                  <a:pt x="6591152" y="1267523"/>
                </a:lnTo>
                <a:cubicBezTo>
                  <a:pt x="6591152" y="1365190"/>
                  <a:pt x="6512315" y="1445920"/>
                  <a:pt x="6412736" y="1445920"/>
                </a:cubicBezTo>
                <a:lnTo>
                  <a:pt x="178417" y="1444983"/>
                </a:lnTo>
                <a:cubicBezTo>
                  <a:pt x="80731" y="1444983"/>
                  <a:pt x="0" y="1366095"/>
                  <a:pt x="0" y="1266617"/>
                </a:cubicBezTo>
                <a:lnTo>
                  <a:pt x="0" y="179304"/>
                </a:lnTo>
                <a:cubicBezTo>
                  <a:pt x="0" y="81697"/>
                  <a:pt x="78837" y="937"/>
                  <a:pt x="178417" y="937"/>
                </a:cubicBezTo>
                <a:close/>
              </a:path>
            </a:pathLst>
          </a:custGeom>
          <a:solidFill>
            <a:schemeClr val="bg1"/>
          </a:solidFill>
          <a:ln w="12700">
            <a:miter lim="400000"/>
          </a:ln>
          <a:effectLst>
            <a:outerShdw blurRad="203200" dist="101600" dir="3000000" algn="tl" rotWithShape="0">
              <a:prstClr val="black">
                <a:alpha val="40000"/>
              </a:prstClr>
            </a:outerShdw>
          </a:effectLst>
        </p:spPr>
        <p:txBody>
          <a:bodyPr wrap="square" lIns="28575" tIns="28575" rIns="28575" bIns="28575"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grpSp>
        <p:nvGrpSpPr>
          <p:cNvPr id="121" name="Group 120">
            <a:extLst>
              <a:ext uri="{FF2B5EF4-FFF2-40B4-BE49-F238E27FC236}">
                <a16:creationId xmlns:a16="http://schemas.microsoft.com/office/drawing/2014/main" id="{E4EBA403-C006-4346-993E-7EA7B7092BE3}"/>
              </a:ext>
            </a:extLst>
          </p:cNvPr>
          <p:cNvGrpSpPr/>
          <p:nvPr/>
        </p:nvGrpSpPr>
        <p:grpSpPr>
          <a:xfrm>
            <a:off x="667171" y="4437254"/>
            <a:ext cx="7824490" cy="1053673"/>
            <a:chOff x="2800424" y="2713463"/>
            <a:chExt cx="6591152" cy="1444752"/>
          </a:xfrm>
        </p:grpSpPr>
        <p:sp>
          <p:nvSpPr>
            <p:cNvPr id="129" name="Rectangle">
              <a:extLst>
                <a:ext uri="{FF2B5EF4-FFF2-40B4-BE49-F238E27FC236}">
                  <a16:creationId xmlns:a16="http://schemas.microsoft.com/office/drawing/2014/main" id="{5F93F31C-2356-47B7-AE25-E1E440591ED5}"/>
                </a:ext>
              </a:extLst>
            </p:cNvPr>
            <p:cNvSpPr/>
            <p:nvPr/>
          </p:nvSpPr>
          <p:spPr>
            <a:xfrm>
              <a:off x="4184680" y="2713463"/>
              <a:ext cx="3824526" cy="1444752"/>
            </a:xfrm>
            <a:prstGeom prst="rect">
              <a:avLst/>
            </a:prstGeom>
            <a:solidFill>
              <a:schemeClr val="bg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0" name="Shape">
              <a:extLst>
                <a:ext uri="{FF2B5EF4-FFF2-40B4-BE49-F238E27FC236}">
                  <a16:creationId xmlns:a16="http://schemas.microsoft.com/office/drawing/2014/main" id="{D9C89CED-947D-4DAF-B090-9AE6D2C861FB}"/>
                </a:ext>
              </a:extLst>
            </p:cNvPr>
            <p:cNvSpPr/>
            <p:nvPr/>
          </p:nvSpPr>
          <p:spPr>
            <a:xfrm>
              <a:off x="2800424" y="2713463"/>
              <a:ext cx="1530423" cy="1444752"/>
            </a:xfrm>
            <a:custGeom>
              <a:avLst/>
              <a:gdLst/>
              <a:ahLst/>
              <a:cxnLst>
                <a:cxn ang="0">
                  <a:pos x="wd2" y="hd2"/>
                </a:cxn>
                <a:cxn ang="5400000">
                  <a:pos x="wd2" y="hd2"/>
                </a:cxn>
                <a:cxn ang="10800000">
                  <a:pos x="wd2" y="hd2"/>
                </a:cxn>
                <a:cxn ang="16200000">
                  <a:pos x="wd2" y="hd2"/>
                </a:cxn>
              </a:cxnLst>
              <a:rect l="0" t="0" r="r" b="b"/>
              <a:pathLst>
                <a:path w="21600" h="21600" extrusionOk="0">
                  <a:moveTo>
                    <a:pt x="19986" y="8679"/>
                  </a:moveTo>
                  <a:cubicBezTo>
                    <a:pt x="18742" y="8679"/>
                    <a:pt x="18153" y="9494"/>
                    <a:pt x="17542" y="9494"/>
                  </a:cubicBezTo>
                  <a:cubicBezTo>
                    <a:pt x="17280" y="9494"/>
                    <a:pt x="17084" y="9325"/>
                    <a:pt x="16975" y="9157"/>
                  </a:cubicBezTo>
                  <a:cubicBezTo>
                    <a:pt x="16844" y="8960"/>
                    <a:pt x="16778" y="8707"/>
                    <a:pt x="16778" y="8427"/>
                  </a:cubicBezTo>
                  <a:lnTo>
                    <a:pt x="16778" y="0"/>
                  </a:lnTo>
                  <a:lnTo>
                    <a:pt x="2073" y="0"/>
                  </a:lnTo>
                  <a:cubicBezTo>
                    <a:pt x="916" y="0"/>
                    <a:pt x="0" y="1208"/>
                    <a:pt x="0" y="2668"/>
                  </a:cubicBezTo>
                  <a:lnTo>
                    <a:pt x="0" y="18932"/>
                  </a:lnTo>
                  <a:cubicBezTo>
                    <a:pt x="0" y="20420"/>
                    <a:pt x="938" y="21600"/>
                    <a:pt x="2073" y="21600"/>
                  </a:cubicBezTo>
                  <a:lnTo>
                    <a:pt x="16778" y="21600"/>
                  </a:lnTo>
                  <a:lnTo>
                    <a:pt x="16778" y="13173"/>
                  </a:lnTo>
                  <a:cubicBezTo>
                    <a:pt x="16778" y="12921"/>
                    <a:pt x="16844" y="12640"/>
                    <a:pt x="16975" y="12443"/>
                  </a:cubicBezTo>
                  <a:cubicBezTo>
                    <a:pt x="17084" y="12275"/>
                    <a:pt x="17280" y="12106"/>
                    <a:pt x="17542" y="12106"/>
                  </a:cubicBezTo>
                  <a:cubicBezTo>
                    <a:pt x="18153" y="12106"/>
                    <a:pt x="18742" y="12921"/>
                    <a:pt x="19985" y="12921"/>
                  </a:cubicBezTo>
                  <a:cubicBezTo>
                    <a:pt x="21229" y="12921"/>
                    <a:pt x="21600" y="11629"/>
                    <a:pt x="21600" y="10786"/>
                  </a:cubicBezTo>
                  <a:cubicBezTo>
                    <a:pt x="21600" y="9943"/>
                    <a:pt x="21229" y="8679"/>
                    <a:pt x="19986" y="8679"/>
                  </a:cubicBezTo>
                  <a:close/>
                </a:path>
              </a:pathLst>
            </a:custGeom>
            <a:solidFill>
              <a:schemeClr val="bg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1" name="Shape">
              <a:extLst>
                <a:ext uri="{FF2B5EF4-FFF2-40B4-BE49-F238E27FC236}">
                  <a16:creationId xmlns:a16="http://schemas.microsoft.com/office/drawing/2014/main" id="{F7C4319E-C9EA-4BF6-A77B-A563D17082C2}"/>
                </a:ext>
              </a:extLst>
            </p:cNvPr>
            <p:cNvSpPr/>
            <p:nvPr/>
          </p:nvSpPr>
          <p:spPr>
            <a:xfrm>
              <a:off x="7805531" y="2713463"/>
              <a:ext cx="1586045" cy="1444752"/>
            </a:xfrm>
            <a:custGeom>
              <a:avLst/>
              <a:gdLst/>
              <a:ahLst/>
              <a:cxnLst>
                <a:cxn ang="0">
                  <a:pos x="wd2" y="hd2"/>
                </a:cxn>
                <a:cxn ang="5400000">
                  <a:pos x="wd2" y="hd2"/>
                </a:cxn>
                <a:cxn ang="10800000">
                  <a:pos x="wd2" y="hd2"/>
                </a:cxn>
                <a:cxn ang="16200000">
                  <a:pos x="wd2" y="hd2"/>
                </a:cxn>
              </a:cxnLst>
              <a:rect l="0" t="0" r="r" b="b"/>
              <a:pathLst>
                <a:path w="21600" h="21600" extrusionOk="0">
                  <a:moveTo>
                    <a:pt x="19527" y="0"/>
                  </a:moveTo>
                  <a:lnTo>
                    <a:pt x="4822" y="0"/>
                  </a:lnTo>
                  <a:lnTo>
                    <a:pt x="4822" y="8416"/>
                  </a:lnTo>
                  <a:cubicBezTo>
                    <a:pt x="4822" y="8668"/>
                    <a:pt x="4756" y="8949"/>
                    <a:pt x="4625" y="9145"/>
                  </a:cubicBezTo>
                  <a:cubicBezTo>
                    <a:pt x="4516" y="9313"/>
                    <a:pt x="4320" y="9482"/>
                    <a:pt x="4058" y="9482"/>
                  </a:cubicBezTo>
                  <a:cubicBezTo>
                    <a:pt x="3447" y="9482"/>
                    <a:pt x="2858" y="8668"/>
                    <a:pt x="1615" y="8668"/>
                  </a:cubicBezTo>
                  <a:cubicBezTo>
                    <a:pt x="371" y="8668"/>
                    <a:pt x="0" y="9958"/>
                    <a:pt x="0" y="10800"/>
                  </a:cubicBezTo>
                  <a:cubicBezTo>
                    <a:pt x="0" y="11642"/>
                    <a:pt x="349" y="12932"/>
                    <a:pt x="1615" y="12932"/>
                  </a:cubicBezTo>
                  <a:cubicBezTo>
                    <a:pt x="2880" y="12932"/>
                    <a:pt x="3447" y="12118"/>
                    <a:pt x="4058" y="12118"/>
                  </a:cubicBezTo>
                  <a:cubicBezTo>
                    <a:pt x="4320" y="12118"/>
                    <a:pt x="4516" y="12287"/>
                    <a:pt x="4625" y="12455"/>
                  </a:cubicBezTo>
                  <a:cubicBezTo>
                    <a:pt x="4756" y="12651"/>
                    <a:pt x="4822" y="12904"/>
                    <a:pt x="4822" y="13184"/>
                  </a:cubicBezTo>
                  <a:lnTo>
                    <a:pt x="4822" y="21600"/>
                  </a:lnTo>
                  <a:lnTo>
                    <a:pt x="19527" y="21600"/>
                  </a:lnTo>
                  <a:cubicBezTo>
                    <a:pt x="20684" y="21600"/>
                    <a:pt x="21600" y="20394"/>
                    <a:pt x="21600" y="18935"/>
                  </a:cubicBezTo>
                  <a:lnTo>
                    <a:pt x="21600" y="2693"/>
                  </a:lnTo>
                  <a:cubicBezTo>
                    <a:pt x="21600" y="1178"/>
                    <a:pt x="20684" y="0"/>
                    <a:pt x="19527" y="0"/>
                  </a:cubicBez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3" name="TextBox 16">
              <a:extLst>
                <a:ext uri="{FF2B5EF4-FFF2-40B4-BE49-F238E27FC236}">
                  <a16:creationId xmlns:a16="http://schemas.microsoft.com/office/drawing/2014/main" id="{69CA093E-5035-4214-A619-B18623B275B5}"/>
                </a:ext>
              </a:extLst>
            </p:cNvPr>
            <p:cNvSpPr txBox="1"/>
            <p:nvPr/>
          </p:nvSpPr>
          <p:spPr>
            <a:xfrm>
              <a:off x="8116463" y="2742071"/>
              <a:ext cx="1106190" cy="1392634"/>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bg1"/>
                  </a:solidFill>
                </a:rPr>
                <a:t>  02</a:t>
              </a:r>
            </a:p>
          </p:txBody>
        </p:sp>
      </p:grpSp>
      <p:sp>
        <p:nvSpPr>
          <p:cNvPr id="122" name="Freeform: Shape 121">
            <a:extLst>
              <a:ext uri="{FF2B5EF4-FFF2-40B4-BE49-F238E27FC236}">
                <a16:creationId xmlns:a16="http://schemas.microsoft.com/office/drawing/2014/main" id="{E115D561-9B42-47C3-B04B-1A51AC422C6E}"/>
              </a:ext>
            </a:extLst>
          </p:cNvPr>
          <p:cNvSpPr/>
          <p:nvPr/>
        </p:nvSpPr>
        <p:spPr>
          <a:xfrm>
            <a:off x="740381" y="5720236"/>
            <a:ext cx="7678071" cy="989443"/>
          </a:xfrm>
          <a:custGeom>
            <a:avLst/>
            <a:gdLst>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881606 h 1445923"/>
              <a:gd name="connsiteX16" fmla="*/ 1444028 w 6591152"/>
              <a:gd name="connsiteY16" fmla="*/ 1444984 h 1445923"/>
              <a:gd name="connsiteX17" fmla="*/ 178417 w 6591152"/>
              <a:gd name="connsiteY17" fmla="*/ 1444984 h 1445923"/>
              <a:gd name="connsiteX18" fmla="*/ 0 w 6591152"/>
              <a:gd name="connsiteY18" fmla="*/ 1266618 h 1445923"/>
              <a:gd name="connsiteX19" fmla="*/ 0 w 6591152"/>
              <a:gd name="connsiteY19" fmla="*/ 179305 h 1445923"/>
              <a:gd name="connsiteX20" fmla="*/ 178417 w 6591152"/>
              <a:gd name="connsiteY20" fmla="*/ 938 h 1445923"/>
              <a:gd name="connsiteX21" fmla="*/ 1444028 w 6591152"/>
              <a:gd name="connsiteY21" fmla="*/ 938 h 1445923"/>
              <a:gd name="connsiteX22" fmla="*/ 1444028 w 6591152"/>
              <a:gd name="connsiteY22" fmla="*/ 564317 h 1445923"/>
              <a:gd name="connsiteX23" fmla="*/ 1445924 w 6591152"/>
              <a:gd name="connsiteY23" fmla="*/ 569774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5924 w 6591152"/>
              <a:gd name="connsiteY14" fmla="*/ 870103 h 1445923"/>
              <a:gd name="connsiteX15" fmla="*/ 1444028 w 6591152"/>
              <a:gd name="connsiteY15" fmla="*/ 1444984 h 1445923"/>
              <a:gd name="connsiteX16" fmla="*/ 178417 w 6591152"/>
              <a:gd name="connsiteY16" fmla="*/ 1444984 h 1445923"/>
              <a:gd name="connsiteX17" fmla="*/ 0 w 6591152"/>
              <a:gd name="connsiteY17" fmla="*/ 1266618 h 1445923"/>
              <a:gd name="connsiteX18" fmla="*/ 0 w 6591152"/>
              <a:gd name="connsiteY18" fmla="*/ 179305 h 1445923"/>
              <a:gd name="connsiteX19" fmla="*/ 178417 w 6591152"/>
              <a:gd name="connsiteY19" fmla="*/ 938 h 1445923"/>
              <a:gd name="connsiteX20" fmla="*/ 1444028 w 6591152"/>
              <a:gd name="connsiteY20" fmla="*/ 938 h 1445923"/>
              <a:gd name="connsiteX21" fmla="*/ 1444028 w 6591152"/>
              <a:gd name="connsiteY21" fmla="*/ 564317 h 1445923"/>
              <a:gd name="connsiteX22" fmla="*/ 1445924 w 6591152"/>
              <a:gd name="connsiteY22" fmla="*/ 569774 h 1445923"/>
              <a:gd name="connsiteX23" fmla="*/ 1445924 w 6591152"/>
              <a:gd name="connsiteY23"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569774 h 1445923"/>
              <a:gd name="connsiteX22" fmla="*/ 1445924 w 6591152"/>
              <a:gd name="connsiteY22"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4028 w 6591152"/>
              <a:gd name="connsiteY20" fmla="*/ 564317 h 1445923"/>
              <a:gd name="connsiteX21" fmla="*/ 1445924 w 6591152"/>
              <a:gd name="connsiteY21"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444028 w 6591152"/>
              <a:gd name="connsiteY14" fmla="*/ 1444984 h 1445923"/>
              <a:gd name="connsiteX15" fmla="*/ 178417 w 6591152"/>
              <a:gd name="connsiteY15" fmla="*/ 1444984 h 1445923"/>
              <a:gd name="connsiteX16" fmla="*/ 0 w 6591152"/>
              <a:gd name="connsiteY16" fmla="*/ 1266618 h 1445923"/>
              <a:gd name="connsiteX17" fmla="*/ 0 w 6591152"/>
              <a:gd name="connsiteY17" fmla="*/ 179305 h 1445923"/>
              <a:gd name="connsiteX18" fmla="*/ 178417 w 6591152"/>
              <a:gd name="connsiteY18" fmla="*/ 938 h 1445923"/>
              <a:gd name="connsiteX19" fmla="*/ 1444028 w 6591152"/>
              <a:gd name="connsiteY19" fmla="*/ 938 h 1445923"/>
              <a:gd name="connsiteX20" fmla="*/ 1445924 w 6591152"/>
              <a:gd name="connsiteY20" fmla="*/ 0 h 1445923"/>
              <a:gd name="connsiteX0" fmla="*/ 1445924 w 6591152"/>
              <a:gd name="connsiteY0" fmla="*/ 0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19" fmla="*/ 1445924 w 6591152"/>
              <a:gd name="connsiteY19" fmla="*/ 0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445924 w 6591152"/>
              <a:gd name="connsiteY13" fmla="*/ 1445923 h 1445923"/>
              <a:gd name="connsiteX14" fmla="*/ 178417 w 6591152"/>
              <a:gd name="connsiteY14" fmla="*/ 1444984 h 1445923"/>
              <a:gd name="connsiteX15" fmla="*/ 0 w 6591152"/>
              <a:gd name="connsiteY15" fmla="*/ 1266618 h 1445923"/>
              <a:gd name="connsiteX16" fmla="*/ 0 w 6591152"/>
              <a:gd name="connsiteY16" fmla="*/ 179305 h 1445923"/>
              <a:gd name="connsiteX17" fmla="*/ 178417 w 6591152"/>
              <a:gd name="connsiteY17" fmla="*/ 938 h 1445923"/>
              <a:gd name="connsiteX18" fmla="*/ 1444028 w 6591152"/>
              <a:gd name="connsiteY18" fmla="*/ 938 h 1445923"/>
              <a:gd name="connsiteX0" fmla="*/ 1444028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17" fmla="*/ 1444028 w 6591152"/>
              <a:gd name="connsiteY17"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563374 h 1445923"/>
              <a:gd name="connsiteX4" fmla="*/ 5147124 w 6591152"/>
              <a:gd name="connsiteY4" fmla="*/ 1 h 1445923"/>
              <a:gd name="connsiteX5" fmla="*/ 6412736 w 6591152"/>
              <a:gd name="connsiteY5" fmla="*/ 1 h 1445923"/>
              <a:gd name="connsiteX6" fmla="*/ 6591152 w 6591152"/>
              <a:gd name="connsiteY6" fmla="*/ 180273 h 1445923"/>
              <a:gd name="connsiteX7" fmla="*/ 6591152 w 6591152"/>
              <a:gd name="connsiteY7" fmla="*/ 1267524 h 1445923"/>
              <a:gd name="connsiteX8" fmla="*/ 6412736 w 6591152"/>
              <a:gd name="connsiteY8" fmla="*/ 1445921 h 1445923"/>
              <a:gd name="connsiteX9" fmla="*/ 5147124 w 6591152"/>
              <a:gd name="connsiteY9" fmla="*/ 1445921 h 1445923"/>
              <a:gd name="connsiteX10" fmla="*/ 5147124 w 6591152"/>
              <a:gd name="connsiteY10" fmla="*/ 882548 h 1445923"/>
              <a:gd name="connsiteX11" fmla="*/ 5147113 w 6591152"/>
              <a:gd name="connsiteY11" fmla="*/ 882516 h 1445923"/>
              <a:gd name="connsiteX12" fmla="*/ 5147113 w 6591152"/>
              <a:gd name="connsiteY12" fmla="*/ 1445923 h 1445923"/>
              <a:gd name="connsiteX13" fmla="*/ 178417 w 6591152"/>
              <a:gd name="connsiteY13" fmla="*/ 1444984 h 1445923"/>
              <a:gd name="connsiteX14" fmla="*/ 0 w 6591152"/>
              <a:gd name="connsiteY14" fmla="*/ 1266618 h 1445923"/>
              <a:gd name="connsiteX15" fmla="*/ 0 w 6591152"/>
              <a:gd name="connsiteY15" fmla="*/ 179305 h 1445923"/>
              <a:gd name="connsiteX16" fmla="*/ 178417 w 6591152"/>
              <a:gd name="connsiteY16" fmla="*/ 938 h 1445923"/>
              <a:gd name="connsiteX0" fmla="*/ 178417 w 6591152"/>
              <a:gd name="connsiteY0" fmla="*/ 938 h 1445923"/>
              <a:gd name="connsiteX1" fmla="*/ 5147113 w 6591152"/>
              <a:gd name="connsiteY1" fmla="*/ 0 h 1445923"/>
              <a:gd name="connsiteX2" fmla="*/ 5147113 w 6591152"/>
              <a:gd name="connsiteY2" fmla="*/ 563441 h 1445923"/>
              <a:gd name="connsiteX3" fmla="*/ 5147124 w 6591152"/>
              <a:gd name="connsiteY3" fmla="*/ 1 h 1445923"/>
              <a:gd name="connsiteX4" fmla="*/ 6412736 w 6591152"/>
              <a:gd name="connsiteY4" fmla="*/ 1 h 1445923"/>
              <a:gd name="connsiteX5" fmla="*/ 6591152 w 6591152"/>
              <a:gd name="connsiteY5" fmla="*/ 180273 h 1445923"/>
              <a:gd name="connsiteX6" fmla="*/ 6591152 w 6591152"/>
              <a:gd name="connsiteY6" fmla="*/ 1267524 h 1445923"/>
              <a:gd name="connsiteX7" fmla="*/ 6412736 w 6591152"/>
              <a:gd name="connsiteY7" fmla="*/ 1445921 h 1445923"/>
              <a:gd name="connsiteX8" fmla="*/ 5147124 w 6591152"/>
              <a:gd name="connsiteY8" fmla="*/ 1445921 h 1445923"/>
              <a:gd name="connsiteX9" fmla="*/ 5147124 w 6591152"/>
              <a:gd name="connsiteY9" fmla="*/ 882548 h 1445923"/>
              <a:gd name="connsiteX10" fmla="*/ 5147113 w 6591152"/>
              <a:gd name="connsiteY10" fmla="*/ 882516 h 1445923"/>
              <a:gd name="connsiteX11" fmla="*/ 5147113 w 6591152"/>
              <a:gd name="connsiteY11" fmla="*/ 1445923 h 1445923"/>
              <a:gd name="connsiteX12" fmla="*/ 178417 w 6591152"/>
              <a:gd name="connsiteY12" fmla="*/ 1444984 h 1445923"/>
              <a:gd name="connsiteX13" fmla="*/ 0 w 6591152"/>
              <a:gd name="connsiteY13" fmla="*/ 1266618 h 1445923"/>
              <a:gd name="connsiteX14" fmla="*/ 0 w 6591152"/>
              <a:gd name="connsiteY14" fmla="*/ 179305 h 1445923"/>
              <a:gd name="connsiteX15" fmla="*/ 178417 w 6591152"/>
              <a:gd name="connsiteY15" fmla="*/ 938 h 1445923"/>
              <a:gd name="connsiteX0" fmla="*/ 178417 w 6591152"/>
              <a:gd name="connsiteY0" fmla="*/ 938 h 1445923"/>
              <a:gd name="connsiteX1" fmla="*/ 5147113 w 6591152"/>
              <a:gd name="connsiteY1" fmla="*/ 0 h 1445923"/>
              <a:gd name="connsiteX2" fmla="*/ 5147124 w 6591152"/>
              <a:gd name="connsiteY2" fmla="*/ 1 h 1445923"/>
              <a:gd name="connsiteX3" fmla="*/ 6412736 w 6591152"/>
              <a:gd name="connsiteY3" fmla="*/ 1 h 1445923"/>
              <a:gd name="connsiteX4" fmla="*/ 6591152 w 6591152"/>
              <a:gd name="connsiteY4" fmla="*/ 180273 h 1445923"/>
              <a:gd name="connsiteX5" fmla="*/ 6591152 w 6591152"/>
              <a:gd name="connsiteY5" fmla="*/ 1267524 h 1445923"/>
              <a:gd name="connsiteX6" fmla="*/ 6412736 w 6591152"/>
              <a:gd name="connsiteY6" fmla="*/ 1445921 h 1445923"/>
              <a:gd name="connsiteX7" fmla="*/ 5147124 w 6591152"/>
              <a:gd name="connsiteY7" fmla="*/ 1445921 h 1445923"/>
              <a:gd name="connsiteX8" fmla="*/ 5147124 w 6591152"/>
              <a:gd name="connsiteY8" fmla="*/ 882548 h 1445923"/>
              <a:gd name="connsiteX9" fmla="*/ 5147113 w 6591152"/>
              <a:gd name="connsiteY9" fmla="*/ 882516 h 1445923"/>
              <a:gd name="connsiteX10" fmla="*/ 5147113 w 6591152"/>
              <a:gd name="connsiteY10" fmla="*/ 1445923 h 1445923"/>
              <a:gd name="connsiteX11" fmla="*/ 178417 w 6591152"/>
              <a:gd name="connsiteY11" fmla="*/ 1444984 h 1445923"/>
              <a:gd name="connsiteX12" fmla="*/ 0 w 6591152"/>
              <a:gd name="connsiteY12" fmla="*/ 1266618 h 1445923"/>
              <a:gd name="connsiteX13" fmla="*/ 0 w 6591152"/>
              <a:gd name="connsiteY13" fmla="*/ 179305 h 1445923"/>
              <a:gd name="connsiteX14" fmla="*/ 178417 w 6591152"/>
              <a:gd name="connsiteY14" fmla="*/ 938 h 1445923"/>
              <a:gd name="connsiteX0" fmla="*/ 178417 w 6591152"/>
              <a:gd name="connsiteY0" fmla="*/ 14325 h 1459310"/>
              <a:gd name="connsiteX1" fmla="*/ 5147113 w 6591152"/>
              <a:gd name="connsiteY1" fmla="*/ 13387 h 1459310"/>
              <a:gd name="connsiteX2" fmla="*/ 6412736 w 6591152"/>
              <a:gd name="connsiteY2" fmla="*/ 13388 h 1459310"/>
              <a:gd name="connsiteX3" fmla="*/ 6591152 w 6591152"/>
              <a:gd name="connsiteY3" fmla="*/ 193660 h 1459310"/>
              <a:gd name="connsiteX4" fmla="*/ 6591152 w 6591152"/>
              <a:gd name="connsiteY4" fmla="*/ 1280911 h 1459310"/>
              <a:gd name="connsiteX5" fmla="*/ 6412736 w 6591152"/>
              <a:gd name="connsiteY5" fmla="*/ 1459308 h 1459310"/>
              <a:gd name="connsiteX6" fmla="*/ 5147124 w 6591152"/>
              <a:gd name="connsiteY6" fmla="*/ 1459308 h 1459310"/>
              <a:gd name="connsiteX7" fmla="*/ 5147124 w 6591152"/>
              <a:gd name="connsiteY7" fmla="*/ 895935 h 1459310"/>
              <a:gd name="connsiteX8" fmla="*/ 5147113 w 6591152"/>
              <a:gd name="connsiteY8" fmla="*/ 895903 h 1459310"/>
              <a:gd name="connsiteX9" fmla="*/ 5147113 w 6591152"/>
              <a:gd name="connsiteY9" fmla="*/ 1459310 h 1459310"/>
              <a:gd name="connsiteX10" fmla="*/ 178417 w 6591152"/>
              <a:gd name="connsiteY10" fmla="*/ 1458371 h 1459310"/>
              <a:gd name="connsiteX11" fmla="*/ 0 w 6591152"/>
              <a:gd name="connsiteY11" fmla="*/ 1280005 h 1459310"/>
              <a:gd name="connsiteX12" fmla="*/ 0 w 6591152"/>
              <a:gd name="connsiteY12" fmla="*/ 192692 h 1459310"/>
              <a:gd name="connsiteX13" fmla="*/ 178417 w 6591152"/>
              <a:gd name="connsiteY13" fmla="*/ 14325 h 1459310"/>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882515 h 1445922"/>
              <a:gd name="connsiteX8" fmla="*/ 5147113 w 6591152"/>
              <a:gd name="connsiteY8" fmla="*/ 1445922 h 1445922"/>
              <a:gd name="connsiteX9" fmla="*/ 178417 w 6591152"/>
              <a:gd name="connsiteY9" fmla="*/ 1444983 h 1445922"/>
              <a:gd name="connsiteX10" fmla="*/ 0 w 6591152"/>
              <a:gd name="connsiteY10" fmla="*/ 1266617 h 1445922"/>
              <a:gd name="connsiteX11" fmla="*/ 0 w 6591152"/>
              <a:gd name="connsiteY11" fmla="*/ 179304 h 1445922"/>
              <a:gd name="connsiteX12" fmla="*/ 178417 w 6591152"/>
              <a:gd name="connsiteY12"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24 w 6591152"/>
              <a:gd name="connsiteY6" fmla="*/ 882547 h 1445922"/>
              <a:gd name="connsiteX7" fmla="*/ 5147113 w 6591152"/>
              <a:gd name="connsiteY7" fmla="*/ 1445922 h 1445922"/>
              <a:gd name="connsiteX8" fmla="*/ 178417 w 6591152"/>
              <a:gd name="connsiteY8" fmla="*/ 1444983 h 1445922"/>
              <a:gd name="connsiteX9" fmla="*/ 0 w 6591152"/>
              <a:gd name="connsiteY9" fmla="*/ 1266617 h 1445922"/>
              <a:gd name="connsiteX10" fmla="*/ 0 w 6591152"/>
              <a:gd name="connsiteY10" fmla="*/ 179304 h 1445922"/>
              <a:gd name="connsiteX11" fmla="*/ 178417 w 6591152"/>
              <a:gd name="connsiteY11" fmla="*/ 937 h 1445922"/>
              <a:gd name="connsiteX0" fmla="*/ 178417 w 6591152"/>
              <a:gd name="connsiteY0" fmla="*/ 937 h 1445922"/>
              <a:gd name="connsiteX1" fmla="*/ 6412736 w 6591152"/>
              <a:gd name="connsiteY1" fmla="*/ 0 h 1445922"/>
              <a:gd name="connsiteX2" fmla="*/ 6591152 w 6591152"/>
              <a:gd name="connsiteY2" fmla="*/ 180272 h 1445922"/>
              <a:gd name="connsiteX3" fmla="*/ 6591152 w 6591152"/>
              <a:gd name="connsiteY3" fmla="*/ 1267523 h 1445922"/>
              <a:gd name="connsiteX4" fmla="*/ 6412736 w 6591152"/>
              <a:gd name="connsiteY4" fmla="*/ 1445920 h 1445922"/>
              <a:gd name="connsiteX5" fmla="*/ 5147124 w 6591152"/>
              <a:gd name="connsiteY5" fmla="*/ 1445920 h 1445922"/>
              <a:gd name="connsiteX6" fmla="*/ 5147113 w 6591152"/>
              <a:gd name="connsiteY6" fmla="*/ 1445922 h 1445922"/>
              <a:gd name="connsiteX7" fmla="*/ 178417 w 6591152"/>
              <a:gd name="connsiteY7" fmla="*/ 1444983 h 1445922"/>
              <a:gd name="connsiteX8" fmla="*/ 0 w 6591152"/>
              <a:gd name="connsiteY8" fmla="*/ 1266617 h 1445922"/>
              <a:gd name="connsiteX9" fmla="*/ 0 w 6591152"/>
              <a:gd name="connsiteY9" fmla="*/ 179304 h 1445922"/>
              <a:gd name="connsiteX10" fmla="*/ 178417 w 6591152"/>
              <a:gd name="connsiteY10" fmla="*/ 937 h 1445922"/>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5147124 w 6591152"/>
              <a:gd name="connsiteY5" fmla="*/ 1445920 h 1445920"/>
              <a:gd name="connsiteX6" fmla="*/ 178417 w 6591152"/>
              <a:gd name="connsiteY6" fmla="*/ 1444983 h 1445920"/>
              <a:gd name="connsiteX7" fmla="*/ 0 w 6591152"/>
              <a:gd name="connsiteY7" fmla="*/ 1266617 h 1445920"/>
              <a:gd name="connsiteX8" fmla="*/ 0 w 6591152"/>
              <a:gd name="connsiteY8" fmla="*/ 179304 h 1445920"/>
              <a:gd name="connsiteX9" fmla="*/ 178417 w 6591152"/>
              <a:gd name="connsiteY9" fmla="*/ 937 h 1445920"/>
              <a:gd name="connsiteX0" fmla="*/ 178417 w 6591152"/>
              <a:gd name="connsiteY0" fmla="*/ 937 h 1445920"/>
              <a:gd name="connsiteX1" fmla="*/ 6412736 w 6591152"/>
              <a:gd name="connsiteY1" fmla="*/ 0 h 1445920"/>
              <a:gd name="connsiteX2" fmla="*/ 6591152 w 6591152"/>
              <a:gd name="connsiteY2" fmla="*/ 180272 h 1445920"/>
              <a:gd name="connsiteX3" fmla="*/ 6591152 w 6591152"/>
              <a:gd name="connsiteY3" fmla="*/ 1267523 h 1445920"/>
              <a:gd name="connsiteX4" fmla="*/ 6412736 w 6591152"/>
              <a:gd name="connsiteY4" fmla="*/ 1445920 h 1445920"/>
              <a:gd name="connsiteX5" fmla="*/ 178417 w 6591152"/>
              <a:gd name="connsiteY5" fmla="*/ 1444983 h 1445920"/>
              <a:gd name="connsiteX6" fmla="*/ 0 w 6591152"/>
              <a:gd name="connsiteY6" fmla="*/ 1266617 h 1445920"/>
              <a:gd name="connsiteX7" fmla="*/ 0 w 6591152"/>
              <a:gd name="connsiteY7" fmla="*/ 179304 h 1445920"/>
              <a:gd name="connsiteX8" fmla="*/ 178417 w 6591152"/>
              <a:gd name="connsiteY8" fmla="*/ 937 h 14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91152" h="1445920">
                <a:moveTo>
                  <a:pt x="178417" y="937"/>
                </a:moveTo>
                <a:lnTo>
                  <a:pt x="6412736" y="0"/>
                </a:lnTo>
                <a:cubicBezTo>
                  <a:pt x="6512315" y="0"/>
                  <a:pt x="6591152" y="80731"/>
                  <a:pt x="6591152" y="180272"/>
                </a:cubicBezTo>
                <a:lnTo>
                  <a:pt x="6591152" y="1267523"/>
                </a:lnTo>
                <a:cubicBezTo>
                  <a:pt x="6591152" y="1365190"/>
                  <a:pt x="6512315" y="1445920"/>
                  <a:pt x="6412736" y="1445920"/>
                </a:cubicBezTo>
                <a:lnTo>
                  <a:pt x="178417" y="1444983"/>
                </a:lnTo>
                <a:cubicBezTo>
                  <a:pt x="80731" y="1444983"/>
                  <a:pt x="0" y="1366095"/>
                  <a:pt x="0" y="1266617"/>
                </a:cubicBezTo>
                <a:lnTo>
                  <a:pt x="0" y="179304"/>
                </a:lnTo>
                <a:cubicBezTo>
                  <a:pt x="0" y="81697"/>
                  <a:pt x="78837" y="937"/>
                  <a:pt x="178417" y="937"/>
                </a:cubicBezTo>
                <a:close/>
              </a:path>
            </a:pathLst>
          </a:custGeom>
          <a:solidFill>
            <a:schemeClr val="bg1"/>
          </a:solidFill>
          <a:ln w="12700">
            <a:miter lim="400000"/>
          </a:ln>
          <a:effectLst>
            <a:outerShdw blurRad="215900" dist="101600" dir="3000000" algn="tl" rotWithShape="0">
              <a:prstClr val="black">
                <a:alpha val="40000"/>
              </a:prstClr>
            </a:outerShdw>
          </a:effectLst>
        </p:spPr>
        <p:txBody>
          <a:bodyPr wrap="square" lIns="28575" tIns="28575" rIns="28575" bIns="28575"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grpSp>
        <p:nvGrpSpPr>
          <p:cNvPr id="123" name="Group 122">
            <a:extLst>
              <a:ext uri="{FF2B5EF4-FFF2-40B4-BE49-F238E27FC236}">
                <a16:creationId xmlns:a16="http://schemas.microsoft.com/office/drawing/2014/main" id="{BC5D4878-8D7D-4263-AF3C-0696EBC05C68}"/>
              </a:ext>
            </a:extLst>
          </p:cNvPr>
          <p:cNvGrpSpPr/>
          <p:nvPr/>
        </p:nvGrpSpPr>
        <p:grpSpPr>
          <a:xfrm>
            <a:off x="639344" y="5687694"/>
            <a:ext cx="7852317" cy="1053673"/>
            <a:chOff x="2776983" y="4217685"/>
            <a:chExt cx="6614593" cy="1444752"/>
          </a:xfrm>
        </p:grpSpPr>
        <p:sp>
          <p:nvSpPr>
            <p:cNvPr id="124" name="Rectangle">
              <a:extLst>
                <a:ext uri="{FF2B5EF4-FFF2-40B4-BE49-F238E27FC236}">
                  <a16:creationId xmlns:a16="http://schemas.microsoft.com/office/drawing/2014/main" id="{FBCEF957-4EEC-4FF2-8444-846F11315B82}"/>
                </a:ext>
              </a:extLst>
            </p:cNvPr>
            <p:cNvSpPr/>
            <p:nvPr/>
          </p:nvSpPr>
          <p:spPr>
            <a:xfrm>
              <a:off x="4184679" y="4217685"/>
              <a:ext cx="3824527" cy="1444752"/>
            </a:xfrm>
            <a:prstGeom prst="rect">
              <a:avLst/>
            </a:prstGeom>
            <a:solidFill>
              <a:schemeClr val="bg1"/>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25" name="Shape">
              <a:extLst>
                <a:ext uri="{FF2B5EF4-FFF2-40B4-BE49-F238E27FC236}">
                  <a16:creationId xmlns:a16="http://schemas.microsoft.com/office/drawing/2014/main" id="{CCF8AE4B-9FC1-4290-BAE4-658F6C2EE1DA}"/>
                </a:ext>
              </a:extLst>
            </p:cNvPr>
            <p:cNvSpPr/>
            <p:nvPr/>
          </p:nvSpPr>
          <p:spPr>
            <a:xfrm>
              <a:off x="2800424" y="4217685"/>
              <a:ext cx="1530423" cy="1444752"/>
            </a:xfrm>
            <a:custGeom>
              <a:avLst/>
              <a:gdLst/>
              <a:ahLst/>
              <a:cxnLst>
                <a:cxn ang="0">
                  <a:pos x="wd2" y="hd2"/>
                </a:cxn>
                <a:cxn ang="5400000">
                  <a:pos x="wd2" y="hd2"/>
                </a:cxn>
                <a:cxn ang="10800000">
                  <a:pos x="wd2" y="hd2"/>
                </a:cxn>
                <a:cxn ang="16200000">
                  <a:pos x="wd2" y="hd2"/>
                </a:cxn>
              </a:cxnLst>
              <a:rect l="0" t="0" r="r" b="b"/>
              <a:pathLst>
                <a:path w="21600" h="21600" extrusionOk="0">
                  <a:moveTo>
                    <a:pt x="19986" y="8679"/>
                  </a:moveTo>
                  <a:cubicBezTo>
                    <a:pt x="18742" y="8679"/>
                    <a:pt x="18153" y="9494"/>
                    <a:pt x="17542" y="9494"/>
                  </a:cubicBezTo>
                  <a:cubicBezTo>
                    <a:pt x="17280" y="9494"/>
                    <a:pt x="17084" y="9325"/>
                    <a:pt x="16975" y="9157"/>
                  </a:cubicBezTo>
                  <a:cubicBezTo>
                    <a:pt x="16844" y="8960"/>
                    <a:pt x="16778" y="8707"/>
                    <a:pt x="16778" y="8427"/>
                  </a:cubicBezTo>
                  <a:lnTo>
                    <a:pt x="16778" y="0"/>
                  </a:lnTo>
                  <a:lnTo>
                    <a:pt x="2073" y="0"/>
                  </a:lnTo>
                  <a:cubicBezTo>
                    <a:pt x="916" y="0"/>
                    <a:pt x="0" y="1208"/>
                    <a:pt x="0" y="2668"/>
                  </a:cubicBezTo>
                  <a:lnTo>
                    <a:pt x="0" y="18932"/>
                  </a:lnTo>
                  <a:cubicBezTo>
                    <a:pt x="0" y="20420"/>
                    <a:pt x="938" y="21600"/>
                    <a:pt x="2073" y="21600"/>
                  </a:cubicBezTo>
                  <a:lnTo>
                    <a:pt x="16778" y="21600"/>
                  </a:lnTo>
                  <a:lnTo>
                    <a:pt x="16778" y="13173"/>
                  </a:lnTo>
                  <a:cubicBezTo>
                    <a:pt x="16778" y="12921"/>
                    <a:pt x="16844" y="12640"/>
                    <a:pt x="16975" y="12443"/>
                  </a:cubicBezTo>
                  <a:cubicBezTo>
                    <a:pt x="17084" y="12275"/>
                    <a:pt x="17280" y="12106"/>
                    <a:pt x="17542" y="12106"/>
                  </a:cubicBezTo>
                  <a:cubicBezTo>
                    <a:pt x="18153" y="12106"/>
                    <a:pt x="18742" y="12921"/>
                    <a:pt x="19985" y="12921"/>
                  </a:cubicBezTo>
                  <a:cubicBezTo>
                    <a:pt x="21229" y="12921"/>
                    <a:pt x="21600" y="11629"/>
                    <a:pt x="21600" y="10786"/>
                  </a:cubicBezTo>
                  <a:cubicBezTo>
                    <a:pt x="21600" y="9943"/>
                    <a:pt x="21229" y="8679"/>
                    <a:pt x="19986" y="8679"/>
                  </a:cubicBezTo>
                  <a:close/>
                </a:path>
              </a:pathLst>
            </a:cu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6" name="Shape">
              <a:extLst>
                <a:ext uri="{FF2B5EF4-FFF2-40B4-BE49-F238E27FC236}">
                  <a16:creationId xmlns:a16="http://schemas.microsoft.com/office/drawing/2014/main" id="{81E7BE62-FD4E-4EB1-B10B-45F278AD908C}"/>
                </a:ext>
              </a:extLst>
            </p:cNvPr>
            <p:cNvSpPr/>
            <p:nvPr/>
          </p:nvSpPr>
          <p:spPr>
            <a:xfrm>
              <a:off x="7796568" y="4217685"/>
              <a:ext cx="1595008" cy="1444752"/>
            </a:xfrm>
            <a:custGeom>
              <a:avLst/>
              <a:gdLst/>
              <a:ahLst/>
              <a:cxnLst>
                <a:cxn ang="0">
                  <a:pos x="wd2" y="hd2"/>
                </a:cxn>
                <a:cxn ang="5400000">
                  <a:pos x="wd2" y="hd2"/>
                </a:cxn>
                <a:cxn ang="10800000">
                  <a:pos x="wd2" y="hd2"/>
                </a:cxn>
                <a:cxn ang="16200000">
                  <a:pos x="wd2" y="hd2"/>
                </a:cxn>
              </a:cxnLst>
              <a:rect l="0" t="0" r="r" b="b"/>
              <a:pathLst>
                <a:path w="21600" h="21600" extrusionOk="0">
                  <a:moveTo>
                    <a:pt x="19527" y="0"/>
                  </a:moveTo>
                  <a:lnTo>
                    <a:pt x="4822" y="0"/>
                  </a:lnTo>
                  <a:lnTo>
                    <a:pt x="4822" y="8416"/>
                  </a:lnTo>
                  <a:cubicBezTo>
                    <a:pt x="4822" y="8668"/>
                    <a:pt x="4756" y="8949"/>
                    <a:pt x="4625" y="9145"/>
                  </a:cubicBezTo>
                  <a:cubicBezTo>
                    <a:pt x="4516" y="9313"/>
                    <a:pt x="4320" y="9482"/>
                    <a:pt x="4058" y="9482"/>
                  </a:cubicBezTo>
                  <a:cubicBezTo>
                    <a:pt x="3447" y="9482"/>
                    <a:pt x="2858" y="8668"/>
                    <a:pt x="1615" y="8668"/>
                  </a:cubicBezTo>
                  <a:cubicBezTo>
                    <a:pt x="371" y="8668"/>
                    <a:pt x="0" y="9958"/>
                    <a:pt x="0" y="10800"/>
                  </a:cubicBezTo>
                  <a:cubicBezTo>
                    <a:pt x="0" y="11642"/>
                    <a:pt x="349" y="12932"/>
                    <a:pt x="1615" y="12932"/>
                  </a:cubicBezTo>
                  <a:cubicBezTo>
                    <a:pt x="2880" y="12932"/>
                    <a:pt x="3447" y="12118"/>
                    <a:pt x="4058" y="12118"/>
                  </a:cubicBezTo>
                  <a:cubicBezTo>
                    <a:pt x="4320" y="12118"/>
                    <a:pt x="4516" y="12287"/>
                    <a:pt x="4625" y="12455"/>
                  </a:cubicBezTo>
                  <a:cubicBezTo>
                    <a:pt x="4756" y="12651"/>
                    <a:pt x="4822" y="12904"/>
                    <a:pt x="4822" y="13184"/>
                  </a:cubicBezTo>
                  <a:lnTo>
                    <a:pt x="4822" y="21600"/>
                  </a:lnTo>
                  <a:lnTo>
                    <a:pt x="19527" y="21600"/>
                  </a:lnTo>
                  <a:cubicBezTo>
                    <a:pt x="20684" y="21600"/>
                    <a:pt x="21600" y="20394"/>
                    <a:pt x="21600" y="18935"/>
                  </a:cubicBezTo>
                  <a:lnTo>
                    <a:pt x="21600" y="2693"/>
                  </a:lnTo>
                  <a:cubicBezTo>
                    <a:pt x="21600" y="1206"/>
                    <a:pt x="20684" y="0"/>
                    <a:pt x="19527" y="0"/>
                  </a:cubicBezTo>
                  <a:close/>
                </a:path>
              </a:pathLst>
            </a:custGeom>
            <a:solidFill>
              <a:schemeClr val="bg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8" name="TextBox 17">
              <a:extLst>
                <a:ext uri="{FF2B5EF4-FFF2-40B4-BE49-F238E27FC236}">
                  <a16:creationId xmlns:a16="http://schemas.microsoft.com/office/drawing/2014/main" id="{E7696955-3B64-4BFC-8717-AB9C3380E40A}"/>
                </a:ext>
              </a:extLst>
            </p:cNvPr>
            <p:cNvSpPr txBox="1"/>
            <p:nvPr/>
          </p:nvSpPr>
          <p:spPr>
            <a:xfrm>
              <a:off x="2776983" y="4286495"/>
              <a:ext cx="1284968" cy="135421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bg1"/>
                  </a:solidFill>
                </a:rPr>
                <a:t>03</a:t>
              </a:r>
            </a:p>
          </p:txBody>
        </p:sp>
      </p:gr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4290" y="3211991"/>
            <a:ext cx="968360" cy="907500"/>
          </a:xfrm>
          <a:prstGeom prst="rect">
            <a:avLst/>
          </a:prstGeom>
        </p:spPr>
      </p:pic>
      <p:sp>
        <p:nvSpPr>
          <p:cNvPr id="7" name="Rectangle 6"/>
          <p:cNvSpPr/>
          <p:nvPr/>
        </p:nvSpPr>
        <p:spPr>
          <a:xfrm>
            <a:off x="2402642" y="3218919"/>
            <a:ext cx="4188890" cy="923330"/>
          </a:xfrm>
          <a:prstGeom prst="rect">
            <a:avLst/>
          </a:prstGeom>
        </p:spPr>
        <p:txBody>
          <a:bodyPr wrap="square">
            <a:spAutoFit/>
          </a:bodyPr>
          <a:lstStyle/>
          <a:p>
            <a:pPr algn="ctr"/>
            <a:r>
              <a:rPr lang="en-US" b="0" dirty="0" err="1">
                <a:latin typeface="Times New Roman" panose="02020603050405020304" pitchFamily="18" charset="0"/>
                <a:cs typeface="Times New Roman" panose="02020603050405020304" pitchFamily="18" charset="0"/>
              </a:rPr>
              <a:t>Bộ</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phận</a:t>
            </a:r>
            <a:r>
              <a:rPr lang="en-US" b="0" dirty="0">
                <a:latin typeface="Times New Roman" panose="02020603050405020304" pitchFamily="18" charset="0"/>
                <a:cs typeface="Times New Roman" panose="02020603050405020304" pitchFamily="18" charset="0"/>
              </a:rPr>
              <a:t> HTSV&amp;QHDN </a:t>
            </a:r>
            <a:r>
              <a:rPr lang="vi-VN" b="0" dirty="0">
                <a:latin typeface="Times New Roman" panose="02020603050405020304" pitchFamily="18" charset="0"/>
                <a:cs typeface="Times New Roman" panose="02020603050405020304" pitchFamily="18" charset="0"/>
              </a:rPr>
              <a:t>AGU</a:t>
            </a:r>
            <a:r>
              <a:rPr lang="en-US" b="0" dirty="0">
                <a:latin typeface="Times New Roman" panose="02020603050405020304" pitchFamily="18" charset="0"/>
                <a:cs typeface="Times New Roman" panose="02020603050405020304" pitchFamily="18" charset="0"/>
              </a:rPr>
              <a:t> </a:t>
            </a:r>
          </a:p>
          <a:p>
            <a:pPr algn="ct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tư</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vấn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và</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hỗ</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trợ</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sinh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viên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các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vấn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đề</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về</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học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tập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việc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thực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tập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kỹ</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năng</a:t>
            </a:r>
            <a:r>
              <a:rPr lang="en-US" b="0" dirty="0">
                <a:latin typeface="Times New Roman" panose="02020603050405020304" pitchFamily="18" charset="0"/>
                <a:cs typeface="Times New Roman" panose="02020603050405020304" pitchFamily="18" charset="0"/>
              </a:rPr>
              <a:t>,… </a:t>
            </a:r>
          </a:p>
        </p:txBody>
      </p:sp>
      <p:grpSp>
        <p:nvGrpSpPr>
          <p:cNvPr id="36" name="Google Shape;805;p48">
            <a:extLst>
              <a:ext uri="{FF2B5EF4-FFF2-40B4-BE49-F238E27FC236}">
                <a16:creationId xmlns:a16="http://schemas.microsoft.com/office/drawing/2014/main" id="{B355EF74-2393-4851-AB10-F9E0F4B8DC74}"/>
              </a:ext>
            </a:extLst>
          </p:cNvPr>
          <p:cNvGrpSpPr/>
          <p:nvPr/>
        </p:nvGrpSpPr>
        <p:grpSpPr>
          <a:xfrm>
            <a:off x="1051688" y="4693685"/>
            <a:ext cx="698200" cy="489195"/>
            <a:chOff x="559275" y="1683950"/>
            <a:chExt cx="466500" cy="327300"/>
          </a:xfrm>
          <a:solidFill>
            <a:srgbClr val="0033CC"/>
          </a:solidFill>
        </p:grpSpPr>
        <p:sp>
          <p:nvSpPr>
            <p:cNvPr id="37" name="Google Shape;806;p48">
              <a:extLst>
                <a:ext uri="{FF2B5EF4-FFF2-40B4-BE49-F238E27FC236}">
                  <a16:creationId xmlns:a16="http://schemas.microsoft.com/office/drawing/2014/main" id="{1531C341-1E51-44B5-8AFD-A52E1F0D41D0}"/>
                </a:ext>
              </a:extLst>
            </p:cNvPr>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7;p48">
              <a:extLst>
                <a:ext uri="{FF2B5EF4-FFF2-40B4-BE49-F238E27FC236}">
                  <a16:creationId xmlns:a16="http://schemas.microsoft.com/office/drawing/2014/main" id="{9034586D-592A-448D-8A7B-4CDCE51A6D7C}"/>
                </a:ext>
              </a:extLst>
            </p:cNvPr>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Rectangle 38">
            <a:extLst>
              <a:ext uri="{FF2B5EF4-FFF2-40B4-BE49-F238E27FC236}">
                <a16:creationId xmlns:a16="http://schemas.microsoft.com/office/drawing/2014/main" id="{B2F34246-8B37-4B7C-A44D-83933AC8A83E}"/>
              </a:ext>
            </a:extLst>
          </p:cNvPr>
          <p:cNvSpPr/>
          <p:nvPr/>
        </p:nvSpPr>
        <p:spPr>
          <a:xfrm>
            <a:off x="2061194" y="4619814"/>
            <a:ext cx="5069230" cy="707886"/>
          </a:xfrm>
          <a:prstGeom prst="rect">
            <a:avLst/>
          </a:prstGeom>
        </p:spPr>
        <p:txBody>
          <a:bodyPr wrap="square">
            <a:spAutoFit/>
          </a:bodyPr>
          <a:lstStyle/>
          <a:p>
            <a:pPr algn="ctr"/>
            <a:r>
              <a:rPr lang="vi-VN" sz="2000" b="0" dirty="0">
                <a:latin typeface="Times New Roman" panose="02020603050405020304" pitchFamily="18" charset="0"/>
                <a:cs typeface="Times New Roman" panose="02020603050405020304" pitchFamily="18" charset="0"/>
                <a:hlinkClick r:id="rId15"/>
              </a:rPr>
              <a:t>hotrosinh</a:t>
            </a:r>
            <a:r>
              <a:rPr lang="vi-VN" sz="2000" dirty="0">
                <a:latin typeface="Times New Roman" panose="02020603050405020304" pitchFamily="18" charset="0"/>
                <a:cs typeface="Times New Roman" panose="02020603050405020304" pitchFamily="18" charset="0"/>
                <a:hlinkClick r:id="rId15"/>
              </a:rPr>
              <a:t>vien@agu.edu.vn</a:t>
            </a:r>
            <a:r>
              <a:rPr lang="vi-VN"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hlinkClick r:id="rId16"/>
              </a:rPr>
              <a:t>quanhedoanhnghiep@agu.edu.vn</a:t>
            </a:r>
            <a:endParaRPr lang="vi-VN" sz="2000" dirty="0">
              <a:latin typeface="Times New Roman" panose="02020603050405020304" pitchFamily="18" charset="0"/>
              <a:cs typeface="Times New Roman" panose="02020603050405020304" pitchFamily="18" charset="0"/>
            </a:endParaRPr>
          </a:p>
        </p:txBody>
      </p:sp>
      <p:pic>
        <p:nvPicPr>
          <p:cNvPr id="3076" name="Picture 92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22264" y="5768383"/>
            <a:ext cx="477047" cy="7800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40721" y="5768383"/>
            <a:ext cx="4124868" cy="923330"/>
          </a:xfrm>
          <a:prstGeom prst="rect">
            <a:avLst/>
          </a:prstGeom>
        </p:spPr>
        <p:txBody>
          <a:bodyPr wrap="square">
            <a:spAutoFit/>
          </a:bodyPr>
          <a:lstStyle/>
          <a:p>
            <a:pPr algn="ctr"/>
            <a:r>
              <a:rPr lang="vi-VN" b="0" dirty="0">
                <a:latin typeface="Times New Roman" panose="02020603050405020304" pitchFamily="18" charset="0"/>
                <a:cs typeface="Times New Roman" panose="02020603050405020304" pitchFamily="18" charset="0"/>
              </a:rPr>
              <a:t>Văn phòng </a:t>
            </a:r>
            <a:r>
              <a:rPr lang="en-US" b="0" dirty="0" err="1">
                <a:latin typeface="Times New Roman" panose="02020603050405020304" pitchFamily="18" charset="0"/>
                <a:cs typeface="Times New Roman" panose="02020603050405020304" pitchFamily="18" charset="0"/>
              </a:rPr>
              <a:t>Bộ</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phận</a:t>
            </a:r>
            <a:r>
              <a:rPr lang="en-US" b="0" dirty="0">
                <a:latin typeface="Times New Roman" panose="02020603050405020304" pitchFamily="18" charset="0"/>
                <a:cs typeface="Times New Roman" panose="02020603050405020304" pitchFamily="18" charset="0"/>
              </a:rPr>
              <a:t> HTSV&amp;QHDN AGU</a:t>
            </a:r>
            <a:r>
              <a:rPr lang="vi-VN" b="0" dirty="0">
                <a:latin typeface="Times New Roman" panose="02020603050405020304" pitchFamily="18" charset="0"/>
                <a:cs typeface="Times New Roman" panose="02020603050405020304" pitchFamily="18" charset="0"/>
              </a:rPr>
              <a:t> </a:t>
            </a:r>
          </a:p>
          <a:p>
            <a:pPr algn="ctr"/>
            <a:r>
              <a:rPr lang="vi-VN" b="0" dirty="0">
                <a:latin typeface="Times New Roman" panose="02020603050405020304" pitchFamily="18" charset="0"/>
                <a:cs typeface="Times New Roman" panose="02020603050405020304" pitchFamily="18" charset="0"/>
              </a:rPr>
              <a:t>Phòng SV03, Khu Hiệu bộ, </a:t>
            </a:r>
            <a:endParaRPr lang="en-US" b="0" dirty="0">
              <a:latin typeface="Times New Roman" panose="02020603050405020304" pitchFamily="18" charset="0"/>
              <a:cs typeface="Times New Roman" panose="02020603050405020304" pitchFamily="18" charset="0"/>
            </a:endParaRPr>
          </a:p>
          <a:p>
            <a:pPr algn="ctr"/>
            <a:r>
              <a:rPr lang="vi-VN" b="0" dirty="0">
                <a:latin typeface="Times New Roman" panose="02020603050405020304" pitchFamily="18" charset="0"/>
                <a:cs typeface="Times New Roman" panose="02020603050405020304" pitchFamily="18" charset="0"/>
              </a:rPr>
              <a:t>Trường Đại học An Giang.</a:t>
            </a:r>
          </a:p>
        </p:txBody>
      </p:sp>
    </p:spTree>
    <p:extLst>
      <p:ext uri="{BB962C8B-B14F-4D97-AF65-F5344CB8AC3E}">
        <p14:creationId xmlns:p14="http://schemas.microsoft.com/office/powerpoint/2010/main" val="1032543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8640"/>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3. TÍCH CỰC THAM GIA CÁC HOẠT ĐỘNG</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84784"/>
            <a:ext cx="8496944" cy="5256584"/>
          </a:xfrm>
          <a:prstGeom prst="rect">
            <a:avLst/>
          </a:prstGeom>
        </p:spPr>
      </p:pic>
      <p:sp>
        <p:nvSpPr>
          <p:cNvPr id="18" name="TextBox 17"/>
          <p:cNvSpPr txBox="1"/>
          <p:nvPr/>
        </p:nvSpPr>
        <p:spPr>
          <a:xfrm>
            <a:off x="323528" y="751731"/>
            <a:ext cx="8568952" cy="646331"/>
          </a:xfrm>
          <a:prstGeom prst="rect">
            <a:avLst/>
          </a:prstGeom>
          <a:noFill/>
        </p:spPr>
        <p:txBody>
          <a:bodyPr wrap="square" rtlCol="0">
            <a:spAutoFit/>
          </a:bodyPr>
          <a:lstStyle/>
          <a:p>
            <a:pPr algn="ctr"/>
            <a:r>
              <a:rPr lang="en-US" sz="3600" dirty="0" err="1">
                <a:solidFill>
                  <a:srgbClr val="0000FF"/>
                </a:solidFill>
                <a:latin typeface="Times New Roman" panose="02020603050405020304" pitchFamily="18" charset="0"/>
                <a:cs typeface="Times New Roman" panose="02020603050405020304" pitchFamily="18" charset="0"/>
              </a:rPr>
              <a:t>Tích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cực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tham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gia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các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hoạt</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động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của</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Trường</a:t>
            </a:r>
            <a:endParaRPr lang="en-US" sz="3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834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26947232"/>
              </p:ext>
            </p:extLst>
          </p:nvPr>
        </p:nvGraphicFramePr>
        <p:xfrm>
          <a:off x="381000" y="1600201"/>
          <a:ext cx="8534400" cy="5130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475656" y="188640"/>
            <a:ext cx="7344816" cy="132343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000" dirty="0">
                <a:solidFill>
                  <a:srgbClr val="FFFF00"/>
                </a:solidFill>
                <a:latin typeface="Times New Roman" panose="02020603050405020304" pitchFamily="18" charset="0"/>
                <a:cs typeface="Times New Roman" panose="02020603050405020304" pitchFamily="18" charset="0"/>
              </a:rPr>
              <a:t>SINH VIÊN </a:t>
            </a:r>
            <a:r>
              <a:rPr lang="en-US" sz="4000" dirty="0" err="1">
                <a:solidFill>
                  <a:srgbClr val="FFFF00"/>
                </a:solidFill>
                <a:latin typeface="Times New Roman" panose="02020603050405020304" pitchFamily="18" charset="0"/>
                <a:cs typeface="Times New Roman" panose="02020603050405020304" pitchFamily="18" charset="0"/>
              </a:rPr>
              <a:t>được</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gì</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khi</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tham</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gia</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các</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hoạt</a:t>
            </a:r>
            <a:r>
              <a:rPr lang="en-US" sz="4000" dirty="0">
                <a:solidFill>
                  <a:srgbClr val="FFFF00"/>
                </a:solidFill>
                <a:latin typeface="Times New Roman" panose="02020603050405020304" pitchFamily="18" charset="0"/>
                <a:cs typeface="Times New Roman" panose="02020603050405020304" pitchFamily="18" charset="0"/>
              </a:rPr>
              <a:t> </a:t>
            </a:r>
            <a:r>
              <a:rPr lang="en-US" sz="4000" dirty="0" err="1">
                <a:solidFill>
                  <a:srgbClr val="FFFF00"/>
                </a:solidFill>
                <a:latin typeface="Times New Roman" panose="02020603050405020304" pitchFamily="18" charset="0"/>
                <a:cs typeface="Times New Roman" panose="02020603050405020304" pitchFamily="18" charset="0"/>
              </a:rPr>
              <a:t>động</a:t>
            </a:r>
            <a:r>
              <a:rPr lang="en-US" sz="4000" dirty="0">
                <a:solidFill>
                  <a:srgbClr val="FFFF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2847" b="89680" l="9813" r="89953"/>
                    </a14:imgEffect>
                  </a14:imgLayer>
                </a14:imgProps>
              </a:ext>
              <a:ext uri="{28A0092B-C50C-407E-A947-70E740481C1C}">
                <a14:useLocalDpi xmlns:a14="http://schemas.microsoft.com/office/drawing/2010/main" val="0"/>
              </a:ext>
            </a:extLst>
          </a:blip>
          <a:stretch>
            <a:fillRect/>
          </a:stretch>
        </p:blipFill>
        <p:spPr>
          <a:xfrm>
            <a:off x="0" y="0"/>
            <a:ext cx="1571690" cy="1772815"/>
          </a:xfrm>
          <a:prstGeom prst="rect">
            <a:avLst/>
          </a:prstGeom>
        </p:spPr>
      </p:pic>
    </p:spTree>
    <p:extLst>
      <p:ext uri="{BB962C8B-B14F-4D97-AF65-F5344CB8AC3E}">
        <p14:creationId xmlns:p14="http://schemas.microsoft.com/office/powerpoint/2010/main" val="25924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323528" y="260648"/>
            <a:ext cx="8424936" cy="360040"/>
          </a:xfrm>
          <a:prstGeom prst="notched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Notched Right Arrow 4"/>
          <p:cNvSpPr/>
          <p:nvPr/>
        </p:nvSpPr>
        <p:spPr>
          <a:xfrm>
            <a:off x="323528" y="440668"/>
            <a:ext cx="8064896" cy="612068"/>
          </a:xfrm>
          <a:prstGeom prst="notched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467544" y="1052736"/>
            <a:ext cx="8136904" cy="2880320"/>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107504" y="1484784"/>
            <a:ext cx="2808312" cy="1512168"/>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ight Arrow 10"/>
          <p:cNvSpPr/>
          <p:nvPr/>
        </p:nvSpPr>
        <p:spPr>
          <a:xfrm>
            <a:off x="6012160" y="2240868"/>
            <a:ext cx="2592288" cy="972108"/>
          </a:xfrm>
          <a:prstGeom prst="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ight Arrow 14"/>
          <p:cNvSpPr/>
          <p:nvPr/>
        </p:nvSpPr>
        <p:spPr>
          <a:xfrm>
            <a:off x="323528" y="1340768"/>
            <a:ext cx="648072" cy="504056"/>
          </a:xfrm>
          <a:prstGeom prst="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ctangle 13"/>
          <p:cNvSpPr/>
          <p:nvPr/>
        </p:nvSpPr>
        <p:spPr>
          <a:xfrm>
            <a:off x="177681" y="116632"/>
            <a:ext cx="8858815"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4. QUY ĐỊNH XÉT TỐT NGHIỆP</a:t>
            </a:r>
          </a:p>
        </p:txBody>
      </p:sp>
      <p:sp>
        <p:nvSpPr>
          <p:cNvPr id="3" name="Rectangle 2"/>
          <p:cNvSpPr/>
          <p:nvPr/>
        </p:nvSpPr>
        <p:spPr>
          <a:xfrm>
            <a:off x="179511" y="764704"/>
            <a:ext cx="8858815" cy="646331"/>
          </a:xfrm>
          <a:prstGeom prst="rect">
            <a:avLst/>
          </a:prstGeom>
        </p:spPr>
        <p:txBody>
          <a:bodyPr wrap="square">
            <a:spAutoFit/>
          </a:bodyPr>
          <a:lstStyle/>
          <a:p>
            <a:pPr algn="ctr"/>
            <a:r>
              <a:rPr lang="it-IT" sz="3600" b="1" dirty="0"/>
              <a:t>Chuẩn trình độ ngoại ngữ</a:t>
            </a:r>
            <a:endParaRPr lang="en-US" sz="3600" dirty="0"/>
          </a:p>
        </p:txBody>
      </p:sp>
      <p:sp>
        <p:nvSpPr>
          <p:cNvPr id="2" name="Rectangle 1">
            <a:extLst>
              <a:ext uri="{FF2B5EF4-FFF2-40B4-BE49-F238E27FC236}">
                <a16:creationId xmlns:a16="http://schemas.microsoft.com/office/drawing/2014/main" id="{8FCE8778-4C43-46F9-A4EE-1C8CEB12AD78}"/>
              </a:ext>
            </a:extLst>
          </p:cNvPr>
          <p:cNvSpPr/>
          <p:nvPr/>
        </p:nvSpPr>
        <p:spPr>
          <a:xfrm>
            <a:off x="91213" y="1346406"/>
            <a:ext cx="8839236" cy="5506316"/>
          </a:xfrm>
          <a:prstGeom prst="rect">
            <a:avLst/>
          </a:prstGeom>
        </p:spPr>
        <p:txBody>
          <a:bodyPr wrap="square">
            <a:spAutoFit/>
          </a:bodyPr>
          <a:lstStyle/>
          <a:p>
            <a:pPr marL="0" marR="0" indent="360045" algn="just">
              <a:lnSpc>
                <a:spcPct val="130000"/>
              </a:lnSpc>
              <a:spcBef>
                <a:spcPts val="0"/>
              </a:spcBef>
              <a:spcAft>
                <a:spcPts val="0"/>
              </a:spcAft>
            </a:pPr>
            <a:r>
              <a:rPr lang="it-IT" sz="1600" b="1" dirty="0">
                <a:solidFill>
                  <a:srgbClr val="FF0000"/>
                </a:solidFill>
                <a:effectLst/>
                <a:ea typeface="Calibri" panose="020F0502020204030204" pitchFamily="34" charset="0"/>
                <a:cs typeface="Times New Roman" panose="02020603050405020304" pitchFamily="18" charset="0"/>
              </a:rPr>
              <a:t> </a:t>
            </a:r>
            <a:r>
              <a:rPr lang="it-IT"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2.29.1. Các ngoại ngữ được áp dụng theo quy định này bao gồm: Tiếng Anh, tiếng Pháp, tiếng Đức, tiếng Nga, tiếng Nhật, tiếng Hàn, tiếng Trung, tiếng Ý và tiếng Tây Ban Nha.</a:t>
            </a:r>
            <a:endParaRPr lang="en-US" sz="16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p>
            <a:pPr indent="360045" algn="just">
              <a:lnSpc>
                <a:spcPct val="130000"/>
              </a:lnSpc>
            </a:pPr>
            <a:r>
              <a:rPr lang="it-IT" sz="1600" b="1" dirty="0">
                <a:solidFill>
                  <a:srgbClr val="FF0000"/>
                </a:solidFill>
                <a:ea typeface="Calibri" panose="020F0502020204030204" pitchFamily="34" charset="0"/>
                <a:cs typeface="Times New Roman" panose="02020603050405020304" pitchFamily="18" charset="0"/>
              </a:rPr>
              <a:t>2.29.2. SV phải đạt một trong các tiêu chuẩn trình độ ngoại ngữ sau để được xét tốt nghiệp:</a:t>
            </a:r>
            <a:endParaRPr lang="en-US" sz="1600" b="1" dirty="0">
              <a:solidFill>
                <a:srgbClr val="FF0000"/>
              </a:solidFill>
              <a:ea typeface="Calibri" panose="020F0502020204030204" pitchFamily="34" charset="0"/>
              <a:cs typeface="Times New Roman" panose="02020603050405020304" pitchFamily="18" charset="0"/>
            </a:endParaRPr>
          </a:p>
          <a:p>
            <a:pPr marL="0" marR="0" indent="360045" algn="just">
              <a:lnSpc>
                <a:spcPct val="130000"/>
              </a:lnSpc>
              <a:spcBef>
                <a:spcPts val="0"/>
              </a:spcBef>
              <a:spcAft>
                <a:spcPts val="0"/>
              </a:spcAft>
            </a:pPr>
            <a:r>
              <a:rPr lang="it-IT" sz="1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2.29.2.1. Đối với SV KHÔNG CHUYÊN NGÀNH NGOẠI NGỮ, SV phải đạt một trong các tiêu chuẩn sau:</a:t>
            </a:r>
            <a:endParaRPr lang="en-US" sz="1600" b="1"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a) Có bằng tốt nghiệp ngành ngoại ngữ tối thiểu trình độ cao đẳng.</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b) Có chứng chỉ ngoại ngữ từ bậc 3/6 trở lên theo Khung năng lực ngoại ngữ 6 bậc dùng cho Việt Nam, cụ thể: đối với tiếng Anh, chứng nhận tiếng Anh ĐHQG-HCM (VNU-EPT) phải đạt từ 176 điểm trở lên hoặc chứng chỉ tiếng Anh và các ngoại ngữ khác tương đương theo Phụ lục 2.</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2.29.2.2. Đối với SV CHUYÊN NGÀNH NGOẠI NGỮ, SV phải đạt cả hai tiêu chuẩn sau:</a:t>
            </a:r>
            <a:endParaRPr lang="en-US" sz="1600" b="1"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a) Đối với ngoại ngữ chính (ngoại ngữ mà SV đăng ký tham gia khóa đào tạo), SV phải có chứng chỉ ngoại ngữ từ bậc 5/6 trở lên theo Khung năng lực ngoại ngữ 6 bậc dùng cho Việt Nam hoặc tương đương theo Phụ lục 1;</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b) Đối với ngoại ngữ phụ, SV phải đảm bảo một trong các tiêu chuẩn quy định tại mục 2.29.1 và mục 2.29.2.1.</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2.29.3. SV có thể miễn các học phần Tiếng Anh trong chương trình đào tạo khi đạt Chuẩn trình độ ngoại ngữ theo quy định tại mục 2.29.1 và mục 2.29.2.1.</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508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323528" y="260648"/>
            <a:ext cx="8424936" cy="360040"/>
          </a:xfrm>
          <a:prstGeom prst="notched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Notched Right Arrow 4"/>
          <p:cNvSpPr/>
          <p:nvPr/>
        </p:nvSpPr>
        <p:spPr>
          <a:xfrm>
            <a:off x="323528" y="440668"/>
            <a:ext cx="8064896" cy="612068"/>
          </a:xfrm>
          <a:prstGeom prst="notched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467544" y="1052736"/>
            <a:ext cx="8136904" cy="2880320"/>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107504" y="1484784"/>
            <a:ext cx="2808312" cy="1512168"/>
          </a:xfrm>
          <a:prstGeom prst="rect">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ight Arrow 10"/>
          <p:cNvSpPr/>
          <p:nvPr/>
        </p:nvSpPr>
        <p:spPr>
          <a:xfrm>
            <a:off x="6012160" y="2240868"/>
            <a:ext cx="2592288" cy="972108"/>
          </a:xfrm>
          <a:prstGeom prst="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ight Arrow 14"/>
          <p:cNvSpPr/>
          <p:nvPr/>
        </p:nvSpPr>
        <p:spPr>
          <a:xfrm>
            <a:off x="323528" y="1340768"/>
            <a:ext cx="648072" cy="504056"/>
          </a:xfrm>
          <a:prstGeom prst="rightArrow">
            <a:avLst/>
          </a:prstGeom>
          <a:noFill/>
          <a:scene3d>
            <a:camera prst="orthographicFront">
              <a:rot lat="300000" lon="0" rev="0"/>
            </a:camera>
            <a:lightRig rig="threePt" dir="t"/>
          </a:scene3d>
        </p:spPr>
        <p:txBody>
          <a:bodyPr wrap="none" lIns="91440" tIns="45720" rIns="91440" bIns="45720"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vi-VN"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ctangle 13"/>
          <p:cNvSpPr/>
          <p:nvPr/>
        </p:nvSpPr>
        <p:spPr>
          <a:xfrm>
            <a:off x="177681" y="116632"/>
            <a:ext cx="8858815"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4. QUY ĐỊNH XÉT TỐT NGHIỆP</a:t>
            </a:r>
          </a:p>
        </p:txBody>
      </p:sp>
      <p:sp>
        <p:nvSpPr>
          <p:cNvPr id="3" name="Rectangle 2"/>
          <p:cNvSpPr/>
          <p:nvPr/>
        </p:nvSpPr>
        <p:spPr>
          <a:xfrm>
            <a:off x="179511" y="764704"/>
            <a:ext cx="8858815" cy="646331"/>
          </a:xfrm>
          <a:prstGeom prst="rect">
            <a:avLst/>
          </a:prstGeom>
        </p:spPr>
        <p:txBody>
          <a:bodyPr wrap="square">
            <a:spAutoFit/>
          </a:bodyPr>
          <a:lstStyle/>
          <a:p>
            <a:pPr algn="ctr"/>
            <a:r>
              <a:rPr lang="it-IT" sz="3600" b="1" dirty="0"/>
              <a:t>Chuẩn trình độ Tin học</a:t>
            </a:r>
            <a:endParaRPr lang="en-US" sz="3600" dirty="0"/>
          </a:p>
        </p:txBody>
      </p:sp>
      <p:sp>
        <p:nvSpPr>
          <p:cNvPr id="2" name="Rectangle 1">
            <a:extLst>
              <a:ext uri="{FF2B5EF4-FFF2-40B4-BE49-F238E27FC236}">
                <a16:creationId xmlns:a16="http://schemas.microsoft.com/office/drawing/2014/main" id="{8FCE8778-4C43-46F9-A4EE-1C8CEB12AD78}"/>
              </a:ext>
            </a:extLst>
          </p:cNvPr>
          <p:cNvSpPr/>
          <p:nvPr/>
        </p:nvSpPr>
        <p:spPr>
          <a:xfrm>
            <a:off x="83598" y="1354162"/>
            <a:ext cx="8839236" cy="5502917"/>
          </a:xfrm>
          <a:prstGeom prst="rect">
            <a:avLst/>
          </a:prstGeom>
        </p:spPr>
        <p:txBody>
          <a:bodyPr wrap="square">
            <a:spAutoFit/>
          </a:bodyPr>
          <a:lstStyle/>
          <a:p>
            <a:pPr marL="0" marR="0" indent="360045" algn="just">
              <a:lnSpc>
                <a:spcPct val="130000"/>
              </a:lnSpc>
              <a:spcBef>
                <a:spcPts val="0"/>
              </a:spcBef>
              <a:spcAft>
                <a:spcPts val="0"/>
              </a:spcAft>
            </a:pPr>
            <a:r>
              <a:rPr lang="it-IT" sz="2000" b="1" dirty="0">
                <a:effectLst/>
                <a:latin typeface="Calibri" panose="020F0502020204030204" pitchFamily="34" charset="0"/>
                <a:ea typeface="Calibri" panose="020F0502020204030204" pitchFamily="34" charset="0"/>
                <a:cs typeface="Times New Roman" panose="02020603050405020304" pitchFamily="18" charset="0"/>
              </a:rPr>
              <a:t>SV phải đạt một trong các tiêu chuẩn tin học sau để được miễn môn học Tin học đại cương và nhận bằng tốt nghiệp: </a:t>
            </a: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2.28.1. Có chứng chỉ tin học Ứng dụng CNTT cơ bản hoặc nâng cao do Trung tâm Tin học - Trường Đại học An Giang cấp theo Thông tư liên tịch số 17/2016/TTLT-BGDĐT-BTTTT ngày 21/6/2016 của Bộ Giáo dục và Đào tạo và Bộ Thông tin và Truyền thông.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2.28.2. Có chứng chỉ tin học được Bộ Giáo dục và Đào tạo, Bộ Thông tin và Truyền thông xét công nhận phù hợp với chuẩn kỹ năng sử dụng CNTT theo Thông tư 03/2014/TT-BTTTT hoặc tương đương Chứng chỉ Ứng dụng CNTT theo Thông tư liên tịch số 17/2016/TTLT-BGDĐT-BTTTT. Cụ thể:</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Có chứng chỉ tin học quốc tế IC3 (Internet and Computing Core Certification) do tổ chức Certiport của Mỹ cấp (được xét công nhận theo Công văn 2819/BTTTT-CNTT ngày 31/8/2015 của Bộ Thông tin và Truyền thông);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360045" algn="just">
              <a:lnSpc>
                <a:spcPct val="130000"/>
              </a:lnSpc>
              <a:spcBef>
                <a:spcPts val="0"/>
              </a:spcBef>
              <a:spcAft>
                <a:spcPts val="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 Có ít nhất 03 chứng chỉ tin học quốc tế MOS (Microsoft Office Specialist) do Microsoft cấp (được xét công nhận theo Công văn 2819/BTTTT-CNTT ngày 31/8/2015 của Bộ Thông tin và Truyền thông);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3563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07921"/>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5. CÁC DỊCH VỤ</a:t>
            </a:r>
          </a:p>
        </p:txBody>
      </p:sp>
      <p:sp>
        <p:nvSpPr>
          <p:cNvPr id="6" name="Title 1"/>
          <p:cNvSpPr txBox="1">
            <a:spLocks/>
          </p:cNvSpPr>
          <p:nvPr/>
        </p:nvSpPr>
        <p:spPr>
          <a:xfrm>
            <a:off x="2014159" y="772316"/>
            <a:ext cx="5006380" cy="739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3333FF"/>
                </a:solidFill>
              </a:rPr>
              <a:t> THÔNG BÁO</a:t>
            </a:r>
          </a:p>
        </p:txBody>
      </p:sp>
      <p:sp>
        <p:nvSpPr>
          <p:cNvPr id="7" name="Rounded Rectangle 6"/>
          <p:cNvSpPr/>
          <p:nvPr/>
        </p:nvSpPr>
        <p:spPr>
          <a:xfrm>
            <a:off x="2267744" y="1421645"/>
            <a:ext cx="4608512" cy="360040"/>
          </a:xfrm>
          <a:prstGeom prst="roundRect">
            <a:avLst/>
          </a:prstGeom>
          <a:solidFill>
            <a:srgbClr val="0000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err="1"/>
              <a:t>Đồng</a:t>
            </a:r>
            <a:r>
              <a:rPr lang="en-US" sz="2400" dirty="0"/>
              <a:t> </a:t>
            </a:r>
            <a:r>
              <a:rPr lang="en-US" sz="2400" dirty="0" err="1"/>
              <a:t>phục</a:t>
            </a:r>
            <a:r>
              <a:rPr lang="en-US" sz="2400" dirty="0"/>
              <a:t> </a:t>
            </a:r>
            <a:r>
              <a:rPr lang="en-US" sz="2400" dirty="0" err="1"/>
              <a:t>thể</a:t>
            </a:r>
            <a:r>
              <a:rPr lang="en-US" sz="2400" dirty="0"/>
              <a:t> </a:t>
            </a:r>
            <a:r>
              <a:rPr lang="en-US" sz="2400" dirty="0" err="1"/>
              <a:t>dục</a:t>
            </a:r>
            <a:r>
              <a:rPr lang="en-US" sz="2400" dirty="0"/>
              <a:t> </a:t>
            </a:r>
            <a:r>
              <a:rPr lang="en-US" sz="2400" dirty="0" err="1"/>
              <a:t>và</a:t>
            </a:r>
            <a:r>
              <a:rPr lang="en-US" sz="2400" dirty="0"/>
              <a:t> </a:t>
            </a:r>
            <a:r>
              <a:rPr lang="en-US" sz="2400" dirty="0" err="1"/>
              <a:t>áo</a:t>
            </a:r>
            <a:r>
              <a:rPr lang="en-US" sz="2400" dirty="0"/>
              <a:t> Blouse</a:t>
            </a:r>
            <a:endParaRPr lang="vi-VN" sz="2400" dirty="0"/>
          </a:p>
        </p:txBody>
      </p:sp>
      <p:sp>
        <p:nvSpPr>
          <p:cNvPr id="11" name="TextBox 10">
            <a:extLst>
              <a:ext uri="{FF2B5EF4-FFF2-40B4-BE49-F238E27FC236}">
                <a16:creationId xmlns:a16="http://schemas.microsoft.com/office/drawing/2014/main" id="{C2D9615B-106B-415C-9578-5322ACA9DAC0}"/>
              </a:ext>
            </a:extLst>
          </p:cNvPr>
          <p:cNvSpPr txBox="1"/>
          <p:nvPr/>
        </p:nvSpPr>
        <p:spPr>
          <a:xfrm>
            <a:off x="6156176" y="3642901"/>
            <a:ext cx="2738124" cy="1938992"/>
          </a:xfrm>
          <a:prstGeom prst="rect">
            <a:avLst/>
          </a:prstGeom>
          <a:noFill/>
        </p:spPr>
        <p:txBody>
          <a:bodyPr wrap="square" lIns="0" rIns="0" rtlCol="0" anchor="t">
            <a:spAutoFit/>
          </a:bodyPr>
          <a:lstStyle/>
          <a:p>
            <a:pPr algn="just" fontAlgn="base"/>
            <a:r>
              <a:rPr lang="vi-VN" sz="1600" dirty="0">
                <a:solidFill>
                  <a:schemeClr val="accent5"/>
                </a:solidFill>
              </a:rPr>
              <a:t> </a:t>
            </a:r>
            <a:r>
              <a:rPr lang="vi-VN" sz="2000" dirty="0">
                <a:solidFill>
                  <a:schemeClr val="accent5"/>
                </a:solidFill>
                <a:latin typeface="+mj-lt"/>
              </a:rPr>
              <a:t>- Đồng phục thể dục: </a:t>
            </a:r>
            <a:r>
              <a:rPr lang="en-US" sz="2000" b="1" dirty="0">
                <a:solidFill>
                  <a:schemeClr val="accent5"/>
                </a:solidFill>
                <a:latin typeface="+mj-lt"/>
              </a:rPr>
              <a:t>170</a:t>
            </a:r>
            <a:r>
              <a:rPr lang="vi-VN" sz="2000" b="1" dirty="0">
                <a:solidFill>
                  <a:schemeClr val="accent5"/>
                </a:solidFill>
                <a:latin typeface="+mj-lt"/>
              </a:rPr>
              <a:t>.000 đ/1 bộ (90.000 đ/áo, 80.000 đ/quần)</a:t>
            </a:r>
            <a:r>
              <a:rPr lang="vi-VN" sz="2000" dirty="0">
                <a:solidFill>
                  <a:schemeClr val="accent5"/>
                </a:solidFill>
                <a:latin typeface="+mj-lt"/>
              </a:rPr>
              <a:t>.</a:t>
            </a:r>
          </a:p>
          <a:p>
            <a:pPr indent="85725" algn="just" fontAlgn="base"/>
            <a:r>
              <a:rPr lang="vi-VN" sz="2000" dirty="0">
                <a:solidFill>
                  <a:schemeClr val="accent5"/>
                </a:solidFill>
                <a:latin typeface="+mj-lt"/>
              </a:rPr>
              <a:t>- Trang phục thực hành thí nghiệm: </a:t>
            </a:r>
            <a:r>
              <a:rPr lang="en-US" sz="2000" dirty="0">
                <a:solidFill>
                  <a:schemeClr val="accent5"/>
                </a:solidFill>
                <a:latin typeface="+mj-lt"/>
              </a:rPr>
              <a:t>105</a:t>
            </a:r>
            <a:r>
              <a:rPr lang="vi-VN" sz="2000" b="1" dirty="0">
                <a:solidFill>
                  <a:schemeClr val="accent5"/>
                </a:solidFill>
                <a:latin typeface="+mj-lt"/>
              </a:rPr>
              <a:t>.000 đ/1 áo blouse.</a:t>
            </a:r>
          </a:p>
        </p:txBody>
      </p:sp>
      <p:sp>
        <p:nvSpPr>
          <p:cNvPr id="17" name="TextBox 16">
            <a:extLst>
              <a:ext uri="{FF2B5EF4-FFF2-40B4-BE49-F238E27FC236}">
                <a16:creationId xmlns:a16="http://schemas.microsoft.com/office/drawing/2014/main" id="{6C19955E-C497-4110-AB6B-448B928855A8}"/>
              </a:ext>
            </a:extLst>
          </p:cNvPr>
          <p:cNvSpPr txBox="1"/>
          <p:nvPr/>
        </p:nvSpPr>
        <p:spPr>
          <a:xfrm>
            <a:off x="373371" y="2994990"/>
            <a:ext cx="3353260" cy="707886"/>
          </a:xfrm>
          <a:prstGeom prst="rect">
            <a:avLst/>
          </a:prstGeom>
          <a:noFill/>
        </p:spPr>
        <p:txBody>
          <a:bodyPr wrap="square" lIns="0" rIns="0" rtlCol="0" anchor="t">
            <a:spAutoFit/>
          </a:bodyPr>
          <a:lstStyle/>
          <a:p>
            <a:pPr algn="ctr" fontAlgn="base"/>
            <a:r>
              <a:rPr lang="en-US" sz="2000" dirty="0" err="1">
                <a:solidFill>
                  <a:srgbClr val="9900CC"/>
                </a:solidFill>
              </a:rPr>
              <a:t>Sinh</a:t>
            </a:r>
            <a:r>
              <a:rPr lang="en-US" sz="2000" dirty="0">
                <a:solidFill>
                  <a:srgbClr val="9900CC"/>
                </a:solidFill>
              </a:rPr>
              <a:t> </a:t>
            </a:r>
            <a:r>
              <a:rPr lang="en-US" sz="2000" dirty="0" err="1">
                <a:solidFill>
                  <a:srgbClr val="9900CC"/>
                </a:solidFill>
              </a:rPr>
              <a:t>viên</a:t>
            </a:r>
            <a:r>
              <a:rPr lang="en-US" sz="2000" dirty="0">
                <a:solidFill>
                  <a:srgbClr val="9900CC"/>
                </a:solidFill>
              </a:rPr>
              <a:t> </a:t>
            </a:r>
            <a:r>
              <a:rPr lang="en-US" sz="2000" dirty="0" err="1">
                <a:solidFill>
                  <a:srgbClr val="9900CC"/>
                </a:solidFill>
              </a:rPr>
              <a:t>đăng</a:t>
            </a:r>
            <a:r>
              <a:rPr lang="en-US" sz="2000" dirty="0">
                <a:solidFill>
                  <a:srgbClr val="9900CC"/>
                </a:solidFill>
              </a:rPr>
              <a:t> </a:t>
            </a:r>
            <a:r>
              <a:rPr lang="en-US" sz="2000" dirty="0" err="1">
                <a:solidFill>
                  <a:srgbClr val="9900CC"/>
                </a:solidFill>
              </a:rPr>
              <a:t>ký</a:t>
            </a:r>
            <a:r>
              <a:rPr lang="en-US" sz="2000" dirty="0">
                <a:solidFill>
                  <a:srgbClr val="9900CC"/>
                </a:solidFill>
              </a:rPr>
              <a:t> </a:t>
            </a:r>
            <a:r>
              <a:rPr lang="en-US" sz="2000" dirty="0" err="1">
                <a:solidFill>
                  <a:srgbClr val="9900CC"/>
                </a:solidFill>
              </a:rPr>
              <a:t>với</a:t>
            </a:r>
            <a:r>
              <a:rPr lang="en-US" sz="2000" dirty="0">
                <a:solidFill>
                  <a:srgbClr val="9900CC"/>
                </a:solidFill>
              </a:rPr>
              <a:t> </a:t>
            </a:r>
            <a:r>
              <a:rPr lang="en-US" sz="2000" dirty="0" err="1">
                <a:solidFill>
                  <a:srgbClr val="9900CC"/>
                </a:solidFill>
              </a:rPr>
              <a:t>đại</a:t>
            </a:r>
            <a:r>
              <a:rPr lang="en-US" sz="2000" dirty="0">
                <a:solidFill>
                  <a:srgbClr val="9900CC"/>
                </a:solidFill>
              </a:rPr>
              <a:t> </a:t>
            </a:r>
            <a:r>
              <a:rPr lang="en-US" sz="2000" dirty="0" err="1">
                <a:solidFill>
                  <a:srgbClr val="9900CC"/>
                </a:solidFill>
              </a:rPr>
              <a:t>diện</a:t>
            </a:r>
            <a:r>
              <a:rPr lang="en-US" sz="2000" dirty="0">
                <a:solidFill>
                  <a:srgbClr val="9900CC"/>
                </a:solidFill>
              </a:rPr>
              <a:t> Ban </a:t>
            </a:r>
            <a:r>
              <a:rPr lang="en-US" sz="2000" dirty="0" err="1">
                <a:solidFill>
                  <a:srgbClr val="9900CC"/>
                </a:solidFill>
              </a:rPr>
              <a:t>Cán</a:t>
            </a:r>
            <a:r>
              <a:rPr lang="en-US" sz="2000" dirty="0">
                <a:solidFill>
                  <a:srgbClr val="9900CC"/>
                </a:solidFill>
              </a:rPr>
              <a:t> </a:t>
            </a:r>
            <a:r>
              <a:rPr lang="en-US" sz="2000" dirty="0" err="1">
                <a:solidFill>
                  <a:srgbClr val="9900CC"/>
                </a:solidFill>
              </a:rPr>
              <a:t>sự</a:t>
            </a:r>
            <a:r>
              <a:rPr lang="en-US" sz="2000" dirty="0">
                <a:solidFill>
                  <a:srgbClr val="9900CC"/>
                </a:solidFill>
              </a:rPr>
              <a:t> </a:t>
            </a:r>
            <a:r>
              <a:rPr lang="en-US" sz="2000" dirty="0" err="1">
                <a:solidFill>
                  <a:srgbClr val="9900CC"/>
                </a:solidFill>
              </a:rPr>
              <a:t>lớp</a:t>
            </a:r>
            <a:r>
              <a:rPr lang="en-US" sz="2000" dirty="0">
                <a:solidFill>
                  <a:srgbClr val="9900CC"/>
                </a:solidFill>
              </a:rPr>
              <a:t>.</a:t>
            </a:r>
            <a:endParaRPr lang="vi-VN" sz="2000" dirty="0">
              <a:solidFill>
                <a:srgbClr val="9900CC"/>
              </a:solidFill>
            </a:endParaRPr>
          </a:p>
        </p:txBody>
      </p:sp>
      <p:pic>
        <p:nvPicPr>
          <p:cNvPr id="18" name="Graphic 53" descr="Puzzle">
            <a:extLst>
              <a:ext uri="{FF2B5EF4-FFF2-40B4-BE49-F238E27FC236}">
                <a16:creationId xmlns:a16="http://schemas.microsoft.com/office/drawing/2014/main" id="{C61B3253-84C3-425E-85AE-B1F492476A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7794" y="3067444"/>
            <a:ext cx="463123" cy="463123"/>
          </a:xfrm>
          <a:prstGeom prst="rect">
            <a:avLst/>
          </a:prstGeom>
        </p:spPr>
      </p:pic>
      <p:pic>
        <p:nvPicPr>
          <p:cNvPr id="20" name="Graphic 55" descr="Rocket">
            <a:extLst>
              <a:ext uri="{FF2B5EF4-FFF2-40B4-BE49-F238E27FC236}">
                <a16:creationId xmlns:a16="http://schemas.microsoft.com/office/drawing/2014/main" id="{E19A96ED-B204-4E3D-BBDA-807C1AA449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896" y="2356887"/>
            <a:ext cx="613747" cy="613747"/>
          </a:xfrm>
          <a:prstGeom prst="rect">
            <a:avLst/>
          </a:prstGeom>
        </p:spPr>
      </p:pic>
      <p:sp>
        <p:nvSpPr>
          <p:cNvPr id="33" name="Rectangle 32"/>
          <p:cNvSpPr/>
          <p:nvPr/>
        </p:nvSpPr>
        <p:spPr>
          <a:xfrm>
            <a:off x="901481" y="2479095"/>
            <a:ext cx="2560192" cy="369332"/>
          </a:xfrm>
          <a:prstGeom prst="rect">
            <a:avLst/>
          </a:prstGeom>
          <a:solidFill>
            <a:schemeClr val="accent2">
              <a:lumMod val="50000"/>
            </a:schemeClr>
          </a:solidFill>
        </p:spPr>
        <p:txBody>
          <a:bodyPr wrap="square">
            <a:spAutoFit/>
          </a:bodyPr>
          <a:lstStyle/>
          <a:p>
            <a:pPr algn="ctr"/>
            <a:r>
              <a:rPr lang="vi-VN" b="1" dirty="0">
                <a:solidFill>
                  <a:schemeClr val="bg1"/>
                </a:solidFill>
              </a:rPr>
              <a:t>Hình thức đăng ký</a:t>
            </a:r>
            <a:endParaRPr lang="vi-VN" dirty="0">
              <a:solidFill>
                <a:schemeClr val="bg1"/>
              </a:solidFill>
            </a:endParaRPr>
          </a:p>
        </p:txBody>
      </p:sp>
      <p:sp>
        <p:nvSpPr>
          <p:cNvPr id="35" name="Rectangle 34"/>
          <p:cNvSpPr/>
          <p:nvPr/>
        </p:nvSpPr>
        <p:spPr>
          <a:xfrm>
            <a:off x="6156176" y="3149679"/>
            <a:ext cx="2304256" cy="369332"/>
          </a:xfrm>
          <a:prstGeom prst="rect">
            <a:avLst/>
          </a:prstGeom>
          <a:solidFill>
            <a:schemeClr val="accent5"/>
          </a:solidFill>
        </p:spPr>
        <p:txBody>
          <a:bodyPr wrap="square">
            <a:spAutoFit/>
          </a:bodyPr>
          <a:lstStyle/>
          <a:p>
            <a:pPr algn="ctr"/>
            <a:r>
              <a:rPr lang="vi-VN" b="1" dirty="0">
                <a:solidFill>
                  <a:schemeClr val="bg1"/>
                </a:solidFill>
              </a:rPr>
              <a:t>Đơn giá</a:t>
            </a:r>
            <a:endParaRPr lang="vi-VN" dirty="0">
              <a:solidFill>
                <a:schemeClr val="bg1"/>
              </a:solidFill>
            </a:endParaRPr>
          </a:p>
        </p:txBody>
      </p:sp>
      <p:sp>
        <p:nvSpPr>
          <p:cNvPr id="34" name="Rectangle 33">
            <a:extLst>
              <a:ext uri="{FF2B5EF4-FFF2-40B4-BE49-F238E27FC236}">
                <a16:creationId xmlns:a16="http://schemas.microsoft.com/office/drawing/2014/main" id="{B45004C6-EDB1-4349-831F-167752B5627F}"/>
              </a:ext>
            </a:extLst>
          </p:cNvPr>
          <p:cNvSpPr/>
          <p:nvPr/>
        </p:nvSpPr>
        <p:spPr>
          <a:xfrm>
            <a:off x="929692" y="4864852"/>
            <a:ext cx="2623601" cy="369332"/>
          </a:xfrm>
          <a:prstGeom prst="rect">
            <a:avLst/>
          </a:prstGeom>
          <a:solidFill>
            <a:schemeClr val="accent6">
              <a:lumMod val="75000"/>
            </a:schemeClr>
          </a:solidFill>
        </p:spPr>
        <p:txBody>
          <a:bodyPr wrap="square">
            <a:spAutoFit/>
          </a:bodyPr>
          <a:lstStyle/>
          <a:p>
            <a:pPr algn="ctr"/>
            <a:r>
              <a:rPr lang="vi-VN" b="1" dirty="0">
                <a:solidFill>
                  <a:schemeClr val="bg1"/>
                </a:solidFill>
              </a:rPr>
              <a:t>Thời gian đăng ký</a:t>
            </a:r>
            <a:endParaRPr lang="vi-VN" dirty="0">
              <a:solidFill>
                <a:schemeClr val="bg1"/>
              </a:solidFill>
            </a:endParaRPr>
          </a:p>
        </p:txBody>
      </p:sp>
      <p:pic>
        <p:nvPicPr>
          <p:cNvPr id="36" name="Picture 8" descr="Káº¿t quáº£ hÃ¬nh áº£nh cho Äá»ng há» bÃ n mÃ u cam">
            <a:extLst>
              <a:ext uri="{FF2B5EF4-FFF2-40B4-BE49-F238E27FC236}">
                <a16:creationId xmlns:a16="http://schemas.microsoft.com/office/drawing/2014/main" id="{31673AE0-E606-46A4-9CE3-34E5852E06B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7299" y="4863796"/>
            <a:ext cx="566332" cy="40950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AEB011E-38FE-43C7-89A6-074D46FC775C}"/>
              </a:ext>
            </a:extLst>
          </p:cNvPr>
          <p:cNvSpPr txBox="1"/>
          <p:nvPr/>
        </p:nvSpPr>
        <p:spPr>
          <a:xfrm>
            <a:off x="395326" y="5436355"/>
            <a:ext cx="3065438" cy="400110"/>
          </a:xfrm>
          <a:prstGeom prst="rect">
            <a:avLst/>
          </a:prstGeom>
          <a:noFill/>
        </p:spPr>
        <p:txBody>
          <a:bodyPr wrap="square" lIns="0" rIns="0" rtlCol="0" anchor="t">
            <a:spAutoFit/>
          </a:bodyPr>
          <a:lstStyle/>
          <a:p>
            <a:pPr algn="ctr" fontAlgn="base"/>
            <a:r>
              <a:rPr lang="en-US" sz="2000" dirty="0" err="1">
                <a:solidFill>
                  <a:srgbClr val="FF0000"/>
                </a:solidFill>
              </a:rPr>
              <a:t>Lớp</a:t>
            </a:r>
            <a:r>
              <a:rPr lang="en-US" sz="2000" dirty="0">
                <a:solidFill>
                  <a:srgbClr val="FF0000"/>
                </a:solidFill>
              </a:rPr>
              <a:t> </a:t>
            </a:r>
            <a:r>
              <a:rPr lang="en-US" sz="2000" dirty="0" err="1">
                <a:solidFill>
                  <a:srgbClr val="FF0000"/>
                </a:solidFill>
              </a:rPr>
              <a:t>nào</a:t>
            </a:r>
            <a:r>
              <a:rPr lang="en-US" sz="2000" dirty="0">
                <a:solidFill>
                  <a:srgbClr val="FF0000"/>
                </a:solidFill>
              </a:rPr>
              <a:t> </a:t>
            </a:r>
            <a:r>
              <a:rPr lang="en-US" sz="2000" dirty="0" err="1">
                <a:solidFill>
                  <a:srgbClr val="FF0000"/>
                </a:solidFill>
              </a:rPr>
              <a:t>đăng</a:t>
            </a:r>
            <a:r>
              <a:rPr lang="en-US" sz="2000" dirty="0">
                <a:solidFill>
                  <a:srgbClr val="FF0000"/>
                </a:solidFill>
              </a:rPr>
              <a:t> </a:t>
            </a:r>
            <a:r>
              <a:rPr lang="en-US" sz="2000" dirty="0" err="1">
                <a:solidFill>
                  <a:srgbClr val="FF0000"/>
                </a:solidFill>
              </a:rPr>
              <a:t>ký</a:t>
            </a:r>
            <a:r>
              <a:rPr lang="en-US" sz="2000" dirty="0">
                <a:solidFill>
                  <a:srgbClr val="FF0000"/>
                </a:solidFill>
              </a:rPr>
              <a:t> </a:t>
            </a:r>
            <a:r>
              <a:rPr lang="en-US" sz="2000" dirty="0" err="1">
                <a:solidFill>
                  <a:srgbClr val="FF0000"/>
                </a:solidFill>
              </a:rPr>
              <a:t>sớm</a:t>
            </a:r>
            <a:r>
              <a:rPr lang="en-US" sz="2000" dirty="0">
                <a:solidFill>
                  <a:srgbClr val="FF0000"/>
                </a:solidFill>
              </a:rPr>
              <a:t> </a:t>
            </a:r>
            <a:r>
              <a:rPr lang="en-US" sz="2000" dirty="0" err="1">
                <a:solidFill>
                  <a:srgbClr val="FF0000"/>
                </a:solidFill>
              </a:rPr>
              <a:t>có</a:t>
            </a:r>
            <a:r>
              <a:rPr lang="en-US" sz="2000" dirty="0">
                <a:solidFill>
                  <a:srgbClr val="FF0000"/>
                </a:solidFill>
              </a:rPr>
              <a:t> </a:t>
            </a:r>
            <a:r>
              <a:rPr lang="en-US" sz="2000" dirty="0" err="1">
                <a:solidFill>
                  <a:srgbClr val="FF0000"/>
                </a:solidFill>
              </a:rPr>
              <a:t>sớm</a:t>
            </a:r>
            <a:endParaRPr lang="vi-VN" sz="2000" dirty="0">
              <a:solidFill>
                <a:srgbClr val="FF0000"/>
              </a:solidFill>
            </a:endParaRPr>
          </a:p>
        </p:txBody>
      </p:sp>
      <p:grpSp>
        <p:nvGrpSpPr>
          <p:cNvPr id="2" name="Group 1">
            <a:extLst>
              <a:ext uri="{FF2B5EF4-FFF2-40B4-BE49-F238E27FC236}">
                <a16:creationId xmlns:a16="http://schemas.microsoft.com/office/drawing/2014/main" id="{7D97F7B0-B6E9-4318-A7A6-CB6BDB9F0E74}"/>
              </a:ext>
            </a:extLst>
          </p:cNvPr>
          <p:cNvGrpSpPr/>
          <p:nvPr/>
        </p:nvGrpSpPr>
        <p:grpSpPr>
          <a:xfrm>
            <a:off x="3635896" y="2641464"/>
            <a:ext cx="2191356" cy="2193062"/>
            <a:chOff x="3635896" y="2743861"/>
            <a:chExt cx="2172947" cy="2174639"/>
          </a:xfrm>
        </p:grpSpPr>
        <p:grpSp>
          <p:nvGrpSpPr>
            <p:cNvPr id="39" name="Group 38">
              <a:extLst>
                <a:ext uri="{FF2B5EF4-FFF2-40B4-BE49-F238E27FC236}">
                  <a16:creationId xmlns:a16="http://schemas.microsoft.com/office/drawing/2014/main" id="{0FA441D4-E42A-490B-A6E1-0A23850F11EF}"/>
                </a:ext>
              </a:extLst>
            </p:cNvPr>
            <p:cNvGrpSpPr/>
            <p:nvPr/>
          </p:nvGrpSpPr>
          <p:grpSpPr>
            <a:xfrm>
              <a:off x="3635896" y="2743861"/>
              <a:ext cx="2172947" cy="2174639"/>
              <a:chOff x="3899612" y="1227173"/>
              <a:chExt cx="4392776" cy="4396195"/>
            </a:xfrm>
          </p:grpSpPr>
          <p:sp>
            <p:nvSpPr>
              <p:cNvPr id="43" name="Shape">
                <a:extLst>
                  <a:ext uri="{FF2B5EF4-FFF2-40B4-BE49-F238E27FC236}">
                    <a16:creationId xmlns:a16="http://schemas.microsoft.com/office/drawing/2014/main" id="{E230FAB1-B0A2-42DF-87C9-5B1CD3E2C8D8}"/>
                  </a:ext>
                </a:extLst>
              </p:cNvPr>
              <p:cNvSpPr/>
              <p:nvPr/>
            </p:nvSpPr>
            <p:spPr>
              <a:xfrm>
                <a:off x="4337879" y="2930148"/>
                <a:ext cx="1682889" cy="2493769"/>
              </a:xfrm>
              <a:custGeom>
                <a:avLst/>
                <a:gdLst/>
                <a:ahLst/>
                <a:cxnLst>
                  <a:cxn ang="0">
                    <a:pos x="wd2" y="hd2"/>
                  </a:cxn>
                  <a:cxn ang="5400000">
                    <a:pos x="wd2" y="hd2"/>
                  </a:cxn>
                  <a:cxn ang="10800000">
                    <a:pos x="wd2" y="hd2"/>
                  </a:cxn>
                  <a:cxn ang="16200000">
                    <a:pos x="wd2" y="hd2"/>
                  </a:cxn>
                </a:cxnLst>
                <a:rect l="0" t="0" r="r" b="b"/>
                <a:pathLst>
                  <a:path w="21600" h="21410" extrusionOk="0">
                    <a:moveTo>
                      <a:pt x="11643" y="6302"/>
                    </a:moveTo>
                    <a:cubicBezTo>
                      <a:pt x="11643" y="5574"/>
                      <a:pt x="11806" y="4864"/>
                      <a:pt x="12106" y="4209"/>
                    </a:cubicBezTo>
                    <a:cubicBezTo>
                      <a:pt x="12269" y="3827"/>
                      <a:pt x="12051" y="3408"/>
                      <a:pt x="11534" y="3208"/>
                    </a:cubicBezTo>
                    <a:lnTo>
                      <a:pt x="3537" y="115"/>
                    </a:lnTo>
                    <a:cubicBezTo>
                      <a:pt x="2856" y="-140"/>
                      <a:pt x="2013" y="42"/>
                      <a:pt x="1714" y="533"/>
                    </a:cubicBezTo>
                    <a:cubicBezTo>
                      <a:pt x="626" y="2317"/>
                      <a:pt x="0" y="4264"/>
                      <a:pt x="0" y="6320"/>
                    </a:cubicBezTo>
                    <a:cubicBezTo>
                      <a:pt x="0" y="14145"/>
                      <a:pt x="8841" y="20568"/>
                      <a:pt x="20185" y="21405"/>
                    </a:cubicBezTo>
                    <a:cubicBezTo>
                      <a:pt x="20947" y="21460"/>
                      <a:pt x="21600" y="21060"/>
                      <a:pt x="21600" y="20550"/>
                    </a:cubicBezTo>
                    <a:lnTo>
                      <a:pt x="21600" y="14418"/>
                    </a:lnTo>
                    <a:cubicBezTo>
                      <a:pt x="21600" y="13999"/>
                      <a:pt x="21165" y="13635"/>
                      <a:pt x="20566" y="13562"/>
                    </a:cubicBezTo>
                    <a:cubicBezTo>
                      <a:pt x="15479" y="12889"/>
                      <a:pt x="11643" y="9887"/>
                      <a:pt x="11643" y="6302"/>
                    </a:cubicBezTo>
                    <a:close/>
                  </a:path>
                </a:pathLst>
              </a:custGeom>
              <a:solidFill>
                <a:schemeClr val="accent6">
                  <a:lumMod val="20000"/>
                  <a:lumOff val="8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4" name="Shape">
                <a:extLst>
                  <a:ext uri="{FF2B5EF4-FFF2-40B4-BE49-F238E27FC236}">
                    <a16:creationId xmlns:a16="http://schemas.microsoft.com/office/drawing/2014/main" id="{F990A1D0-66DE-42CA-BE0B-90DC189E4390}"/>
                  </a:ext>
                </a:extLst>
              </p:cNvPr>
              <p:cNvSpPr/>
              <p:nvPr/>
            </p:nvSpPr>
            <p:spPr>
              <a:xfrm>
                <a:off x="6181838" y="2930148"/>
                <a:ext cx="1682889" cy="2493364"/>
              </a:xfrm>
              <a:custGeom>
                <a:avLst/>
                <a:gdLst/>
                <a:ahLst/>
                <a:cxnLst>
                  <a:cxn ang="0">
                    <a:pos x="wd2" y="hd2"/>
                  </a:cxn>
                  <a:cxn ang="5400000">
                    <a:pos x="wd2" y="hd2"/>
                  </a:cxn>
                  <a:cxn ang="10800000">
                    <a:pos x="wd2" y="hd2"/>
                  </a:cxn>
                  <a:cxn ang="16200000">
                    <a:pos x="wd2" y="hd2"/>
                  </a:cxn>
                </a:cxnLst>
                <a:rect l="0" t="0" r="r" b="b"/>
                <a:pathLst>
                  <a:path w="21600" h="21407" extrusionOk="0">
                    <a:moveTo>
                      <a:pt x="9957" y="6317"/>
                    </a:moveTo>
                    <a:cubicBezTo>
                      <a:pt x="9957" y="9902"/>
                      <a:pt x="6121" y="12904"/>
                      <a:pt x="1034" y="13559"/>
                    </a:cubicBezTo>
                    <a:cubicBezTo>
                      <a:pt x="435" y="13632"/>
                      <a:pt x="0" y="13996"/>
                      <a:pt x="0" y="14415"/>
                    </a:cubicBezTo>
                    <a:lnTo>
                      <a:pt x="0" y="20547"/>
                    </a:lnTo>
                    <a:cubicBezTo>
                      <a:pt x="0" y="21057"/>
                      <a:pt x="653" y="21457"/>
                      <a:pt x="1415" y="21402"/>
                    </a:cubicBezTo>
                    <a:cubicBezTo>
                      <a:pt x="12759" y="20565"/>
                      <a:pt x="21600" y="14142"/>
                      <a:pt x="21600" y="6317"/>
                    </a:cubicBezTo>
                    <a:cubicBezTo>
                      <a:pt x="21600" y="4261"/>
                      <a:pt x="21001" y="2314"/>
                      <a:pt x="19886" y="530"/>
                    </a:cubicBezTo>
                    <a:cubicBezTo>
                      <a:pt x="19587" y="57"/>
                      <a:pt x="18716" y="-143"/>
                      <a:pt x="18063" y="112"/>
                    </a:cubicBezTo>
                    <a:lnTo>
                      <a:pt x="10066" y="3205"/>
                    </a:lnTo>
                    <a:cubicBezTo>
                      <a:pt x="9549" y="3405"/>
                      <a:pt x="9304" y="3824"/>
                      <a:pt x="9494" y="4206"/>
                    </a:cubicBezTo>
                    <a:cubicBezTo>
                      <a:pt x="9793" y="4879"/>
                      <a:pt x="9957" y="5589"/>
                      <a:pt x="9957" y="6317"/>
                    </a:cubicBezTo>
                    <a:close/>
                  </a:path>
                </a:pathLst>
              </a:custGeom>
              <a:solidFill>
                <a:schemeClr val="accent5">
                  <a:lumMod val="20000"/>
                  <a:lumOff val="8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5" name="Shape">
                <a:extLst>
                  <a:ext uri="{FF2B5EF4-FFF2-40B4-BE49-F238E27FC236}">
                    <a16:creationId xmlns:a16="http://schemas.microsoft.com/office/drawing/2014/main" id="{EEC928AB-AF36-45EA-BF6C-02796A5FC478}"/>
                  </a:ext>
                </a:extLst>
              </p:cNvPr>
              <p:cNvSpPr/>
              <p:nvPr/>
            </p:nvSpPr>
            <p:spPr>
              <a:xfrm>
                <a:off x="4634608" y="1877950"/>
                <a:ext cx="2931760" cy="1266486"/>
              </a:xfrm>
              <a:custGeom>
                <a:avLst/>
                <a:gdLst/>
                <a:ahLst/>
                <a:cxnLst>
                  <a:cxn ang="0">
                    <a:pos x="wd2" y="hd2"/>
                  </a:cxn>
                  <a:cxn ang="5400000">
                    <a:pos x="wd2" y="hd2"/>
                  </a:cxn>
                  <a:cxn ang="10800000">
                    <a:pos x="wd2" y="hd2"/>
                  </a:cxn>
                  <a:cxn ang="16200000">
                    <a:pos x="wd2" y="hd2"/>
                  </a:cxn>
                </a:cxnLst>
                <a:rect l="0" t="0" r="r" b="b"/>
                <a:pathLst>
                  <a:path w="21372" h="21404" extrusionOk="0">
                    <a:moveTo>
                      <a:pt x="10701" y="15331"/>
                    </a:moveTo>
                    <a:cubicBezTo>
                      <a:pt x="12679" y="15331"/>
                      <a:pt x="14440" y="17445"/>
                      <a:pt x="15584" y="20776"/>
                    </a:cubicBezTo>
                    <a:cubicBezTo>
                      <a:pt x="15816" y="21421"/>
                      <a:pt x="16202" y="21564"/>
                      <a:pt x="16511" y="21170"/>
                    </a:cubicBezTo>
                    <a:lnTo>
                      <a:pt x="21007" y="15152"/>
                    </a:lnTo>
                    <a:cubicBezTo>
                      <a:pt x="21378" y="14651"/>
                      <a:pt x="21486" y="13540"/>
                      <a:pt x="21239" y="12716"/>
                    </a:cubicBezTo>
                    <a:cubicBezTo>
                      <a:pt x="18906" y="5015"/>
                      <a:pt x="15059" y="0"/>
                      <a:pt x="10686" y="0"/>
                    </a:cubicBezTo>
                    <a:cubicBezTo>
                      <a:pt x="6313" y="0"/>
                      <a:pt x="2466" y="5015"/>
                      <a:pt x="133" y="12716"/>
                    </a:cubicBezTo>
                    <a:cubicBezTo>
                      <a:pt x="-114" y="13540"/>
                      <a:pt x="-6" y="14651"/>
                      <a:pt x="365" y="15152"/>
                    </a:cubicBezTo>
                    <a:lnTo>
                      <a:pt x="4861" y="21170"/>
                    </a:lnTo>
                    <a:cubicBezTo>
                      <a:pt x="5170" y="21600"/>
                      <a:pt x="5572" y="21421"/>
                      <a:pt x="5788" y="20776"/>
                    </a:cubicBezTo>
                    <a:cubicBezTo>
                      <a:pt x="6962" y="17481"/>
                      <a:pt x="8724" y="15331"/>
                      <a:pt x="10701" y="15331"/>
                    </a:cubicBezTo>
                    <a:close/>
                  </a:path>
                </a:pathLst>
              </a:custGeom>
              <a:solidFill>
                <a:schemeClr val="accent4">
                  <a:lumMod val="20000"/>
                  <a:lumOff val="8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46" name="Freeform: Shape 45">
                <a:extLst>
                  <a:ext uri="{FF2B5EF4-FFF2-40B4-BE49-F238E27FC236}">
                    <a16:creationId xmlns:a16="http://schemas.microsoft.com/office/drawing/2014/main" id="{E85CF7C0-8A56-4A0A-AAFB-25201984887A}"/>
                  </a:ext>
                </a:extLst>
              </p:cNvPr>
              <p:cNvSpPr/>
              <p:nvPr/>
            </p:nvSpPr>
            <p:spPr>
              <a:xfrm>
                <a:off x="4440874" y="1237256"/>
                <a:ext cx="3310252" cy="1471180"/>
              </a:xfrm>
              <a:custGeom>
                <a:avLst/>
                <a:gdLst>
                  <a:gd name="connsiteX0" fmla="*/ 1655126 w 3310252"/>
                  <a:gd name="connsiteY0" fmla="*/ 0 h 1471180"/>
                  <a:gd name="connsiteX1" fmla="*/ 1983641 w 3310252"/>
                  <a:gd name="connsiteY1" fmla="*/ 328487 h 1471180"/>
                  <a:gd name="connsiteX2" fmla="*/ 1951824 w 3310252"/>
                  <a:gd name="connsiteY2" fmla="*/ 468438 h 1471180"/>
                  <a:gd name="connsiteX3" fmla="*/ 3295691 w 3310252"/>
                  <a:gd name="connsiteY3" fmla="*/ 1318347 h 1471180"/>
                  <a:gd name="connsiteX4" fmla="*/ 3268044 w 3310252"/>
                  <a:gd name="connsiteY4" fmla="*/ 1439201 h 1471180"/>
                  <a:gd name="connsiteX5" fmla="*/ 3232058 w 3310252"/>
                  <a:gd name="connsiteY5" fmla="*/ 1460358 h 1471180"/>
                  <a:gd name="connsiteX6" fmla="*/ 3119773 w 3310252"/>
                  <a:gd name="connsiteY6" fmla="*/ 1434895 h 1471180"/>
                  <a:gd name="connsiteX7" fmla="*/ 1655126 w 3310252"/>
                  <a:gd name="connsiteY7" fmla="*/ 657067 h 1471180"/>
                  <a:gd name="connsiteX8" fmla="*/ 190480 w 3310252"/>
                  <a:gd name="connsiteY8" fmla="*/ 1434895 h 1471180"/>
                  <a:gd name="connsiteX9" fmla="*/ 78195 w 3310252"/>
                  <a:gd name="connsiteY9" fmla="*/ 1460358 h 1471180"/>
                  <a:gd name="connsiteX10" fmla="*/ 42208 w 3310252"/>
                  <a:gd name="connsiteY10" fmla="*/ 1439201 h 1471180"/>
                  <a:gd name="connsiteX11" fmla="*/ 14562 w 3310252"/>
                  <a:gd name="connsiteY11" fmla="*/ 1318347 h 1471180"/>
                  <a:gd name="connsiteX12" fmla="*/ 1358428 w 3310252"/>
                  <a:gd name="connsiteY12" fmla="*/ 468438 h 1471180"/>
                  <a:gd name="connsiteX13" fmla="*/ 1326612 w 3310252"/>
                  <a:gd name="connsiteY13" fmla="*/ 328487 h 1471180"/>
                  <a:gd name="connsiteX14" fmla="*/ 1655126 w 3310252"/>
                  <a:gd name="connsiteY14" fmla="*/ 0 h 147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10252" h="1471180">
                    <a:moveTo>
                      <a:pt x="1655126" y="0"/>
                    </a:moveTo>
                    <a:cubicBezTo>
                      <a:pt x="1837377" y="0"/>
                      <a:pt x="1983641" y="148376"/>
                      <a:pt x="1983641" y="328487"/>
                    </a:cubicBezTo>
                    <a:cubicBezTo>
                      <a:pt x="1983641" y="379412"/>
                      <a:pt x="1970976" y="426031"/>
                      <a:pt x="1951824" y="468438"/>
                    </a:cubicBezTo>
                    <a:cubicBezTo>
                      <a:pt x="2509233" y="553157"/>
                      <a:pt x="2992506" y="869007"/>
                      <a:pt x="3295691" y="1318347"/>
                    </a:cubicBezTo>
                    <a:cubicBezTo>
                      <a:pt x="3323183" y="1358601"/>
                      <a:pt x="3310518" y="1413739"/>
                      <a:pt x="3268044" y="1439201"/>
                    </a:cubicBezTo>
                    <a:lnTo>
                      <a:pt x="3232058" y="1460358"/>
                    </a:lnTo>
                    <a:cubicBezTo>
                      <a:pt x="3193908" y="1481514"/>
                      <a:pt x="3145102" y="1470936"/>
                      <a:pt x="3119773" y="1434895"/>
                    </a:cubicBezTo>
                    <a:cubicBezTo>
                      <a:pt x="2801761" y="966551"/>
                      <a:pt x="2265511" y="657067"/>
                      <a:pt x="1655126" y="657067"/>
                    </a:cubicBezTo>
                    <a:cubicBezTo>
                      <a:pt x="1044741" y="657067"/>
                      <a:pt x="508492" y="966551"/>
                      <a:pt x="190480" y="1434895"/>
                    </a:cubicBezTo>
                    <a:cubicBezTo>
                      <a:pt x="165150" y="1470936"/>
                      <a:pt x="116344" y="1481514"/>
                      <a:pt x="78195" y="1460358"/>
                    </a:cubicBezTo>
                    <a:lnTo>
                      <a:pt x="42208" y="1439201"/>
                    </a:lnTo>
                    <a:cubicBezTo>
                      <a:pt x="-266" y="1413739"/>
                      <a:pt x="-12931" y="1358601"/>
                      <a:pt x="14562" y="1318347"/>
                    </a:cubicBezTo>
                    <a:cubicBezTo>
                      <a:pt x="317746" y="869007"/>
                      <a:pt x="798857" y="553157"/>
                      <a:pt x="1358428" y="468438"/>
                    </a:cubicBezTo>
                    <a:cubicBezTo>
                      <a:pt x="1337269" y="426031"/>
                      <a:pt x="1326612" y="377259"/>
                      <a:pt x="1326612" y="328487"/>
                    </a:cubicBezTo>
                    <a:cubicBezTo>
                      <a:pt x="1326612" y="146223"/>
                      <a:pt x="1472876" y="0"/>
                      <a:pt x="165512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7" name="Freeform: Shape 46">
                <a:extLst>
                  <a:ext uri="{FF2B5EF4-FFF2-40B4-BE49-F238E27FC236}">
                    <a16:creationId xmlns:a16="http://schemas.microsoft.com/office/drawing/2014/main" id="{2747BBD0-324B-47B8-BE9F-3E443018E35D}"/>
                  </a:ext>
                </a:extLst>
              </p:cNvPr>
              <p:cNvSpPr/>
              <p:nvPr/>
            </p:nvSpPr>
            <p:spPr>
              <a:xfrm>
                <a:off x="5415605" y="2771433"/>
                <a:ext cx="1360791" cy="447706"/>
              </a:xfrm>
              <a:custGeom>
                <a:avLst/>
                <a:gdLst>
                  <a:gd name="connsiteX0" fmla="*/ 677438 w 1360791"/>
                  <a:gd name="connsiteY0" fmla="*/ 0 h 447706"/>
                  <a:gd name="connsiteX1" fmla="*/ 1340953 w 1360791"/>
                  <a:gd name="connsiteY1" fmla="*/ 309484 h 447706"/>
                  <a:gd name="connsiteX2" fmla="*/ 1317632 w 1360791"/>
                  <a:gd name="connsiteY2" fmla="*/ 436704 h 447706"/>
                  <a:gd name="connsiteX3" fmla="*/ 1209517 w 1360791"/>
                  <a:gd name="connsiteY3" fmla="*/ 415453 h 447706"/>
                  <a:gd name="connsiteX4" fmla="*/ 679600 w 1360791"/>
                  <a:gd name="connsiteY4" fmla="*/ 167473 h 447706"/>
                  <a:gd name="connsiteX5" fmla="*/ 149683 w 1360791"/>
                  <a:gd name="connsiteY5" fmla="*/ 415453 h 447706"/>
                  <a:gd name="connsiteX6" fmla="*/ 41723 w 1360791"/>
                  <a:gd name="connsiteY6" fmla="*/ 436704 h 447706"/>
                  <a:gd name="connsiteX7" fmla="*/ 18401 w 1360791"/>
                  <a:gd name="connsiteY7" fmla="*/ 309484 h 447706"/>
                  <a:gd name="connsiteX8" fmla="*/ 677438 w 1360791"/>
                  <a:gd name="connsiteY8" fmla="*/ 0 h 44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0791" h="447706">
                    <a:moveTo>
                      <a:pt x="677438" y="0"/>
                    </a:moveTo>
                    <a:cubicBezTo>
                      <a:pt x="946643" y="0"/>
                      <a:pt x="1182025" y="120854"/>
                      <a:pt x="1340953" y="309484"/>
                    </a:cubicBezTo>
                    <a:cubicBezTo>
                      <a:pt x="1374778" y="349737"/>
                      <a:pt x="1364275" y="411241"/>
                      <a:pt x="1317632" y="436704"/>
                    </a:cubicBezTo>
                    <a:cubicBezTo>
                      <a:pt x="1281645" y="457860"/>
                      <a:pt x="1237009" y="447282"/>
                      <a:pt x="1209517" y="415453"/>
                    </a:cubicBezTo>
                    <a:cubicBezTo>
                      <a:pt x="1082405" y="265018"/>
                      <a:pt x="893667" y="167473"/>
                      <a:pt x="679600" y="167473"/>
                    </a:cubicBezTo>
                    <a:cubicBezTo>
                      <a:pt x="467695" y="167473"/>
                      <a:pt x="276950" y="262865"/>
                      <a:pt x="149683" y="415453"/>
                    </a:cubicBezTo>
                    <a:cubicBezTo>
                      <a:pt x="122191" y="447282"/>
                      <a:pt x="77709" y="455707"/>
                      <a:pt x="41723" y="436704"/>
                    </a:cubicBezTo>
                    <a:cubicBezTo>
                      <a:pt x="-2913" y="411241"/>
                      <a:pt x="-13416" y="349737"/>
                      <a:pt x="18401" y="309484"/>
                    </a:cubicBezTo>
                    <a:cubicBezTo>
                      <a:pt x="175167" y="120854"/>
                      <a:pt x="412556" y="0"/>
                      <a:pt x="677438"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8" name="Freeform: Shape 47">
                <a:extLst>
                  <a:ext uri="{FF2B5EF4-FFF2-40B4-BE49-F238E27FC236}">
                    <a16:creationId xmlns:a16="http://schemas.microsoft.com/office/drawing/2014/main" id="{94AC97AE-EABB-45D2-8E65-EFBE0E4C44ED}"/>
                  </a:ext>
                </a:extLst>
              </p:cNvPr>
              <p:cNvSpPr/>
              <p:nvPr/>
            </p:nvSpPr>
            <p:spPr>
              <a:xfrm>
                <a:off x="3899612" y="2802977"/>
                <a:ext cx="2125901" cy="2820100"/>
              </a:xfrm>
              <a:custGeom>
                <a:avLst/>
                <a:gdLst>
                  <a:gd name="connsiteX0" fmla="*/ 486715 w 2125901"/>
                  <a:gd name="connsiteY0" fmla="*/ 370 h 2820100"/>
                  <a:gd name="connsiteX1" fmla="*/ 521353 w 2125901"/>
                  <a:gd name="connsiteY1" fmla="*/ 11434 h 2820100"/>
                  <a:gd name="connsiteX2" fmla="*/ 557410 w 2125901"/>
                  <a:gd name="connsiteY2" fmla="*/ 32588 h 2820100"/>
                  <a:gd name="connsiteX3" fmla="*/ 593467 w 2125901"/>
                  <a:gd name="connsiteY3" fmla="*/ 138489 h 2820100"/>
                  <a:gd name="connsiteX4" fmla="*/ 445101 w 2125901"/>
                  <a:gd name="connsiteY4" fmla="*/ 848526 h 2820100"/>
                  <a:gd name="connsiteX5" fmla="*/ 2051619 w 2125901"/>
                  <a:gd name="connsiteY5" fmla="*/ 2609952 h 2820100"/>
                  <a:gd name="connsiteX6" fmla="*/ 2125803 w 2125901"/>
                  <a:gd name="connsiteY6" fmla="*/ 2694699 h 2820100"/>
                  <a:gd name="connsiteX7" fmla="*/ 2125803 w 2125901"/>
                  <a:gd name="connsiteY7" fmla="*/ 2734905 h 2820100"/>
                  <a:gd name="connsiteX8" fmla="*/ 2032606 w 2125901"/>
                  <a:gd name="connsiteY8" fmla="*/ 2819783 h 2820100"/>
                  <a:gd name="connsiteX9" fmla="*/ 601940 w 2125901"/>
                  <a:gd name="connsiteY9" fmla="*/ 1999510 h 2820100"/>
                  <a:gd name="connsiteX10" fmla="*/ 328555 w 2125901"/>
                  <a:gd name="connsiteY10" fmla="*/ 2147850 h 2820100"/>
                  <a:gd name="connsiteX11" fmla="*/ 0 w 2125901"/>
                  <a:gd name="connsiteY11" fmla="*/ 1819373 h 2820100"/>
                  <a:gd name="connsiteX12" fmla="*/ 328555 w 2125901"/>
                  <a:gd name="connsiteY12" fmla="*/ 1490764 h 2820100"/>
                  <a:gd name="connsiteX13" fmla="*/ 341264 w 2125901"/>
                  <a:gd name="connsiteY13" fmla="*/ 1490764 h 2820100"/>
                  <a:gd name="connsiteX14" fmla="*/ 233190 w 2125901"/>
                  <a:gd name="connsiteY14" fmla="*/ 846423 h 2820100"/>
                  <a:gd name="connsiteX15" fmla="*/ 400571 w 2125901"/>
                  <a:gd name="connsiteY15" fmla="*/ 49537 h 2820100"/>
                  <a:gd name="connsiteX16" fmla="*/ 486715 w 2125901"/>
                  <a:gd name="connsiteY16" fmla="*/ 370 h 282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5901" h="2820100">
                    <a:moveTo>
                      <a:pt x="486715" y="370"/>
                    </a:moveTo>
                    <a:cubicBezTo>
                      <a:pt x="498467" y="1473"/>
                      <a:pt x="510245" y="5062"/>
                      <a:pt x="521353" y="11434"/>
                    </a:cubicBezTo>
                    <a:lnTo>
                      <a:pt x="557410" y="32588"/>
                    </a:lnTo>
                    <a:cubicBezTo>
                      <a:pt x="595635" y="53742"/>
                      <a:pt x="610412" y="100386"/>
                      <a:pt x="593467" y="138489"/>
                    </a:cubicBezTo>
                    <a:cubicBezTo>
                      <a:pt x="498103" y="356861"/>
                      <a:pt x="445101" y="596386"/>
                      <a:pt x="445101" y="848526"/>
                    </a:cubicBezTo>
                    <a:cubicBezTo>
                      <a:pt x="445101" y="1770627"/>
                      <a:pt x="1150877" y="2529409"/>
                      <a:pt x="2051619" y="2609952"/>
                    </a:cubicBezTo>
                    <a:cubicBezTo>
                      <a:pt x="2094080" y="2612054"/>
                      <a:pt x="2127970" y="2650158"/>
                      <a:pt x="2125803" y="2694699"/>
                    </a:cubicBezTo>
                    <a:lnTo>
                      <a:pt x="2125803" y="2734905"/>
                    </a:lnTo>
                    <a:cubicBezTo>
                      <a:pt x="2125803" y="2785884"/>
                      <a:pt x="2081372" y="2823988"/>
                      <a:pt x="2032606" y="2819783"/>
                    </a:cubicBezTo>
                    <a:cubicBezTo>
                      <a:pt x="1443375" y="2766701"/>
                      <a:pt x="928327" y="2455174"/>
                      <a:pt x="601940" y="1999510"/>
                    </a:cubicBezTo>
                    <a:cubicBezTo>
                      <a:pt x="544701" y="2088462"/>
                      <a:pt x="442933" y="2147850"/>
                      <a:pt x="328555" y="2147850"/>
                    </a:cubicBezTo>
                    <a:cubicBezTo>
                      <a:pt x="146200" y="2147850"/>
                      <a:pt x="0" y="1999510"/>
                      <a:pt x="0" y="1819373"/>
                    </a:cubicBezTo>
                    <a:cubicBezTo>
                      <a:pt x="0" y="1637002"/>
                      <a:pt x="148367" y="1490764"/>
                      <a:pt x="328555" y="1490764"/>
                    </a:cubicBezTo>
                    <a:cubicBezTo>
                      <a:pt x="332791" y="1490764"/>
                      <a:pt x="337027" y="1490764"/>
                      <a:pt x="341264" y="1490764"/>
                    </a:cubicBezTo>
                    <a:cubicBezTo>
                      <a:pt x="271316" y="1289474"/>
                      <a:pt x="233190" y="1073204"/>
                      <a:pt x="233190" y="846423"/>
                    </a:cubicBezTo>
                    <a:cubicBezTo>
                      <a:pt x="233190" y="562488"/>
                      <a:pt x="292497" y="293268"/>
                      <a:pt x="400571" y="49537"/>
                    </a:cubicBezTo>
                    <a:cubicBezTo>
                      <a:pt x="416457" y="16131"/>
                      <a:pt x="451462" y="-2937"/>
                      <a:pt x="486715" y="37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9" name="Freeform: Shape 48">
                <a:extLst>
                  <a:ext uri="{FF2B5EF4-FFF2-40B4-BE49-F238E27FC236}">
                    <a16:creationId xmlns:a16="http://schemas.microsoft.com/office/drawing/2014/main" id="{1E7D0619-B858-4EE6-A0B6-8202E1EE5213}"/>
                  </a:ext>
                </a:extLst>
              </p:cNvPr>
              <p:cNvSpPr/>
              <p:nvPr/>
            </p:nvSpPr>
            <p:spPr>
              <a:xfrm>
                <a:off x="6175016" y="2802952"/>
                <a:ext cx="2117372" cy="2820416"/>
              </a:xfrm>
              <a:custGeom>
                <a:avLst/>
                <a:gdLst>
                  <a:gd name="connsiteX0" fmla="*/ 1641239 w 2117372"/>
                  <a:gd name="connsiteY0" fmla="*/ 494 h 2820416"/>
                  <a:gd name="connsiteX1" fmla="*/ 1727423 w 2117372"/>
                  <a:gd name="connsiteY1" fmla="*/ 49955 h 2820416"/>
                  <a:gd name="connsiteX2" fmla="*/ 1894852 w 2117372"/>
                  <a:gd name="connsiteY2" fmla="*/ 846811 h 2820416"/>
                  <a:gd name="connsiteX3" fmla="*/ 1786729 w 2117372"/>
                  <a:gd name="connsiteY3" fmla="*/ 1491129 h 2820416"/>
                  <a:gd name="connsiteX4" fmla="*/ 1788885 w 2117372"/>
                  <a:gd name="connsiteY4" fmla="*/ 1491129 h 2820416"/>
                  <a:gd name="connsiteX5" fmla="*/ 2117372 w 2117372"/>
                  <a:gd name="connsiteY5" fmla="*/ 1821828 h 2820416"/>
                  <a:gd name="connsiteX6" fmla="*/ 1788885 w 2117372"/>
                  <a:gd name="connsiteY6" fmla="*/ 2150293 h 2820416"/>
                  <a:gd name="connsiteX7" fmla="*/ 1519705 w 2117372"/>
                  <a:gd name="connsiteY7" fmla="*/ 2008264 h 2820416"/>
                  <a:gd name="connsiteX8" fmla="*/ 93223 w 2117372"/>
                  <a:gd name="connsiteY8" fmla="*/ 2820099 h 2820416"/>
                  <a:gd name="connsiteX9" fmla="*/ 0 w 2117372"/>
                  <a:gd name="connsiteY9" fmla="*/ 2735224 h 2820416"/>
                  <a:gd name="connsiteX10" fmla="*/ 0 w 2117372"/>
                  <a:gd name="connsiteY10" fmla="*/ 2695019 h 2820416"/>
                  <a:gd name="connsiteX11" fmla="*/ 76265 w 2117372"/>
                  <a:gd name="connsiteY11" fmla="*/ 2610275 h 2820416"/>
                  <a:gd name="connsiteX12" fmla="*/ 1682919 w 2117372"/>
                  <a:gd name="connsiteY12" fmla="*/ 848914 h 2820416"/>
                  <a:gd name="connsiteX13" fmla="*/ 1534507 w 2117372"/>
                  <a:gd name="connsiteY13" fmla="*/ 138903 h 2820416"/>
                  <a:gd name="connsiteX14" fmla="*/ 1570580 w 2117372"/>
                  <a:gd name="connsiteY14" fmla="*/ 33006 h 2820416"/>
                  <a:gd name="connsiteX15" fmla="*/ 1606556 w 2117372"/>
                  <a:gd name="connsiteY15" fmla="*/ 11853 h 2820416"/>
                  <a:gd name="connsiteX16" fmla="*/ 1641239 w 2117372"/>
                  <a:gd name="connsiteY16" fmla="*/ 494 h 28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7372" h="2820416">
                    <a:moveTo>
                      <a:pt x="1641239" y="494"/>
                    </a:moveTo>
                    <a:cubicBezTo>
                      <a:pt x="1676529" y="-3306"/>
                      <a:pt x="1711543" y="14974"/>
                      <a:pt x="1727423" y="49955"/>
                    </a:cubicBezTo>
                    <a:cubicBezTo>
                      <a:pt x="1835448" y="293676"/>
                      <a:pt x="1894852" y="562886"/>
                      <a:pt x="1894852" y="846811"/>
                    </a:cubicBezTo>
                    <a:cubicBezTo>
                      <a:pt x="1894852" y="1071482"/>
                      <a:pt x="1856720" y="1289845"/>
                      <a:pt x="1786729" y="1491129"/>
                    </a:cubicBezTo>
                    <a:cubicBezTo>
                      <a:pt x="1786729" y="1491129"/>
                      <a:pt x="1788885" y="1491129"/>
                      <a:pt x="1788885" y="1491129"/>
                    </a:cubicBezTo>
                    <a:cubicBezTo>
                      <a:pt x="1969058" y="1491129"/>
                      <a:pt x="2115216" y="1637362"/>
                      <a:pt x="2117372" y="1821828"/>
                    </a:cubicBezTo>
                    <a:cubicBezTo>
                      <a:pt x="2117372" y="2004060"/>
                      <a:pt x="1968960" y="2150293"/>
                      <a:pt x="1788885" y="2150293"/>
                    </a:cubicBezTo>
                    <a:cubicBezTo>
                      <a:pt x="1676547" y="2150293"/>
                      <a:pt x="1579011" y="2093140"/>
                      <a:pt x="1519705" y="2008264"/>
                    </a:cubicBezTo>
                    <a:cubicBezTo>
                      <a:pt x="1193277" y="2459707"/>
                      <a:pt x="680402" y="2767019"/>
                      <a:pt x="93223" y="2820099"/>
                    </a:cubicBezTo>
                    <a:cubicBezTo>
                      <a:pt x="42348" y="2824303"/>
                      <a:pt x="0" y="2786201"/>
                      <a:pt x="0" y="2735224"/>
                    </a:cubicBezTo>
                    <a:lnTo>
                      <a:pt x="0" y="2695019"/>
                    </a:lnTo>
                    <a:cubicBezTo>
                      <a:pt x="0" y="2650480"/>
                      <a:pt x="31761" y="2614480"/>
                      <a:pt x="76265" y="2610275"/>
                    </a:cubicBezTo>
                    <a:cubicBezTo>
                      <a:pt x="977128" y="2527634"/>
                      <a:pt x="1682919" y="1770981"/>
                      <a:pt x="1682919" y="848914"/>
                    </a:cubicBezTo>
                    <a:cubicBezTo>
                      <a:pt x="1682919" y="596784"/>
                      <a:pt x="1629886" y="355165"/>
                      <a:pt x="1534507" y="138903"/>
                    </a:cubicBezTo>
                    <a:cubicBezTo>
                      <a:pt x="1517548" y="100801"/>
                      <a:pt x="1534507" y="54159"/>
                      <a:pt x="1570580" y="33006"/>
                    </a:cubicBezTo>
                    <a:lnTo>
                      <a:pt x="1606556" y="11853"/>
                    </a:lnTo>
                    <a:cubicBezTo>
                      <a:pt x="1617682" y="5481"/>
                      <a:pt x="1629476" y="1761"/>
                      <a:pt x="1641239" y="49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0" name="Freeform: Shape 49">
                <a:extLst>
                  <a:ext uri="{FF2B5EF4-FFF2-40B4-BE49-F238E27FC236}">
                    <a16:creationId xmlns:a16="http://schemas.microsoft.com/office/drawing/2014/main" id="{B36EBACB-5EE7-449B-A656-09752BDC4CE6}"/>
                  </a:ext>
                </a:extLst>
              </p:cNvPr>
              <p:cNvSpPr/>
              <p:nvPr/>
            </p:nvSpPr>
            <p:spPr>
              <a:xfrm>
                <a:off x="6188665" y="3394517"/>
                <a:ext cx="773625" cy="1119242"/>
              </a:xfrm>
              <a:custGeom>
                <a:avLst/>
                <a:gdLst>
                  <a:gd name="connsiteX0" fmla="*/ 659055 w 773625"/>
                  <a:gd name="connsiteY0" fmla="*/ 114 h 1119242"/>
                  <a:gd name="connsiteX1" fmla="*/ 746080 w 773625"/>
                  <a:gd name="connsiteY1" fmla="*/ 62101 h 1119242"/>
                  <a:gd name="connsiteX2" fmla="*/ 773625 w 773625"/>
                  <a:gd name="connsiteY2" fmla="*/ 278231 h 1119242"/>
                  <a:gd name="connsiteX3" fmla="*/ 101752 w 773625"/>
                  <a:gd name="connsiteY3" fmla="*/ 1117526 h 1119242"/>
                  <a:gd name="connsiteX4" fmla="*/ 0 w 773625"/>
                  <a:gd name="connsiteY4" fmla="*/ 1034884 h 1119242"/>
                  <a:gd name="connsiteX5" fmla="*/ 67835 w 773625"/>
                  <a:gd name="connsiteY5" fmla="*/ 952242 h 1119242"/>
                  <a:gd name="connsiteX6" fmla="*/ 241636 w 773625"/>
                  <a:gd name="connsiteY6" fmla="*/ 886549 h 1119242"/>
                  <a:gd name="connsiteX7" fmla="*/ 243792 w 773625"/>
                  <a:gd name="connsiteY7" fmla="*/ 884447 h 1119242"/>
                  <a:gd name="connsiteX8" fmla="*/ 604039 w 773625"/>
                  <a:gd name="connsiteY8" fmla="*/ 278231 h 1119242"/>
                  <a:gd name="connsiteX9" fmla="*/ 580807 w 773625"/>
                  <a:gd name="connsiteY9" fmla="*/ 106641 h 1119242"/>
                  <a:gd name="connsiteX10" fmla="*/ 620998 w 773625"/>
                  <a:gd name="connsiteY10" fmla="*/ 11255 h 1119242"/>
                  <a:gd name="connsiteX11" fmla="*/ 659055 w 773625"/>
                  <a:gd name="connsiteY11" fmla="*/ 114 h 11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3625" h="1119242">
                    <a:moveTo>
                      <a:pt x="659055" y="114"/>
                    </a:moveTo>
                    <a:cubicBezTo>
                      <a:pt x="697630" y="-1875"/>
                      <a:pt x="734979" y="22390"/>
                      <a:pt x="746080" y="62101"/>
                    </a:cubicBezTo>
                    <a:cubicBezTo>
                      <a:pt x="765195" y="131999"/>
                      <a:pt x="773625" y="204130"/>
                      <a:pt x="773625" y="278231"/>
                    </a:cubicBezTo>
                    <a:cubicBezTo>
                      <a:pt x="773625" y="687368"/>
                      <a:pt x="485329" y="1030680"/>
                      <a:pt x="101752" y="1117526"/>
                    </a:cubicBezTo>
                    <a:cubicBezTo>
                      <a:pt x="48719" y="1128168"/>
                      <a:pt x="0" y="1087964"/>
                      <a:pt x="0" y="1034884"/>
                    </a:cubicBezTo>
                    <a:cubicBezTo>
                      <a:pt x="0" y="994680"/>
                      <a:pt x="27546" y="960782"/>
                      <a:pt x="67835" y="952242"/>
                    </a:cubicBezTo>
                    <a:cubicBezTo>
                      <a:pt x="129297" y="937395"/>
                      <a:pt x="188701" y="916242"/>
                      <a:pt x="241636" y="886549"/>
                    </a:cubicBezTo>
                    <a:cubicBezTo>
                      <a:pt x="241636" y="886549"/>
                      <a:pt x="243792" y="886549"/>
                      <a:pt x="243792" y="884447"/>
                    </a:cubicBezTo>
                    <a:cubicBezTo>
                      <a:pt x="459940" y="767907"/>
                      <a:pt x="604039" y="539033"/>
                      <a:pt x="604039" y="278231"/>
                    </a:cubicBezTo>
                    <a:cubicBezTo>
                      <a:pt x="604039" y="218976"/>
                      <a:pt x="595609" y="161692"/>
                      <a:pt x="580807" y="106641"/>
                    </a:cubicBezTo>
                    <a:cubicBezTo>
                      <a:pt x="570122" y="68408"/>
                      <a:pt x="587081" y="30306"/>
                      <a:pt x="620998" y="11255"/>
                    </a:cubicBezTo>
                    <a:cubicBezTo>
                      <a:pt x="633202" y="4357"/>
                      <a:pt x="646197" y="777"/>
                      <a:pt x="659055" y="114"/>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1" name="Freeform: Shape 50">
                <a:extLst>
                  <a:ext uri="{FF2B5EF4-FFF2-40B4-BE49-F238E27FC236}">
                    <a16:creationId xmlns:a16="http://schemas.microsoft.com/office/drawing/2014/main" id="{E8C0860F-F88C-4F2D-B26F-263EC3D0B982}"/>
                  </a:ext>
                </a:extLst>
              </p:cNvPr>
              <p:cNvSpPr/>
              <p:nvPr/>
            </p:nvSpPr>
            <p:spPr>
              <a:xfrm>
                <a:off x="5238209" y="3393733"/>
                <a:ext cx="775724" cy="1120026"/>
              </a:xfrm>
              <a:custGeom>
                <a:avLst/>
                <a:gdLst>
                  <a:gd name="connsiteX0" fmla="*/ 114574 w 775724"/>
                  <a:gd name="connsiteY0" fmla="*/ 114 h 1120026"/>
                  <a:gd name="connsiteX1" fmla="*/ 152603 w 775724"/>
                  <a:gd name="connsiteY1" fmla="*/ 11255 h 1120026"/>
                  <a:gd name="connsiteX2" fmla="*/ 192897 w 775724"/>
                  <a:gd name="connsiteY2" fmla="*/ 106645 h 1120026"/>
                  <a:gd name="connsiteX3" fmla="*/ 169548 w 775724"/>
                  <a:gd name="connsiteY3" fmla="*/ 278242 h 1120026"/>
                  <a:gd name="connsiteX4" fmla="*/ 707846 w 775724"/>
                  <a:gd name="connsiteY4" fmla="*/ 952277 h 1120026"/>
                  <a:gd name="connsiteX5" fmla="*/ 775724 w 775724"/>
                  <a:gd name="connsiteY5" fmla="*/ 1034922 h 1120026"/>
                  <a:gd name="connsiteX6" fmla="*/ 671887 w 775724"/>
                  <a:gd name="connsiteY6" fmla="*/ 1117698 h 1120026"/>
                  <a:gd name="connsiteX7" fmla="*/ 0 w 775724"/>
                  <a:gd name="connsiteY7" fmla="*/ 278242 h 1120026"/>
                  <a:gd name="connsiteX8" fmla="*/ 27585 w 775724"/>
                  <a:gd name="connsiteY8" fmla="*/ 62104 h 1120026"/>
                  <a:gd name="connsiteX9" fmla="*/ 114574 w 775724"/>
                  <a:gd name="connsiteY9" fmla="*/ 114 h 112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724" h="1120026">
                    <a:moveTo>
                      <a:pt x="114574" y="114"/>
                    </a:moveTo>
                    <a:cubicBezTo>
                      <a:pt x="127426" y="777"/>
                      <a:pt x="140412" y="4357"/>
                      <a:pt x="152603" y="11255"/>
                    </a:cubicBezTo>
                    <a:cubicBezTo>
                      <a:pt x="186493" y="30307"/>
                      <a:pt x="201369" y="70644"/>
                      <a:pt x="192897" y="106645"/>
                    </a:cubicBezTo>
                    <a:cubicBezTo>
                      <a:pt x="178021" y="161698"/>
                      <a:pt x="169548" y="218984"/>
                      <a:pt x="169548" y="278242"/>
                    </a:cubicBezTo>
                    <a:cubicBezTo>
                      <a:pt x="169548" y="606850"/>
                      <a:pt x="400571" y="882377"/>
                      <a:pt x="707846" y="952277"/>
                    </a:cubicBezTo>
                    <a:cubicBezTo>
                      <a:pt x="748139" y="960817"/>
                      <a:pt x="775724" y="994716"/>
                      <a:pt x="775724" y="1034922"/>
                    </a:cubicBezTo>
                    <a:cubicBezTo>
                      <a:pt x="775724" y="1090106"/>
                      <a:pt x="724889" y="1130312"/>
                      <a:pt x="671887" y="1117698"/>
                    </a:cubicBezTo>
                    <a:cubicBezTo>
                      <a:pt x="288261" y="1030717"/>
                      <a:pt x="0" y="687393"/>
                      <a:pt x="0" y="278242"/>
                    </a:cubicBezTo>
                    <a:cubicBezTo>
                      <a:pt x="0" y="204137"/>
                      <a:pt x="10542" y="129901"/>
                      <a:pt x="27585" y="62104"/>
                    </a:cubicBezTo>
                    <a:cubicBezTo>
                      <a:pt x="38669" y="22391"/>
                      <a:pt x="76019" y="-1876"/>
                      <a:pt x="114574" y="114"/>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2" name="TextBox 66">
                <a:extLst>
                  <a:ext uri="{FF2B5EF4-FFF2-40B4-BE49-F238E27FC236}">
                    <a16:creationId xmlns:a16="http://schemas.microsoft.com/office/drawing/2014/main" id="{EB58B862-0120-4C98-80D1-876B235B8F13}"/>
                  </a:ext>
                </a:extLst>
              </p:cNvPr>
              <p:cNvSpPr txBox="1"/>
              <p:nvPr/>
            </p:nvSpPr>
            <p:spPr>
              <a:xfrm>
                <a:off x="7674336" y="4288043"/>
                <a:ext cx="595619" cy="6533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solidFill>
                      <a:schemeClr val="bg1"/>
                    </a:solidFill>
                  </a:rPr>
                  <a:t>2</a:t>
                </a:r>
              </a:p>
            </p:txBody>
          </p:sp>
          <p:sp>
            <p:nvSpPr>
              <p:cNvPr id="53" name="TextBox 65">
                <a:extLst>
                  <a:ext uri="{FF2B5EF4-FFF2-40B4-BE49-F238E27FC236}">
                    <a16:creationId xmlns:a16="http://schemas.microsoft.com/office/drawing/2014/main" id="{3EA1ABDC-63F4-4B37-A5AD-190161DBE608}"/>
                  </a:ext>
                </a:extLst>
              </p:cNvPr>
              <p:cNvSpPr txBox="1"/>
              <p:nvPr/>
            </p:nvSpPr>
            <p:spPr>
              <a:xfrm>
                <a:off x="5801130" y="1227173"/>
                <a:ext cx="595619" cy="6533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solidFill>
                      <a:schemeClr val="bg1"/>
                    </a:solidFill>
                  </a:rPr>
                  <a:t>1</a:t>
                </a:r>
              </a:p>
            </p:txBody>
          </p:sp>
          <p:sp>
            <p:nvSpPr>
              <p:cNvPr id="54" name="TextBox 67">
                <a:extLst>
                  <a:ext uri="{FF2B5EF4-FFF2-40B4-BE49-F238E27FC236}">
                    <a16:creationId xmlns:a16="http://schemas.microsoft.com/office/drawing/2014/main" id="{7AFC4082-D61E-4DFC-81D9-767568B7CFDF}"/>
                  </a:ext>
                </a:extLst>
              </p:cNvPr>
              <p:cNvSpPr txBox="1"/>
              <p:nvPr/>
            </p:nvSpPr>
            <p:spPr>
              <a:xfrm>
                <a:off x="3922043" y="4288043"/>
                <a:ext cx="595619" cy="6533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solidFill>
                      <a:schemeClr val="bg1"/>
                    </a:solidFill>
                  </a:rPr>
                  <a:t>3</a:t>
                </a:r>
              </a:p>
            </p:txBody>
          </p:sp>
        </p:grpSp>
        <p:pic>
          <p:nvPicPr>
            <p:cNvPr id="40" name="Graphic 59" descr="Bullseye with solid fill">
              <a:extLst>
                <a:ext uri="{FF2B5EF4-FFF2-40B4-BE49-F238E27FC236}">
                  <a16:creationId xmlns:a16="http://schemas.microsoft.com/office/drawing/2014/main" id="{5E813412-C9E7-4D31-A2C5-A129AB5410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1441" y="3125505"/>
              <a:ext cx="361856" cy="361856"/>
            </a:xfrm>
            <a:prstGeom prst="rect">
              <a:avLst/>
            </a:prstGeom>
          </p:spPr>
        </p:pic>
        <p:pic>
          <p:nvPicPr>
            <p:cNvPr id="41" name="Graphic 60" descr="Database with solid fill">
              <a:extLst>
                <a:ext uri="{FF2B5EF4-FFF2-40B4-BE49-F238E27FC236}">
                  <a16:creationId xmlns:a16="http://schemas.microsoft.com/office/drawing/2014/main" id="{6D7EF906-CB13-4D01-8FFC-5D9F89EB220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2055" y="4006721"/>
              <a:ext cx="361856" cy="361856"/>
            </a:xfrm>
            <a:prstGeom prst="rect">
              <a:avLst/>
            </a:prstGeom>
          </p:spPr>
        </p:pic>
        <p:pic>
          <p:nvPicPr>
            <p:cNvPr id="42" name="Graphic 61" descr="Gears with solid fill">
              <a:extLst>
                <a:ext uri="{FF2B5EF4-FFF2-40B4-BE49-F238E27FC236}">
                  <a16:creationId xmlns:a16="http://schemas.microsoft.com/office/drawing/2014/main" id="{5D1BDC7D-A199-425C-A89F-8311D2AD98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17140" y="4006721"/>
              <a:ext cx="361856" cy="361856"/>
            </a:xfrm>
            <a:prstGeom prst="rect">
              <a:avLst/>
            </a:prstGeom>
          </p:spPr>
        </p:pic>
      </p:grpSp>
    </p:spTree>
    <p:extLst>
      <p:ext uri="{BB962C8B-B14F-4D97-AF65-F5344CB8AC3E}">
        <p14:creationId xmlns:p14="http://schemas.microsoft.com/office/powerpoint/2010/main" val="77086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0-#ppt_w/2"/>
                                          </p:val>
                                        </p:tav>
                                        <p:tav tm="100000">
                                          <p:val>
                                            <p:strVal val="#ppt_x"/>
                                          </p:val>
                                        </p:tav>
                                      </p:tavLst>
                                    </p:anim>
                                    <p:anim calcmode="lin" valueType="num">
                                      <p:cBhvr additive="base">
                                        <p:cTn id="24" dur="500" fill="hold"/>
                                        <p:tgtEl>
                                          <p:spTgt spid="35"/>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0-#ppt_w/2"/>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33" grpId="0" animBg="1"/>
      <p:bldP spid="35" grpId="0" animBg="1"/>
      <p:bldP spid="34" grpId="0" animBg="1"/>
      <p:bldP spid="3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07921"/>
            <a:ext cx="8928992" cy="584775"/>
          </a:xfrm>
          <a:prstGeom prst="rect">
            <a:avLst/>
          </a:prstGeom>
          <a:solidFill>
            <a:schemeClr val="accent6"/>
          </a:solidFill>
        </p:spPr>
        <p:txBody>
          <a:bodyPr wrap="square">
            <a:spAutoFit/>
          </a:bodyPr>
          <a:lstStyle/>
          <a:p>
            <a:pPr algn="ctr"/>
            <a:r>
              <a:rPr lang="en-US" sz="3200" dirty="0">
                <a:solidFill>
                  <a:schemeClr val="bg1"/>
                </a:solidFill>
                <a:latin typeface="Times New Roman" pitchFamily="18" charset="0"/>
                <a:cs typeface="Times New Roman" pitchFamily="18" charset="0"/>
              </a:rPr>
              <a:t>5. CÁC DỊCH VỤ</a:t>
            </a:r>
          </a:p>
        </p:txBody>
      </p:sp>
      <p:sp>
        <p:nvSpPr>
          <p:cNvPr id="6" name="Title 1"/>
          <p:cNvSpPr txBox="1">
            <a:spLocks/>
          </p:cNvSpPr>
          <p:nvPr/>
        </p:nvSpPr>
        <p:spPr>
          <a:xfrm>
            <a:off x="2014159" y="772316"/>
            <a:ext cx="5006380" cy="739056"/>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3333FF"/>
                </a:solidFill>
              </a:rPr>
              <a:t> THÔNG BÁO</a:t>
            </a:r>
          </a:p>
        </p:txBody>
      </p:sp>
      <p:sp>
        <p:nvSpPr>
          <p:cNvPr id="7" name="Rounded Rectangle 6"/>
          <p:cNvSpPr/>
          <p:nvPr/>
        </p:nvSpPr>
        <p:spPr>
          <a:xfrm>
            <a:off x="2267744" y="1421645"/>
            <a:ext cx="4608512" cy="360040"/>
          </a:xfrm>
          <a:prstGeom prst="roundRect">
            <a:avLst/>
          </a:prstGeom>
          <a:solidFill>
            <a:srgbClr val="0000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err="1"/>
              <a:t>Dây</a:t>
            </a:r>
            <a:r>
              <a:rPr lang="en-US" sz="2400" dirty="0"/>
              <a:t> </a:t>
            </a:r>
            <a:r>
              <a:rPr lang="en-US" sz="2400" dirty="0" err="1"/>
              <a:t>đeo</a:t>
            </a:r>
            <a:r>
              <a:rPr lang="en-US" sz="2400" dirty="0"/>
              <a:t> </a:t>
            </a:r>
            <a:r>
              <a:rPr lang="en-US" sz="2400" dirty="0" err="1"/>
              <a:t>thẻ</a:t>
            </a:r>
            <a:r>
              <a:rPr lang="en-US" sz="2400" dirty="0"/>
              <a:t> </a:t>
            </a:r>
            <a:r>
              <a:rPr lang="en-US" sz="2400" dirty="0" err="1"/>
              <a:t>sinh</a:t>
            </a:r>
            <a:r>
              <a:rPr lang="en-US" sz="2400" dirty="0"/>
              <a:t> </a:t>
            </a:r>
            <a:r>
              <a:rPr lang="en-US" sz="2400" dirty="0" err="1"/>
              <a:t>viên</a:t>
            </a:r>
            <a:r>
              <a:rPr lang="en-US" sz="2400" dirty="0"/>
              <a:t> </a:t>
            </a:r>
            <a:r>
              <a:rPr lang="en-US" sz="2400" dirty="0" err="1"/>
              <a:t>và</a:t>
            </a:r>
            <a:r>
              <a:rPr lang="en-US" sz="2400" dirty="0"/>
              <a:t> </a:t>
            </a:r>
            <a:r>
              <a:rPr lang="en-US" sz="2400" dirty="0" err="1"/>
              <a:t>Sổ</a:t>
            </a:r>
            <a:r>
              <a:rPr lang="en-US" sz="2400" dirty="0"/>
              <a:t> </a:t>
            </a:r>
            <a:r>
              <a:rPr lang="en-US" sz="2400" dirty="0" err="1"/>
              <a:t>tay</a:t>
            </a:r>
            <a:r>
              <a:rPr lang="en-US" sz="2400" dirty="0"/>
              <a:t> SV</a:t>
            </a:r>
            <a:endParaRPr lang="vi-VN" sz="2400" dirty="0"/>
          </a:p>
        </p:txBody>
      </p:sp>
      <p:sp>
        <p:nvSpPr>
          <p:cNvPr id="32" name="Rectangle 31"/>
          <p:cNvSpPr/>
          <p:nvPr/>
        </p:nvSpPr>
        <p:spPr>
          <a:xfrm>
            <a:off x="721296" y="3116297"/>
            <a:ext cx="2659566" cy="369332"/>
          </a:xfrm>
          <a:prstGeom prst="rect">
            <a:avLst/>
          </a:prstGeom>
          <a:solidFill>
            <a:srgbClr val="00B0F0"/>
          </a:solidFill>
        </p:spPr>
        <p:txBody>
          <a:bodyPr wrap="square">
            <a:spAutoFit/>
          </a:bodyPr>
          <a:lstStyle/>
          <a:p>
            <a:pPr algn="ctr"/>
            <a:r>
              <a:rPr lang="vi-VN" b="1" dirty="0">
                <a:solidFill>
                  <a:schemeClr val="bg1"/>
                </a:solidFill>
              </a:rPr>
              <a:t>Hình thức đăng ký</a:t>
            </a:r>
            <a:endParaRPr lang="vi-VN" dirty="0">
              <a:solidFill>
                <a:schemeClr val="bg1"/>
              </a:solidFill>
            </a:endParaRPr>
          </a:p>
        </p:txBody>
      </p:sp>
      <p:sp>
        <p:nvSpPr>
          <p:cNvPr id="33" name="Rectangle 32"/>
          <p:cNvSpPr/>
          <p:nvPr/>
        </p:nvSpPr>
        <p:spPr>
          <a:xfrm>
            <a:off x="107504" y="1866700"/>
            <a:ext cx="8928992" cy="1015663"/>
          </a:xfrm>
          <a:prstGeom prst="rect">
            <a:avLst/>
          </a:prstGeom>
        </p:spPr>
        <p:txBody>
          <a:bodyPr wrap="square">
            <a:spAutoFit/>
          </a:bodyPr>
          <a:lstStyle/>
          <a:p>
            <a:pPr marL="342900" indent="-342900">
              <a:buFontTx/>
              <a:buChar char="-"/>
            </a:pPr>
            <a:r>
              <a:rPr lang="vi-VN" sz="2000" dirty="0"/>
              <a:t>Bộ dây đeo thẻ sinh viên được thiết kế theo mẫu chung toàn trường có gắn</a:t>
            </a:r>
            <a:r>
              <a:rPr lang="en-US" sz="2000" dirty="0"/>
              <a:t> </a:t>
            </a:r>
            <a:r>
              <a:rPr lang="vi-VN" sz="2000" b="1" dirty="0"/>
              <a:t>Logo </a:t>
            </a:r>
            <a:r>
              <a:rPr lang="en-US" sz="2000" b="1" dirty="0"/>
              <a:t>ĐH </a:t>
            </a:r>
            <a:r>
              <a:rPr lang="vi-VN" sz="2000" b="1" dirty="0"/>
              <a:t>An Giang </a:t>
            </a:r>
            <a:r>
              <a:rPr lang="vi-VN" sz="2000" dirty="0"/>
              <a:t>gồm có: dây đeo và bao nhựa dẻo để thẻ.</a:t>
            </a:r>
          </a:p>
          <a:p>
            <a:pPr marL="342900" indent="-342900">
              <a:buFontTx/>
              <a:buChar char="-"/>
            </a:pPr>
            <a:r>
              <a:rPr lang="vi-VN" sz="2000" b="1" dirty="0"/>
              <a:t>Sổ tay Sinh viên </a:t>
            </a:r>
            <a:r>
              <a:rPr lang="en-US" sz="2000" b="1" dirty="0" err="1">
                <a:latin typeface="Arial" panose="020B0604020202020204" pitchFamily="34" charset="0"/>
                <a:cs typeface="Arial" panose="020B0604020202020204" pitchFamily="34" charset="0"/>
              </a:rPr>
              <a:t>sinh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tải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web: </a:t>
            </a:r>
            <a:r>
              <a:rPr lang="en-US" sz="2000" dirty="0">
                <a:latin typeface="Arial" panose="020B0604020202020204" pitchFamily="34" charset="0"/>
                <a:cs typeface="Arial" panose="020B0604020202020204" pitchFamily="34" charset="0"/>
              </a:rPr>
              <a:t>sao.agu.edu.vn</a:t>
            </a:r>
            <a:endParaRPr lang="vi-VN" sz="2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2D9615B-106B-415C-9578-5322ACA9DAC0}"/>
              </a:ext>
            </a:extLst>
          </p:cNvPr>
          <p:cNvSpPr txBox="1"/>
          <p:nvPr/>
        </p:nvSpPr>
        <p:spPr>
          <a:xfrm>
            <a:off x="5951571" y="3638141"/>
            <a:ext cx="2738124" cy="707886"/>
          </a:xfrm>
          <a:prstGeom prst="rect">
            <a:avLst/>
          </a:prstGeom>
          <a:noFill/>
        </p:spPr>
        <p:txBody>
          <a:bodyPr wrap="square" lIns="0" rIns="0" rtlCol="0" anchor="t">
            <a:spAutoFit/>
          </a:bodyPr>
          <a:lstStyle/>
          <a:p>
            <a:pPr marL="342900" indent="-342900" algn="ctr" fontAlgn="base">
              <a:buFontTx/>
              <a:buChar char="-"/>
            </a:pPr>
            <a:r>
              <a:rPr lang="vi-VN" sz="2000" b="1" dirty="0">
                <a:solidFill>
                  <a:srgbClr val="00B050"/>
                </a:solidFill>
              </a:rPr>
              <a:t>Giá 1 bộ dây đeo: </a:t>
            </a:r>
            <a:r>
              <a:rPr lang="en-US" sz="2000" b="1" dirty="0">
                <a:solidFill>
                  <a:srgbClr val="00B050"/>
                </a:solidFill>
                <a:latin typeface="Arial (Body)"/>
              </a:rPr>
              <a:t>2</a:t>
            </a:r>
            <a:r>
              <a:rPr lang="vi-VN" sz="2000" b="1" dirty="0">
                <a:solidFill>
                  <a:srgbClr val="00B050"/>
                </a:solidFill>
              </a:rPr>
              <a:t>2.000 đồng.</a:t>
            </a:r>
          </a:p>
        </p:txBody>
      </p:sp>
      <p:sp>
        <p:nvSpPr>
          <p:cNvPr id="35" name="TextBox 34">
            <a:extLst>
              <a:ext uri="{FF2B5EF4-FFF2-40B4-BE49-F238E27FC236}">
                <a16:creationId xmlns:a16="http://schemas.microsoft.com/office/drawing/2014/main" id="{2262028B-5918-4C34-B1B6-60BD47D52F25}"/>
              </a:ext>
            </a:extLst>
          </p:cNvPr>
          <p:cNvSpPr txBox="1"/>
          <p:nvPr/>
        </p:nvSpPr>
        <p:spPr>
          <a:xfrm>
            <a:off x="3688651" y="6290156"/>
            <a:ext cx="2611541" cy="338554"/>
          </a:xfrm>
          <a:prstGeom prst="rect">
            <a:avLst/>
          </a:prstGeom>
          <a:noFill/>
        </p:spPr>
        <p:txBody>
          <a:bodyPr wrap="square" lIns="0" rIns="0" rtlCol="0" anchor="t">
            <a:spAutoFit/>
          </a:bodyPr>
          <a:lstStyle/>
          <a:p>
            <a:pPr algn="ctr"/>
            <a:r>
              <a:rPr lang="vi-VN" sz="1600" dirty="0">
                <a:solidFill>
                  <a:schemeClr val="accent6">
                    <a:lumMod val="75000"/>
                  </a:schemeClr>
                </a:solidFill>
                <a:latin typeface="+mj-lt"/>
              </a:rPr>
              <a:t>Trong tuần SHCD</a:t>
            </a:r>
          </a:p>
        </p:txBody>
      </p:sp>
      <p:sp>
        <p:nvSpPr>
          <p:cNvPr id="38" name="Rectangle 37"/>
          <p:cNvSpPr/>
          <p:nvPr/>
        </p:nvSpPr>
        <p:spPr>
          <a:xfrm>
            <a:off x="3676591" y="5856401"/>
            <a:ext cx="2623601" cy="369332"/>
          </a:xfrm>
          <a:prstGeom prst="rect">
            <a:avLst/>
          </a:prstGeom>
          <a:solidFill>
            <a:schemeClr val="accent6">
              <a:lumMod val="75000"/>
            </a:schemeClr>
          </a:solidFill>
        </p:spPr>
        <p:txBody>
          <a:bodyPr wrap="square">
            <a:spAutoFit/>
          </a:bodyPr>
          <a:lstStyle/>
          <a:p>
            <a:pPr algn="ctr"/>
            <a:r>
              <a:rPr lang="vi-VN" b="1" dirty="0">
                <a:solidFill>
                  <a:schemeClr val="bg1"/>
                </a:solidFill>
              </a:rPr>
              <a:t>Thời gian đăng ký</a:t>
            </a:r>
            <a:endParaRPr lang="vi-VN" dirty="0">
              <a:solidFill>
                <a:schemeClr val="bg1"/>
              </a:solidFill>
            </a:endParaRPr>
          </a:p>
        </p:txBody>
      </p:sp>
      <p:sp>
        <p:nvSpPr>
          <p:cNvPr id="39" name="Rectangle 38"/>
          <p:cNvSpPr/>
          <p:nvPr/>
        </p:nvSpPr>
        <p:spPr>
          <a:xfrm>
            <a:off x="6156176" y="3149679"/>
            <a:ext cx="2304256" cy="369332"/>
          </a:xfrm>
          <a:prstGeom prst="rect">
            <a:avLst/>
          </a:prstGeom>
          <a:solidFill>
            <a:schemeClr val="accent3">
              <a:lumMod val="75000"/>
            </a:schemeClr>
          </a:solidFill>
        </p:spPr>
        <p:txBody>
          <a:bodyPr wrap="square">
            <a:spAutoFit/>
          </a:bodyPr>
          <a:lstStyle/>
          <a:p>
            <a:pPr algn="ctr"/>
            <a:r>
              <a:rPr lang="vi-VN" b="1" dirty="0">
                <a:solidFill>
                  <a:schemeClr val="bg1"/>
                </a:solidFill>
              </a:rPr>
              <a:t>Đơn giá</a:t>
            </a:r>
            <a:endParaRPr lang="vi-VN" dirty="0">
              <a:solidFill>
                <a:schemeClr val="bg1"/>
              </a:solidFill>
            </a:endParaRPr>
          </a:p>
        </p:txBody>
      </p:sp>
      <p:sp>
        <p:nvSpPr>
          <p:cNvPr id="40" name="TextBox 39"/>
          <p:cNvSpPr txBox="1"/>
          <p:nvPr/>
        </p:nvSpPr>
        <p:spPr>
          <a:xfrm>
            <a:off x="4240110" y="4048228"/>
            <a:ext cx="1091387" cy="584775"/>
          </a:xfrm>
          <a:prstGeom prst="rect">
            <a:avLst/>
          </a:prstGeom>
          <a:noFill/>
        </p:spPr>
        <p:txBody>
          <a:bodyPr wrap="square" rtlCol="0">
            <a:spAutoFit/>
          </a:bodyPr>
          <a:lstStyle/>
          <a:p>
            <a:pPr algn="ctr"/>
            <a:r>
              <a:rPr lang="vi-VN" sz="1600" b="1" dirty="0">
                <a:solidFill>
                  <a:srgbClr val="0000FF"/>
                </a:solidFill>
              </a:rPr>
              <a:t>Dây đeo thẻ SV</a:t>
            </a:r>
          </a:p>
        </p:txBody>
      </p:sp>
      <p:pic>
        <p:nvPicPr>
          <p:cNvPr id="4102" name="Picture 6" descr="HÃ¬nh áº£nh cÃ³ liÃªn qua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3667" l="6889" r="93000"/>
                    </a14:imgEffect>
                  </a14:imgLayer>
                </a14:imgProps>
              </a:ext>
              <a:ext uri="{28A0092B-C50C-407E-A947-70E740481C1C}">
                <a14:useLocalDpi xmlns:a14="http://schemas.microsoft.com/office/drawing/2010/main" val="0"/>
              </a:ext>
            </a:extLst>
          </a:blip>
          <a:srcRect/>
          <a:stretch>
            <a:fillRect/>
          </a:stretch>
        </p:blipFill>
        <p:spPr bwMode="auto">
          <a:xfrm>
            <a:off x="243269" y="3056295"/>
            <a:ext cx="429334" cy="4293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áº¿t quáº£ hÃ¬nh áº£nh cho Äá»ng há» bÃ n mÃ u cam"/>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14198" y="5855345"/>
            <a:ext cx="566332" cy="40950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Ã¬nh áº£nh cÃ³ liÃªn qu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5091" y="3091799"/>
            <a:ext cx="409209" cy="4092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1B14F39-017C-43FE-B1EE-89FCA7DD2620}"/>
              </a:ext>
            </a:extLst>
          </p:cNvPr>
          <p:cNvSpPr txBox="1"/>
          <p:nvPr/>
        </p:nvSpPr>
        <p:spPr>
          <a:xfrm>
            <a:off x="429676" y="3681033"/>
            <a:ext cx="3353260" cy="707886"/>
          </a:xfrm>
          <a:prstGeom prst="rect">
            <a:avLst/>
          </a:prstGeom>
          <a:noFill/>
        </p:spPr>
        <p:txBody>
          <a:bodyPr wrap="square" lIns="0" rIns="0" rtlCol="0" anchor="t">
            <a:spAutoFit/>
          </a:bodyPr>
          <a:lstStyle/>
          <a:p>
            <a:pPr algn="ctr" fontAlgn="base"/>
            <a:r>
              <a:rPr lang="en-US" sz="2000" dirty="0" err="1">
                <a:solidFill>
                  <a:srgbClr val="00B0F0"/>
                </a:solidFill>
              </a:rPr>
              <a:t>Sinh</a:t>
            </a:r>
            <a:r>
              <a:rPr lang="en-US" sz="2000" dirty="0">
                <a:solidFill>
                  <a:srgbClr val="00B0F0"/>
                </a:solidFill>
              </a:rPr>
              <a:t> </a:t>
            </a:r>
            <a:r>
              <a:rPr lang="en-US" sz="2000" dirty="0" err="1">
                <a:solidFill>
                  <a:srgbClr val="00B0F0"/>
                </a:solidFill>
              </a:rPr>
              <a:t>viên</a:t>
            </a:r>
            <a:r>
              <a:rPr lang="en-US" sz="2000" dirty="0">
                <a:solidFill>
                  <a:srgbClr val="00B0F0"/>
                </a:solidFill>
              </a:rPr>
              <a:t> </a:t>
            </a:r>
            <a:r>
              <a:rPr lang="en-US" sz="2000" dirty="0" err="1">
                <a:solidFill>
                  <a:srgbClr val="00B0F0"/>
                </a:solidFill>
              </a:rPr>
              <a:t>đăng</a:t>
            </a:r>
            <a:r>
              <a:rPr lang="en-US" sz="2000" dirty="0">
                <a:solidFill>
                  <a:srgbClr val="00B0F0"/>
                </a:solidFill>
              </a:rPr>
              <a:t> </a:t>
            </a:r>
            <a:r>
              <a:rPr lang="en-US" sz="2000" dirty="0" err="1">
                <a:solidFill>
                  <a:srgbClr val="00B0F0"/>
                </a:solidFill>
              </a:rPr>
              <a:t>ký</a:t>
            </a:r>
            <a:r>
              <a:rPr lang="en-US" sz="2000" dirty="0">
                <a:solidFill>
                  <a:srgbClr val="00B0F0"/>
                </a:solidFill>
              </a:rPr>
              <a:t> </a:t>
            </a:r>
            <a:r>
              <a:rPr lang="en-US" sz="2000" dirty="0" err="1">
                <a:solidFill>
                  <a:srgbClr val="00B0F0"/>
                </a:solidFill>
              </a:rPr>
              <a:t>với</a:t>
            </a:r>
            <a:r>
              <a:rPr lang="en-US" sz="2000" dirty="0">
                <a:solidFill>
                  <a:srgbClr val="00B0F0"/>
                </a:solidFill>
              </a:rPr>
              <a:t> Ban </a:t>
            </a:r>
            <a:r>
              <a:rPr lang="en-US" sz="2000" dirty="0" err="1">
                <a:solidFill>
                  <a:srgbClr val="00B0F0"/>
                </a:solidFill>
              </a:rPr>
              <a:t>đại</a:t>
            </a:r>
            <a:r>
              <a:rPr lang="en-US" sz="2000" dirty="0">
                <a:solidFill>
                  <a:srgbClr val="00B0F0"/>
                </a:solidFill>
              </a:rPr>
              <a:t> </a:t>
            </a:r>
            <a:r>
              <a:rPr lang="en-US" sz="2000" dirty="0" err="1">
                <a:solidFill>
                  <a:srgbClr val="00B0F0"/>
                </a:solidFill>
              </a:rPr>
              <a:t>diện</a:t>
            </a:r>
            <a:r>
              <a:rPr lang="en-US" sz="2000" dirty="0">
                <a:solidFill>
                  <a:srgbClr val="00B0F0"/>
                </a:solidFill>
              </a:rPr>
              <a:t> </a:t>
            </a:r>
            <a:r>
              <a:rPr lang="en-US" sz="2000" dirty="0" err="1">
                <a:solidFill>
                  <a:srgbClr val="00B0F0"/>
                </a:solidFill>
              </a:rPr>
              <a:t>lớp</a:t>
            </a:r>
            <a:r>
              <a:rPr lang="en-US" sz="2000" dirty="0">
                <a:solidFill>
                  <a:srgbClr val="00B0F0"/>
                </a:solidFill>
              </a:rPr>
              <a:t>.</a:t>
            </a:r>
            <a:endParaRPr lang="vi-VN" sz="2000" dirty="0">
              <a:solidFill>
                <a:srgbClr val="00B0F0"/>
              </a:solidFill>
            </a:endParaRPr>
          </a:p>
        </p:txBody>
      </p:sp>
      <p:grpSp>
        <p:nvGrpSpPr>
          <p:cNvPr id="27" name="Group 26">
            <a:extLst>
              <a:ext uri="{FF2B5EF4-FFF2-40B4-BE49-F238E27FC236}">
                <a16:creationId xmlns:a16="http://schemas.microsoft.com/office/drawing/2014/main" id="{1EDAB9E4-BE47-41FD-AF27-AD2B082FAE5F}"/>
              </a:ext>
            </a:extLst>
          </p:cNvPr>
          <p:cNvGrpSpPr/>
          <p:nvPr/>
        </p:nvGrpSpPr>
        <p:grpSpPr>
          <a:xfrm rot="8066380">
            <a:off x="3700828" y="3263256"/>
            <a:ext cx="2128605" cy="2128607"/>
            <a:chOff x="5219700" y="1257300"/>
            <a:chExt cx="4724400" cy="4724401"/>
          </a:xfrm>
        </p:grpSpPr>
        <p:sp>
          <p:nvSpPr>
            <p:cNvPr id="28" name="Freeform: Shape 27">
              <a:extLst>
                <a:ext uri="{FF2B5EF4-FFF2-40B4-BE49-F238E27FC236}">
                  <a16:creationId xmlns:a16="http://schemas.microsoft.com/office/drawing/2014/main" id="{79965E17-56F9-4407-8DEA-00B5DA1222BA}"/>
                </a:ext>
              </a:extLst>
            </p:cNvPr>
            <p:cNvSpPr/>
            <p:nvPr/>
          </p:nvSpPr>
          <p:spPr>
            <a:xfrm>
              <a:off x="6055265" y="1257300"/>
              <a:ext cx="1768295" cy="1529302"/>
            </a:xfrm>
            <a:custGeom>
              <a:avLst/>
              <a:gdLst>
                <a:gd name="connsiteX0" fmla="*/ 1526636 w 1768295"/>
                <a:gd name="connsiteY0" fmla="*/ 0 h 1529302"/>
                <a:gd name="connsiteX1" fmla="*/ 1768157 w 1768295"/>
                <a:gd name="connsiteY1" fmla="*/ 12196 h 1529302"/>
                <a:gd name="connsiteX2" fmla="*/ 1768295 w 1768295"/>
                <a:gd name="connsiteY2" fmla="*/ 12217 h 1529302"/>
                <a:gd name="connsiteX3" fmla="*/ 1768158 w 1768295"/>
                <a:gd name="connsiteY3" fmla="*/ 12197 h 1529302"/>
                <a:gd name="connsiteX4" fmla="*/ 1534574 w 1768295"/>
                <a:gd name="connsiteY4" fmla="*/ 402 h 1529302"/>
                <a:gd name="connsiteX5" fmla="*/ 1534574 w 1768295"/>
                <a:gd name="connsiteY5" fmla="*/ 10522 h 1529302"/>
                <a:gd name="connsiteX6" fmla="*/ 1559222 w 1768295"/>
                <a:gd name="connsiteY6" fmla="*/ 66547 h 1529302"/>
                <a:gd name="connsiteX7" fmla="*/ 1676675 w 1768295"/>
                <a:gd name="connsiteY7" fmla="*/ 694002 h 1529302"/>
                <a:gd name="connsiteX8" fmla="*/ 1536852 w 1768295"/>
                <a:gd name="connsiteY8" fmla="*/ 1384975 h 1529302"/>
                <a:gd name="connsiteX9" fmla="*/ 1534574 w 1768295"/>
                <a:gd name="connsiteY9" fmla="*/ 1379188 h 1529302"/>
                <a:gd name="connsiteX10" fmla="*/ 1534574 w 1768295"/>
                <a:gd name="connsiteY10" fmla="*/ 1390319 h 1529302"/>
                <a:gd name="connsiteX11" fmla="*/ 1526636 w 1768295"/>
                <a:gd name="connsiteY11" fmla="*/ 1389918 h 1529302"/>
                <a:gd name="connsiteX12" fmla="*/ 1063188 w 1768295"/>
                <a:gd name="connsiteY12" fmla="*/ 1507267 h 1529302"/>
                <a:gd name="connsiteX13" fmla="*/ 1026918 w 1768295"/>
                <a:gd name="connsiteY13" fmla="*/ 1529302 h 1529302"/>
                <a:gd name="connsiteX14" fmla="*/ 1024424 w 1768295"/>
                <a:gd name="connsiteY14" fmla="*/ 1525168 h 1529302"/>
                <a:gd name="connsiteX15" fmla="*/ 881567 w 1768295"/>
                <a:gd name="connsiteY15" fmla="*/ 1416141 h 1529302"/>
                <a:gd name="connsiteX16" fmla="*/ 550301 w 1768295"/>
                <a:gd name="connsiteY16" fmla="*/ 1017517 h 1529302"/>
                <a:gd name="connsiteX17" fmla="*/ 317672 w 1768295"/>
                <a:gd name="connsiteY17" fmla="*/ 423059 h 1529302"/>
                <a:gd name="connsiteX18" fmla="*/ 306038 w 1768295"/>
                <a:gd name="connsiteY18" fmla="*/ 342600 h 1529302"/>
                <a:gd name="connsiteX19" fmla="*/ 205909 w 1768295"/>
                <a:gd name="connsiteY19" fmla="*/ 403429 h 1529302"/>
                <a:gd name="connsiteX20" fmla="*/ 0 w 1768295"/>
                <a:gd name="connsiteY20" fmla="*/ 561277 h 1529302"/>
                <a:gd name="connsiteX21" fmla="*/ 24057 w 1768295"/>
                <a:gd name="connsiteY21" fmla="*/ 539412 h 1529302"/>
                <a:gd name="connsiteX22" fmla="*/ 1526636 w 1768295"/>
                <a:gd name="connsiteY22" fmla="*/ 0 h 15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68295" h="1529302">
                  <a:moveTo>
                    <a:pt x="1526636" y="0"/>
                  </a:moveTo>
                  <a:cubicBezTo>
                    <a:pt x="1608174" y="0"/>
                    <a:pt x="1688747" y="4131"/>
                    <a:pt x="1768157" y="12196"/>
                  </a:cubicBezTo>
                  <a:lnTo>
                    <a:pt x="1768295" y="12217"/>
                  </a:lnTo>
                  <a:lnTo>
                    <a:pt x="1768158" y="12197"/>
                  </a:lnTo>
                  <a:lnTo>
                    <a:pt x="1534574" y="402"/>
                  </a:lnTo>
                  <a:lnTo>
                    <a:pt x="1534574" y="10522"/>
                  </a:lnTo>
                  <a:lnTo>
                    <a:pt x="1559222" y="66547"/>
                  </a:lnTo>
                  <a:cubicBezTo>
                    <a:pt x="1632607" y="252792"/>
                    <a:pt x="1680404" y="474264"/>
                    <a:pt x="1676675" y="694002"/>
                  </a:cubicBezTo>
                  <a:cubicBezTo>
                    <a:pt x="1672947" y="913740"/>
                    <a:pt x="1571128" y="1297682"/>
                    <a:pt x="1536852" y="1384975"/>
                  </a:cubicBezTo>
                  <a:lnTo>
                    <a:pt x="1534574" y="1379188"/>
                  </a:lnTo>
                  <a:lnTo>
                    <a:pt x="1534574" y="1390319"/>
                  </a:lnTo>
                  <a:lnTo>
                    <a:pt x="1526636" y="1389918"/>
                  </a:lnTo>
                  <a:cubicBezTo>
                    <a:pt x="1358831" y="1389918"/>
                    <a:pt x="1200955" y="1432428"/>
                    <a:pt x="1063188" y="1507267"/>
                  </a:cubicBezTo>
                  <a:lnTo>
                    <a:pt x="1026918" y="1529302"/>
                  </a:lnTo>
                  <a:lnTo>
                    <a:pt x="1024424" y="1525168"/>
                  </a:lnTo>
                  <a:lnTo>
                    <a:pt x="881567" y="1416141"/>
                  </a:lnTo>
                  <a:cubicBezTo>
                    <a:pt x="758652" y="1306582"/>
                    <a:pt x="645571" y="1172576"/>
                    <a:pt x="550301" y="1017517"/>
                  </a:cubicBezTo>
                  <a:cubicBezTo>
                    <a:pt x="431212" y="823692"/>
                    <a:pt x="354045" y="619909"/>
                    <a:pt x="317672" y="423059"/>
                  </a:cubicBezTo>
                  <a:lnTo>
                    <a:pt x="306038" y="342600"/>
                  </a:lnTo>
                  <a:lnTo>
                    <a:pt x="205909" y="403429"/>
                  </a:lnTo>
                  <a:lnTo>
                    <a:pt x="0" y="561277"/>
                  </a:lnTo>
                  <a:lnTo>
                    <a:pt x="24057" y="539412"/>
                  </a:lnTo>
                  <a:cubicBezTo>
                    <a:pt x="432385" y="202430"/>
                    <a:pt x="955871" y="0"/>
                    <a:pt x="1526636" y="0"/>
                  </a:cubicBezTo>
                  <a:close/>
                </a:path>
              </a:pathLst>
            </a:custGeom>
            <a:solidFill>
              <a:schemeClr val="tx1">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29" name="Freeform: Shape 28">
              <a:extLst>
                <a:ext uri="{FF2B5EF4-FFF2-40B4-BE49-F238E27FC236}">
                  <a16:creationId xmlns:a16="http://schemas.microsoft.com/office/drawing/2014/main" id="{2C9FBD48-05C3-474C-AFDF-FA57046E0918}"/>
                </a:ext>
              </a:extLst>
            </p:cNvPr>
            <p:cNvSpPr/>
            <p:nvPr/>
          </p:nvSpPr>
          <p:spPr>
            <a:xfrm>
              <a:off x="8421620" y="3453068"/>
              <a:ext cx="1522480" cy="1349153"/>
            </a:xfrm>
            <a:custGeom>
              <a:avLst/>
              <a:gdLst>
                <a:gd name="connsiteX0" fmla="*/ 812174 w 1522480"/>
                <a:gd name="connsiteY0" fmla="*/ 839 h 1349153"/>
                <a:gd name="connsiteX1" fmla="*/ 1443536 w 1522480"/>
                <a:gd name="connsiteY1" fmla="*/ 95068 h 1349153"/>
                <a:gd name="connsiteX2" fmla="*/ 1515030 w 1522480"/>
                <a:gd name="connsiteY2" fmla="*/ 123423 h 1349153"/>
                <a:gd name="connsiteX3" fmla="*/ 1501294 w 1522480"/>
                <a:gd name="connsiteY3" fmla="*/ 129841 h 1349153"/>
                <a:gd name="connsiteX4" fmla="*/ 1520613 w 1522480"/>
                <a:gd name="connsiteY4" fmla="*/ 129468 h 1349153"/>
                <a:gd name="connsiteX5" fmla="*/ 1522480 w 1522480"/>
                <a:gd name="connsiteY5" fmla="*/ 166433 h 1349153"/>
                <a:gd name="connsiteX6" fmla="*/ 1237375 w 1522480"/>
                <a:gd name="connsiteY6" fmla="*/ 1292398 h 1349153"/>
                <a:gd name="connsiteX7" fmla="*/ 1202895 w 1522480"/>
                <a:gd name="connsiteY7" fmla="*/ 1349153 h 1349153"/>
                <a:gd name="connsiteX8" fmla="*/ 1200762 w 1522480"/>
                <a:gd name="connsiteY8" fmla="*/ 1347922 h 1349153"/>
                <a:gd name="connsiteX9" fmla="*/ 1135137 w 1522480"/>
                <a:gd name="connsiteY9" fmla="*/ 1340428 h 1349153"/>
                <a:gd name="connsiteX10" fmla="*/ 533992 w 1522480"/>
                <a:gd name="connsiteY10" fmla="*/ 1125671 h 1349153"/>
                <a:gd name="connsiteX11" fmla="*/ 39237 w 1522480"/>
                <a:gd name="connsiteY11" fmla="*/ 693293 h 1349153"/>
                <a:gd name="connsiteX12" fmla="*/ 12190 w 1522480"/>
                <a:gd name="connsiteY12" fmla="*/ 661958 h 1349153"/>
                <a:gd name="connsiteX13" fmla="*/ 0 w 1522480"/>
                <a:gd name="connsiteY13" fmla="*/ 654922 h 1349153"/>
                <a:gd name="connsiteX14" fmla="*/ 15213 w 1522480"/>
                <a:gd name="connsiteY14" fmla="*/ 629881 h 1349153"/>
                <a:gd name="connsiteX15" fmla="*/ 132562 w 1522480"/>
                <a:gd name="connsiteY15" fmla="*/ 166433 h 1349153"/>
                <a:gd name="connsiteX16" fmla="*/ 127686 w 1522480"/>
                <a:gd name="connsiteY16" fmla="*/ 69871 h 1349153"/>
                <a:gd name="connsiteX17" fmla="*/ 128146 w 1522480"/>
                <a:gd name="connsiteY17" fmla="*/ 73158 h 1349153"/>
                <a:gd name="connsiteX18" fmla="*/ 132081 w 1522480"/>
                <a:gd name="connsiteY18" fmla="*/ 156270 h 1349153"/>
                <a:gd name="connsiteX19" fmla="*/ 143506 w 1522480"/>
                <a:gd name="connsiteY19" fmla="*/ 156050 h 1349153"/>
                <a:gd name="connsiteX20" fmla="*/ 301538 w 1522480"/>
                <a:gd name="connsiteY20" fmla="*/ 89655 h 1349153"/>
                <a:gd name="connsiteX21" fmla="*/ 812174 w 1522480"/>
                <a:gd name="connsiteY21" fmla="*/ 839 h 134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2480" h="1349153">
                  <a:moveTo>
                    <a:pt x="812174" y="839"/>
                  </a:moveTo>
                  <a:cubicBezTo>
                    <a:pt x="1039560" y="-5937"/>
                    <a:pt x="1254710" y="28602"/>
                    <a:pt x="1443536" y="95068"/>
                  </a:cubicBezTo>
                  <a:lnTo>
                    <a:pt x="1515030" y="123423"/>
                  </a:lnTo>
                  <a:lnTo>
                    <a:pt x="1501294" y="129841"/>
                  </a:lnTo>
                  <a:lnTo>
                    <a:pt x="1520613" y="129468"/>
                  </a:lnTo>
                  <a:lnTo>
                    <a:pt x="1522480" y="166433"/>
                  </a:lnTo>
                  <a:cubicBezTo>
                    <a:pt x="1522480" y="574123"/>
                    <a:pt x="1419199" y="957690"/>
                    <a:pt x="1237375" y="1292398"/>
                  </a:cubicBezTo>
                  <a:lnTo>
                    <a:pt x="1202895" y="1349153"/>
                  </a:lnTo>
                  <a:lnTo>
                    <a:pt x="1200762" y="1347922"/>
                  </a:lnTo>
                  <a:lnTo>
                    <a:pt x="1135137" y="1340428"/>
                  </a:lnTo>
                  <a:cubicBezTo>
                    <a:pt x="937288" y="1309955"/>
                    <a:pt x="721908" y="1239628"/>
                    <a:pt x="533992" y="1125671"/>
                  </a:cubicBezTo>
                  <a:cubicBezTo>
                    <a:pt x="369566" y="1025958"/>
                    <a:pt x="134398" y="798023"/>
                    <a:pt x="39237" y="693293"/>
                  </a:cubicBezTo>
                  <a:lnTo>
                    <a:pt x="12190" y="661958"/>
                  </a:lnTo>
                  <a:lnTo>
                    <a:pt x="0" y="654922"/>
                  </a:lnTo>
                  <a:lnTo>
                    <a:pt x="15213" y="629881"/>
                  </a:lnTo>
                  <a:cubicBezTo>
                    <a:pt x="90052" y="492115"/>
                    <a:pt x="132562" y="334238"/>
                    <a:pt x="132562" y="166433"/>
                  </a:cubicBezTo>
                  <a:lnTo>
                    <a:pt x="127686" y="69871"/>
                  </a:lnTo>
                  <a:lnTo>
                    <a:pt x="128146" y="73158"/>
                  </a:lnTo>
                  <a:lnTo>
                    <a:pt x="132081" y="156270"/>
                  </a:lnTo>
                  <a:lnTo>
                    <a:pt x="143506" y="156050"/>
                  </a:lnTo>
                  <a:lnTo>
                    <a:pt x="301538" y="89655"/>
                  </a:lnTo>
                  <a:cubicBezTo>
                    <a:pt x="457750" y="37606"/>
                    <a:pt x="630267" y="6258"/>
                    <a:pt x="812174" y="839"/>
                  </a:cubicBezTo>
                  <a:close/>
                </a:path>
              </a:pathLst>
            </a:custGeom>
            <a:solidFill>
              <a:schemeClr val="tx1">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30" name="Freeform: Shape 29">
              <a:extLst>
                <a:ext uri="{FF2B5EF4-FFF2-40B4-BE49-F238E27FC236}">
                  <a16:creationId xmlns:a16="http://schemas.microsoft.com/office/drawing/2014/main" id="{B4D6AF04-577F-46CB-B296-0CC289127862}"/>
                </a:ext>
              </a:extLst>
            </p:cNvPr>
            <p:cNvSpPr/>
            <p:nvPr/>
          </p:nvSpPr>
          <p:spPr>
            <a:xfrm>
              <a:off x="5543836" y="4115193"/>
              <a:ext cx="2038144" cy="1578199"/>
            </a:xfrm>
            <a:custGeom>
              <a:avLst/>
              <a:gdLst>
                <a:gd name="connsiteX0" fmla="*/ 1202720 w 2038144"/>
                <a:gd name="connsiteY0" fmla="*/ 0 h 1578199"/>
                <a:gd name="connsiteX1" fmla="*/ 1231832 w 2038144"/>
                <a:gd name="connsiteY1" fmla="*/ 47920 h 1578199"/>
                <a:gd name="connsiteX2" fmla="*/ 2038064 w 2038144"/>
                <a:gd name="connsiteY2" fmla="*/ 476590 h 1578199"/>
                <a:gd name="connsiteX3" fmla="*/ 2038144 w 2038144"/>
                <a:gd name="connsiteY3" fmla="*/ 476586 h 1578199"/>
                <a:gd name="connsiteX4" fmla="*/ 2038064 w 2038144"/>
                <a:gd name="connsiteY4" fmla="*/ 476591 h 1578199"/>
                <a:gd name="connsiteX5" fmla="*/ 1659608 w 2038144"/>
                <a:gd name="connsiteY5" fmla="*/ 400185 h 1578199"/>
                <a:gd name="connsiteX6" fmla="*/ 1578255 w 2038144"/>
                <a:gd name="connsiteY6" fmla="*/ 360995 h 1578199"/>
                <a:gd name="connsiteX7" fmla="*/ 1576225 w 2038144"/>
                <a:gd name="connsiteY7" fmla="*/ 364676 h 1578199"/>
                <a:gd name="connsiteX8" fmla="*/ 1570294 w 2038144"/>
                <a:gd name="connsiteY8" fmla="*/ 427824 h 1578199"/>
                <a:gd name="connsiteX9" fmla="*/ 1367639 w 2038144"/>
                <a:gd name="connsiteY9" fmla="*/ 1033156 h 1578199"/>
                <a:gd name="connsiteX10" fmla="*/ 945273 w 2038144"/>
                <a:gd name="connsiteY10" fmla="*/ 1536485 h 1578199"/>
                <a:gd name="connsiteX11" fmla="*/ 914657 w 2038144"/>
                <a:gd name="connsiteY11" fmla="*/ 1564001 h 1578199"/>
                <a:gd name="connsiteX12" fmla="*/ 906825 w 2038144"/>
                <a:gd name="connsiteY12" fmla="*/ 1578199 h 1578199"/>
                <a:gd name="connsiteX13" fmla="*/ 717336 w 2038144"/>
                <a:gd name="connsiteY13" fmla="*/ 1463081 h 1578199"/>
                <a:gd name="connsiteX14" fmla="*/ 79291 w 2038144"/>
                <a:gd name="connsiteY14" fmla="*/ 825036 h 1578199"/>
                <a:gd name="connsiteX15" fmla="*/ 0 w 2038144"/>
                <a:gd name="connsiteY15" fmla="*/ 694519 h 1578199"/>
                <a:gd name="connsiteX16" fmla="*/ 8318 w 2038144"/>
                <a:gd name="connsiteY16" fmla="*/ 689715 h 1578199"/>
                <a:gd name="connsiteX17" fmla="*/ 118953 w 2038144"/>
                <a:gd name="connsiteY17" fmla="*/ 551777 h 1578199"/>
                <a:gd name="connsiteX18" fmla="*/ 525446 w 2038144"/>
                <a:gd name="connsiteY18" fmla="*/ 230217 h 1578199"/>
                <a:gd name="connsiteX19" fmla="*/ 1125339 w 2038144"/>
                <a:gd name="connsiteY19" fmla="*/ 11985 h 1578199"/>
                <a:gd name="connsiteX20" fmla="*/ 1196830 w 2038144"/>
                <a:gd name="connsiteY20" fmla="*/ 3402 h 1578199"/>
                <a:gd name="connsiteX21" fmla="*/ 1202720 w 2038144"/>
                <a:gd name="connsiteY21" fmla="*/ 0 h 157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8144" h="1578199">
                  <a:moveTo>
                    <a:pt x="1202720" y="0"/>
                  </a:moveTo>
                  <a:lnTo>
                    <a:pt x="1231832" y="47920"/>
                  </a:lnTo>
                  <a:cubicBezTo>
                    <a:pt x="1406559" y="306549"/>
                    <a:pt x="1702454" y="476590"/>
                    <a:pt x="2038064" y="476590"/>
                  </a:cubicBezTo>
                  <a:lnTo>
                    <a:pt x="2038144" y="476586"/>
                  </a:lnTo>
                  <a:lnTo>
                    <a:pt x="2038064" y="476591"/>
                  </a:lnTo>
                  <a:cubicBezTo>
                    <a:pt x="1903820" y="476591"/>
                    <a:pt x="1775930" y="449385"/>
                    <a:pt x="1659608" y="400185"/>
                  </a:cubicBezTo>
                  <a:lnTo>
                    <a:pt x="1578255" y="360995"/>
                  </a:lnTo>
                  <a:lnTo>
                    <a:pt x="1576225" y="364676"/>
                  </a:lnTo>
                  <a:lnTo>
                    <a:pt x="1570294" y="427824"/>
                  </a:lnTo>
                  <a:cubicBezTo>
                    <a:pt x="1543796" y="626244"/>
                    <a:pt x="1477804" y="842992"/>
                    <a:pt x="1367639" y="1033156"/>
                  </a:cubicBezTo>
                  <a:cubicBezTo>
                    <a:pt x="1271244" y="1199550"/>
                    <a:pt x="1048072" y="1439242"/>
                    <a:pt x="945273" y="1536485"/>
                  </a:cubicBezTo>
                  <a:lnTo>
                    <a:pt x="914657" y="1564001"/>
                  </a:lnTo>
                  <a:lnTo>
                    <a:pt x="906825" y="1578199"/>
                  </a:lnTo>
                  <a:lnTo>
                    <a:pt x="717336" y="1463081"/>
                  </a:lnTo>
                  <a:cubicBezTo>
                    <a:pt x="465996" y="1293280"/>
                    <a:pt x="249093" y="1076376"/>
                    <a:pt x="79291" y="825036"/>
                  </a:cubicBezTo>
                  <a:lnTo>
                    <a:pt x="0" y="694519"/>
                  </a:lnTo>
                  <a:lnTo>
                    <a:pt x="8318" y="689715"/>
                  </a:lnTo>
                  <a:lnTo>
                    <a:pt x="118953" y="551777"/>
                  </a:lnTo>
                  <a:cubicBezTo>
                    <a:pt x="231443" y="431539"/>
                    <a:pt x="368136" y="321721"/>
                    <a:pt x="525446" y="230217"/>
                  </a:cubicBezTo>
                  <a:cubicBezTo>
                    <a:pt x="722086" y="115834"/>
                    <a:pt x="927670" y="43602"/>
                    <a:pt x="1125339" y="11985"/>
                  </a:cubicBezTo>
                  <a:lnTo>
                    <a:pt x="1196830" y="3402"/>
                  </a:lnTo>
                  <a:lnTo>
                    <a:pt x="1202720" y="0"/>
                  </a:lnTo>
                  <a:close/>
                </a:path>
              </a:pathLst>
            </a:custGeom>
            <a:solidFill>
              <a:schemeClr val="tx1">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31" name="Freeform: Shape 30">
              <a:extLst>
                <a:ext uri="{FF2B5EF4-FFF2-40B4-BE49-F238E27FC236}">
                  <a16:creationId xmlns:a16="http://schemas.microsoft.com/office/drawing/2014/main" id="{2773A952-853F-4E8F-A6FF-5D66F9AA0ACC}"/>
                </a:ext>
              </a:extLst>
            </p:cNvPr>
            <p:cNvSpPr/>
            <p:nvPr/>
          </p:nvSpPr>
          <p:spPr>
            <a:xfrm>
              <a:off x="6450660" y="4106421"/>
              <a:ext cx="3173856" cy="1875280"/>
            </a:xfrm>
            <a:custGeom>
              <a:avLst/>
              <a:gdLst>
                <a:gd name="connsiteX0" fmla="*/ 142785 w 3173856"/>
                <a:gd name="connsiteY0" fmla="*/ 1439827 h 1875280"/>
                <a:gd name="connsiteX1" fmla="*/ 103601 w 3173856"/>
                <a:gd name="connsiteY1" fmla="*/ 1480495 h 1875280"/>
                <a:gd name="connsiteX2" fmla="*/ 134257 w 3173856"/>
                <a:gd name="connsiteY2" fmla="*/ 1448986 h 1875280"/>
                <a:gd name="connsiteX3" fmla="*/ 205428 w 3173856"/>
                <a:gd name="connsiteY3" fmla="*/ 1371882 h 1875280"/>
                <a:gd name="connsiteX4" fmla="*/ 166071 w 3173856"/>
                <a:gd name="connsiteY4" fmla="*/ 1414820 h 1875280"/>
                <a:gd name="connsiteX5" fmla="*/ 191847 w 3173856"/>
                <a:gd name="connsiteY5" fmla="*/ 1387139 h 1875280"/>
                <a:gd name="connsiteX6" fmla="*/ 314502 w 3173856"/>
                <a:gd name="connsiteY6" fmla="*/ 1243202 h 1875280"/>
                <a:gd name="connsiteX7" fmla="*/ 223305 w 3173856"/>
                <a:gd name="connsiteY7" fmla="*/ 1351798 h 1875280"/>
                <a:gd name="connsiteX8" fmla="*/ 252034 w 3173856"/>
                <a:gd name="connsiteY8" fmla="*/ 1319523 h 1875280"/>
                <a:gd name="connsiteX9" fmla="*/ 392279 w 3173856"/>
                <a:gd name="connsiteY9" fmla="*/ 639352 h 1875280"/>
                <a:gd name="connsiteX10" fmla="*/ 295441 w 3173856"/>
                <a:gd name="connsiteY10" fmla="*/ 770490 h 1875280"/>
                <a:gd name="connsiteX11" fmla="*/ 392279 w 3173856"/>
                <a:gd name="connsiteY11" fmla="*/ 639352 h 1875280"/>
                <a:gd name="connsiteX12" fmla="*/ 663470 w 3173856"/>
                <a:gd name="connsiteY12" fmla="*/ 436595 h 1875280"/>
                <a:gd name="connsiteX13" fmla="*/ 593517 w 3173856"/>
                <a:gd name="connsiteY13" fmla="*/ 742357 h 1875280"/>
                <a:gd name="connsiteX14" fmla="*/ 588695 w 3173856"/>
                <a:gd name="connsiteY14" fmla="*/ 754988 h 1875280"/>
                <a:gd name="connsiteX15" fmla="*/ 593517 w 3173856"/>
                <a:gd name="connsiteY15" fmla="*/ 742357 h 1875280"/>
                <a:gd name="connsiteX16" fmla="*/ 663470 w 3173856"/>
                <a:gd name="connsiteY16" fmla="*/ 436595 h 1875280"/>
                <a:gd name="connsiteX17" fmla="*/ 2434762 w 3173856"/>
                <a:gd name="connsiteY17" fmla="*/ 425150 h 1875280"/>
                <a:gd name="connsiteX18" fmla="*/ 2440388 w 3173856"/>
                <a:gd name="connsiteY18" fmla="*/ 429406 h 1875280"/>
                <a:gd name="connsiteX19" fmla="*/ 2504952 w 3173856"/>
                <a:gd name="connsiteY19" fmla="*/ 472317 h 1875280"/>
                <a:gd name="connsiteX20" fmla="*/ 2363979 w 3173856"/>
                <a:gd name="connsiteY20" fmla="*/ 370870 h 1875280"/>
                <a:gd name="connsiteX21" fmla="*/ 2371661 w 3173856"/>
                <a:gd name="connsiteY21" fmla="*/ 377419 h 1875280"/>
                <a:gd name="connsiteX22" fmla="*/ 2409825 w 3173856"/>
                <a:gd name="connsiteY22" fmla="*/ 406287 h 1875280"/>
                <a:gd name="connsiteX23" fmla="*/ 669722 w 3173856"/>
                <a:gd name="connsiteY23" fmla="*/ 370025 h 1875280"/>
                <a:gd name="connsiteX24" fmla="*/ 663470 w 3173856"/>
                <a:gd name="connsiteY24" fmla="*/ 436595 h 1875280"/>
                <a:gd name="connsiteX25" fmla="*/ 669722 w 3173856"/>
                <a:gd name="connsiteY25" fmla="*/ 370025 h 1875280"/>
                <a:gd name="connsiteX26" fmla="*/ 2208803 w 3173856"/>
                <a:gd name="connsiteY26" fmla="*/ 236418 h 1875280"/>
                <a:gd name="connsiteX27" fmla="*/ 2231600 w 3173856"/>
                <a:gd name="connsiteY27" fmla="*/ 258010 h 1875280"/>
                <a:gd name="connsiteX28" fmla="*/ 2306650 w 3173856"/>
                <a:gd name="connsiteY28" fmla="*/ 321994 h 1875280"/>
                <a:gd name="connsiteX29" fmla="*/ 2073674 w 3173856"/>
                <a:gd name="connsiteY29" fmla="*/ 106414 h 1875280"/>
                <a:gd name="connsiteX30" fmla="*/ 2104526 w 3173856"/>
                <a:gd name="connsiteY30" fmla="*/ 137659 h 1875280"/>
                <a:gd name="connsiteX31" fmla="*/ 2109928 w 3173856"/>
                <a:gd name="connsiteY31" fmla="*/ 142776 h 1875280"/>
                <a:gd name="connsiteX32" fmla="*/ 2010220 w 3173856"/>
                <a:gd name="connsiteY32" fmla="*/ 39963 h 1875280"/>
                <a:gd name="connsiteX33" fmla="*/ 2052034 w 3173856"/>
                <a:gd name="connsiteY33" fmla="*/ 84497 h 1875280"/>
                <a:gd name="connsiteX34" fmla="*/ 2055924 w 3173856"/>
                <a:gd name="connsiteY34" fmla="*/ 88437 h 1875280"/>
                <a:gd name="connsiteX35" fmla="*/ 1968243 w 3173856"/>
                <a:gd name="connsiteY35" fmla="*/ 0 h 1875280"/>
                <a:gd name="connsiteX36" fmla="*/ 1983150 w 3173856"/>
                <a:gd name="connsiteY36" fmla="*/ 8604 h 1875280"/>
                <a:gd name="connsiteX37" fmla="*/ 2007911 w 3173856"/>
                <a:gd name="connsiteY37" fmla="*/ 37291 h 1875280"/>
                <a:gd name="connsiteX38" fmla="*/ 1978600 w 3173856"/>
                <a:gd name="connsiteY38" fmla="*/ 3332 h 1875280"/>
                <a:gd name="connsiteX39" fmla="*/ 2156206 w 3173856"/>
                <a:gd name="connsiteY39" fmla="*/ 30738 h 1875280"/>
                <a:gd name="connsiteX40" fmla="*/ 2637798 w 3173856"/>
                <a:gd name="connsiteY40" fmla="*/ 222329 h 1875280"/>
                <a:gd name="connsiteX41" fmla="*/ 3126450 w 3173856"/>
                <a:gd name="connsiteY41" fmla="*/ 633079 h 1875280"/>
                <a:gd name="connsiteX42" fmla="*/ 3172528 w 3173856"/>
                <a:gd name="connsiteY42" fmla="*/ 694660 h 1875280"/>
                <a:gd name="connsiteX43" fmla="*/ 3106097 w 3173856"/>
                <a:gd name="connsiteY43" fmla="*/ 687074 h 1875280"/>
                <a:gd name="connsiteX44" fmla="*/ 3171722 w 3173856"/>
                <a:gd name="connsiteY44" fmla="*/ 694568 h 1875280"/>
                <a:gd name="connsiteX45" fmla="*/ 3173856 w 3173856"/>
                <a:gd name="connsiteY45" fmla="*/ 695799 h 1875280"/>
                <a:gd name="connsiteX46" fmla="*/ 3090013 w 3173856"/>
                <a:gd name="connsiteY46" fmla="*/ 833809 h 1875280"/>
                <a:gd name="connsiteX47" fmla="*/ 1131240 w 3173856"/>
                <a:gd name="connsiteY47" fmla="*/ 1875280 h 1875280"/>
                <a:gd name="connsiteX48" fmla="*/ 5276 w 3173856"/>
                <a:gd name="connsiteY48" fmla="*/ 1590175 h 1875280"/>
                <a:gd name="connsiteX49" fmla="*/ 0 w 3173856"/>
                <a:gd name="connsiteY49" fmla="*/ 1586971 h 1875280"/>
                <a:gd name="connsiteX50" fmla="*/ 7833 w 3173856"/>
                <a:gd name="connsiteY50" fmla="*/ 1572772 h 1875280"/>
                <a:gd name="connsiteX51" fmla="*/ 38449 w 3173856"/>
                <a:gd name="connsiteY51" fmla="*/ 1545256 h 1875280"/>
                <a:gd name="connsiteX52" fmla="*/ 82158 w 3173856"/>
                <a:gd name="connsiteY52" fmla="*/ 1502534 h 1875280"/>
                <a:gd name="connsiteX53" fmla="*/ 86030 w 3173856"/>
                <a:gd name="connsiteY53" fmla="*/ 1498555 h 1875280"/>
                <a:gd name="connsiteX54" fmla="*/ 38449 w 3173856"/>
                <a:gd name="connsiteY54" fmla="*/ 1545256 h 1875280"/>
                <a:gd name="connsiteX55" fmla="*/ 2482 w 3173856"/>
                <a:gd name="connsiteY55" fmla="*/ 1577581 h 1875280"/>
                <a:gd name="connsiteX56" fmla="*/ 2482 w 3173856"/>
                <a:gd name="connsiteY56" fmla="*/ 1577581 h 1875280"/>
                <a:gd name="connsiteX57" fmla="*/ 38449 w 3173856"/>
                <a:gd name="connsiteY57" fmla="*/ 1545256 h 1875280"/>
                <a:gd name="connsiteX58" fmla="*/ 352908 w 3173856"/>
                <a:gd name="connsiteY58" fmla="*/ 1197469 h 1875280"/>
                <a:gd name="connsiteX59" fmla="*/ 368895 w 3173856"/>
                <a:gd name="connsiteY59" fmla="*/ 1175893 h 1875280"/>
                <a:gd name="connsiteX60" fmla="*/ 362215 w 3173856"/>
                <a:gd name="connsiteY60" fmla="*/ 1184908 h 1875280"/>
                <a:gd name="connsiteX61" fmla="*/ 368610 w 3173856"/>
                <a:gd name="connsiteY61" fmla="*/ 1177095 h 1875280"/>
                <a:gd name="connsiteX62" fmla="*/ 375631 w 3173856"/>
                <a:gd name="connsiteY62" fmla="*/ 1166803 h 1875280"/>
                <a:gd name="connsiteX63" fmla="*/ 412462 w 3173856"/>
                <a:gd name="connsiteY63" fmla="*/ 1117097 h 1875280"/>
                <a:gd name="connsiteX64" fmla="*/ 460801 w 3173856"/>
                <a:gd name="connsiteY64" fmla="*/ 1041949 h 1875280"/>
                <a:gd name="connsiteX65" fmla="*/ 460815 w 3173856"/>
                <a:gd name="connsiteY65" fmla="*/ 1041927 h 1875280"/>
                <a:gd name="connsiteX66" fmla="*/ 663470 w 3173856"/>
                <a:gd name="connsiteY66" fmla="*/ 436595 h 1875280"/>
                <a:gd name="connsiteX67" fmla="*/ 669401 w 3173856"/>
                <a:gd name="connsiteY67" fmla="*/ 373447 h 1875280"/>
                <a:gd name="connsiteX68" fmla="*/ 671431 w 3173856"/>
                <a:gd name="connsiteY68" fmla="*/ 369766 h 1875280"/>
                <a:gd name="connsiteX69" fmla="*/ 752784 w 3173856"/>
                <a:gd name="connsiteY69" fmla="*/ 408956 h 1875280"/>
                <a:gd name="connsiteX70" fmla="*/ 1131240 w 3173856"/>
                <a:gd name="connsiteY70" fmla="*/ 485362 h 1875280"/>
                <a:gd name="connsiteX71" fmla="*/ 1937472 w 3173856"/>
                <a:gd name="connsiteY71" fmla="*/ 56692 h 1875280"/>
                <a:gd name="connsiteX0" fmla="*/ 142785 w 3173856"/>
                <a:gd name="connsiteY0" fmla="*/ 1439827 h 1875280"/>
                <a:gd name="connsiteX1" fmla="*/ 103601 w 3173856"/>
                <a:gd name="connsiteY1" fmla="*/ 1480495 h 1875280"/>
                <a:gd name="connsiteX2" fmla="*/ 134257 w 3173856"/>
                <a:gd name="connsiteY2" fmla="*/ 1448986 h 1875280"/>
                <a:gd name="connsiteX3" fmla="*/ 142785 w 3173856"/>
                <a:gd name="connsiteY3" fmla="*/ 1439827 h 1875280"/>
                <a:gd name="connsiteX4" fmla="*/ 205428 w 3173856"/>
                <a:gd name="connsiteY4" fmla="*/ 1371882 h 1875280"/>
                <a:gd name="connsiteX5" fmla="*/ 166071 w 3173856"/>
                <a:gd name="connsiteY5" fmla="*/ 1414820 h 1875280"/>
                <a:gd name="connsiteX6" fmla="*/ 191847 w 3173856"/>
                <a:gd name="connsiteY6" fmla="*/ 1387139 h 1875280"/>
                <a:gd name="connsiteX7" fmla="*/ 205428 w 3173856"/>
                <a:gd name="connsiteY7" fmla="*/ 1371882 h 1875280"/>
                <a:gd name="connsiteX8" fmla="*/ 314502 w 3173856"/>
                <a:gd name="connsiteY8" fmla="*/ 1243202 h 1875280"/>
                <a:gd name="connsiteX9" fmla="*/ 223305 w 3173856"/>
                <a:gd name="connsiteY9" fmla="*/ 1351798 h 1875280"/>
                <a:gd name="connsiteX10" fmla="*/ 252034 w 3173856"/>
                <a:gd name="connsiteY10" fmla="*/ 1319523 h 1875280"/>
                <a:gd name="connsiteX11" fmla="*/ 314502 w 3173856"/>
                <a:gd name="connsiteY11" fmla="*/ 1243202 h 1875280"/>
                <a:gd name="connsiteX12" fmla="*/ 663470 w 3173856"/>
                <a:gd name="connsiteY12" fmla="*/ 436595 h 1875280"/>
                <a:gd name="connsiteX13" fmla="*/ 593517 w 3173856"/>
                <a:gd name="connsiteY13" fmla="*/ 742357 h 1875280"/>
                <a:gd name="connsiteX14" fmla="*/ 588695 w 3173856"/>
                <a:gd name="connsiteY14" fmla="*/ 754988 h 1875280"/>
                <a:gd name="connsiteX15" fmla="*/ 593517 w 3173856"/>
                <a:gd name="connsiteY15" fmla="*/ 742357 h 1875280"/>
                <a:gd name="connsiteX16" fmla="*/ 663470 w 3173856"/>
                <a:gd name="connsiteY16" fmla="*/ 436595 h 1875280"/>
                <a:gd name="connsiteX17" fmla="*/ 2434762 w 3173856"/>
                <a:gd name="connsiteY17" fmla="*/ 425150 h 1875280"/>
                <a:gd name="connsiteX18" fmla="*/ 2440388 w 3173856"/>
                <a:gd name="connsiteY18" fmla="*/ 429406 h 1875280"/>
                <a:gd name="connsiteX19" fmla="*/ 2504952 w 3173856"/>
                <a:gd name="connsiteY19" fmla="*/ 472317 h 1875280"/>
                <a:gd name="connsiteX20" fmla="*/ 2434762 w 3173856"/>
                <a:gd name="connsiteY20" fmla="*/ 425150 h 1875280"/>
                <a:gd name="connsiteX21" fmla="*/ 2363979 w 3173856"/>
                <a:gd name="connsiteY21" fmla="*/ 370870 h 1875280"/>
                <a:gd name="connsiteX22" fmla="*/ 2371661 w 3173856"/>
                <a:gd name="connsiteY22" fmla="*/ 377419 h 1875280"/>
                <a:gd name="connsiteX23" fmla="*/ 2409825 w 3173856"/>
                <a:gd name="connsiteY23" fmla="*/ 406287 h 1875280"/>
                <a:gd name="connsiteX24" fmla="*/ 2363979 w 3173856"/>
                <a:gd name="connsiteY24" fmla="*/ 370870 h 1875280"/>
                <a:gd name="connsiteX25" fmla="*/ 669722 w 3173856"/>
                <a:gd name="connsiteY25" fmla="*/ 370025 h 1875280"/>
                <a:gd name="connsiteX26" fmla="*/ 663470 w 3173856"/>
                <a:gd name="connsiteY26" fmla="*/ 436595 h 1875280"/>
                <a:gd name="connsiteX27" fmla="*/ 669722 w 3173856"/>
                <a:gd name="connsiteY27" fmla="*/ 370025 h 1875280"/>
                <a:gd name="connsiteX28" fmla="*/ 2208803 w 3173856"/>
                <a:gd name="connsiteY28" fmla="*/ 236418 h 1875280"/>
                <a:gd name="connsiteX29" fmla="*/ 2231600 w 3173856"/>
                <a:gd name="connsiteY29" fmla="*/ 258010 h 1875280"/>
                <a:gd name="connsiteX30" fmla="*/ 2306650 w 3173856"/>
                <a:gd name="connsiteY30" fmla="*/ 321994 h 1875280"/>
                <a:gd name="connsiteX31" fmla="*/ 2208803 w 3173856"/>
                <a:gd name="connsiteY31" fmla="*/ 236418 h 1875280"/>
                <a:gd name="connsiteX32" fmla="*/ 2073674 w 3173856"/>
                <a:gd name="connsiteY32" fmla="*/ 106414 h 1875280"/>
                <a:gd name="connsiteX33" fmla="*/ 2104526 w 3173856"/>
                <a:gd name="connsiteY33" fmla="*/ 137659 h 1875280"/>
                <a:gd name="connsiteX34" fmla="*/ 2109928 w 3173856"/>
                <a:gd name="connsiteY34" fmla="*/ 142776 h 1875280"/>
                <a:gd name="connsiteX35" fmla="*/ 2073674 w 3173856"/>
                <a:gd name="connsiteY35" fmla="*/ 106414 h 1875280"/>
                <a:gd name="connsiteX36" fmla="*/ 2010220 w 3173856"/>
                <a:gd name="connsiteY36" fmla="*/ 39963 h 1875280"/>
                <a:gd name="connsiteX37" fmla="*/ 2052034 w 3173856"/>
                <a:gd name="connsiteY37" fmla="*/ 84497 h 1875280"/>
                <a:gd name="connsiteX38" fmla="*/ 2055924 w 3173856"/>
                <a:gd name="connsiteY38" fmla="*/ 88437 h 1875280"/>
                <a:gd name="connsiteX39" fmla="*/ 2010220 w 3173856"/>
                <a:gd name="connsiteY39" fmla="*/ 39963 h 1875280"/>
                <a:gd name="connsiteX40" fmla="*/ 1968243 w 3173856"/>
                <a:gd name="connsiteY40" fmla="*/ 0 h 1875280"/>
                <a:gd name="connsiteX41" fmla="*/ 1983150 w 3173856"/>
                <a:gd name="connsiteY41" fmla="*/ 8604 h 1875280"/>
                <a:gd name="connsiteX42" fmla="*/ 2007911 w 3173856"/>
                <a:gd name="connsiteY42" fmla="*/ 37291 h 1875280"/>
                <a:gd name="connsiteX43" fmla="*/ 1978600 w 3173856"/>
                <a:gd name="connsiteY43" fmla="*/ 3332 h 1875280"/>
                <a:gd name="connsiteX44" fmla="*/ 2156206 w 3173856"/>
                <a:gd name="connsiteY44" fmla="*/ 30738 h 1875280"/>
                <a:gd name="connsiteX45" fmla="*/ 2637798 w 3173856"/>
                <a:gd name="connsiteY45" fmla="*/ 222329 h 1875280"/>
                <a:gd name="connsiteX46" fmla="*/ 3126450 w 3173856"/>
                <a:gd name="connsiteY46" fmla="*/ 633079 h 1875280"/>
                <a:gd name="connsiteX47" fmla="*/ 3172528 w 3173856"/>
                <a:gd name="connsiteY47" fmla="*/ 694660 h 1875280"/>
                <a:gd name="connsiteX48" fmla="*/ 3106097 w 3173856"/>
                <a:gd name="connsiteY48" fmla="*/ 687074 h 1875280"/>
                <a:gd name="connsiteX49" fmla="*/ 3171722 w 3173856"/>
                <a:gd name="connsiteY49" fmla="*/ 694568 h 1875280"/>
                <a:gd name="connsiteX50" fmla="*/ 3173856 w 3173856"/>
                <a:gd name="connsiteY50" fmla="*/ 695799 h 1875280"/>
                <a:gd name="connsiteX51" fmla="*/ 3090013 w 3173856"/>
                <a:gd name="connsiteY51" fmla="*/ 833809 h 1875280"/>
                <a:gd name="connsiteX52" fmla="*/ 1131240 w 3173856"/>
                <a:gd name="connsiteY52" fmla="*/ 1875280 h 1875280"/>
                <a:gd name="connsiteX53" fmla="*/ 5276 w 3173856"/>
                <a:gd name="connsiteY53" fmla="*/ 1590175 h 1875280"/>
                <a:gd name="connsiteX54" fmla="*/ 0 w 3173856"/>
                <a:gd name="connsiteY54" fmla="*/ 1586971 h 1875280"/>
                <a:gd name="connsiteX55" fmla="*/ 7833 w 3173856"/>
                <a:gd name="connsiteY55" fmla="*/ 1572772 h 1875280"/>
                <a:gd name="connsiteX56" fmla="*/ 38449 w 3173856"/>
                <a:gd name="connsiteY56" fmla="*/ 1545256 h 1875280"/>
                <a:gd name="connsiteX57" fmla="*/ 82158 w 3173856"/>
                <a:gd name="connsiteY57" fmla="*/ 1502534 h 1875280"/>
                <a:gd name="connsiteX58" fmla="*/ 86030 w 3173856"/>
                <a:gd name="connsiteY58" fmla="*/ 1498555 h 1875280"/>
                <a:gd name="connsiteX59" fmla="*/ 38449 w 3173856"/>
                <a:gd name="connsiteY59" fmla="*/ 1545256 h 1875280"/>
                <a:gd name="connsiteX60" fmla="*/ 2482 w 3173856"/>
                <a:gd name="connsiteY60" fmla="*/ 1577581 h 1875280"/>
                <a:gd name="connsiteX61" fmla="*/ 2482 w 3173856"/>
                <a:gd name="connsiteY61" fmla="*/ 1577581 h 1875280"/>
                <a:gd name="connsiteX62" fmla="*/ 38449 w 3173856"/>
                <a:gd name="connsiteY62" fmla="*/ 1545256 h 1875280"/>
                <a:gd name="connsiteX63" fmla="*/ 352908 w 3173856"/>
                <a:gd name="connsiteY63" fmla="*/ 1197469 h 1875280"/>
                <a:gd name="connsiteX64" fmla="*/ 368895 w 3173856"/>
                <a:gd name="connsiteY64" fmla="*/ 1175893 h 1875280"/>
                <a:gd name="connsiteX65" fmla="*/ 362215 w 3173856"/>
                <a:gd name="connsiteY65" fmla="*/ 1184908 h 1875280"/>
                <a:gd name="connsiteX66" fmla="*/ 368610 w 3173856"/>
                <a:gd name="connsiteY66" fmla="*/ 1177095 h 1875280"/>
                <a:gd name="connsiteX67" fmla="*/ 375631 w 3173856"/>
                <a:gd name="connsiteY67" fmla="*/ 1166803 h 1875280"/>
                <a:gd name="connsiteX68" fmla="*/ 412462 w 3173856"/>
                <a:gd name="connsiteY68" fmla="*/ 1117097 h 1875280"/>
                <a:gd name="connsiteX69" fmla="*/ 460801 w 3173856"/>
                <a:gd name="connsiteY69" fmla="*/ 1041949 h 1875280"/>
                <a:gd name="connsiteX70" fmla="*/ 460815 w 3173856"/>
                <a:gd name="connsiteY70" fmla="*/ 1041927 h 1875280"/>
                <a:gd name="connsiteX71" fmla="*/ 663470 w 3173856"/>
                <a:gd name="connsiteY71" fmla="*/ 436595 h 1875280"/>
                <a:gd name="connsiteX72" fmla="*/ 669401 w 3173856"/>
                <a:gd name="connsiteY72" fmla="*/ 373447 h 1875280"/>
                <a:gd name="connsiteX73" fmla="*/ 671431 w 3173856"/>
                <a:gd name="connsiteY73" fmla="*/ 369766 h 1875280"/>
                <a:gd name="connsiteX74" fmla="*/ 752784 w 3173856"/>
                <a:gd name="connsiteY74" fmla="*/ 408956 h 1875280"/>
                <a:gd name="connsiteX75" fmla="*/ 1131240 w 3173856"/>
                <a:gd name="connsiteY75" fmla="*/ 485362 h 1875280"/>
                <a:gd name="connsiteX76" fmla="*/ 1937472 w 3173856"/>
                <a:gd name="connsiteY76" fmla="*/ 56692 h 1875280"/>
                <a:gd name="connsiteX77" fmla="*/ 1968243 w 3173856"/>
                <a:gd name="connsiteY77" fmla="*/ 0 h 18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173856" h="1875280">
                  <a:moveTo>
                    <a:pt x="142785" y="1439827"/>
                  </a:moveTo>
                  <a:lnTo>
                    <a:pt x="103601" y="1480495"/>
                  </a:lnTo>
                  <a:lnTo>
                    <a:pt x="134257" y="1448986"/>
                  </a:lnTo>
                  <a:lnTo>
                    <a:pt x="142785" y="1439827"/>
                  </a:lnTo>
                  <a:close/>
                  <a:moveTo>
                    <a:pt x="205428" y="1371882"/>
                  </a:moveTo>
                  <a:lnTo>
                    <a:pt x="166071" y="1414820"/>
                  </a:lnTo>
                  <a:lnTo>
                    <a:pt x="191847" y="1387139"/>
                  </a:lnTo>
                  <a:lnTo>
                    <a:pt x="205428" y="1371882"/>
                  </a:lnTo>
                  <a:close/>
                  <a:moveTo>
                    <a:pt x="314502" y="1243202"/>
                  </a:moveTo>
                  <a:lnTo>
                    <a:pt x="223305" y="1351798"/>
                  </a:lnTo>
                  <a:lnTo>
                    <a:pt x="252034" y="1319523"/>
                  </a:lnTo>
                  <a:lnTo>
                    <a:pt x="314502" y="1243202"/>
                  </a:lnTo>
                  <a:close/>
                  <a:moveTo>
                    <a:pt x="663470" y="436595"/>
                  </a:moveTo>
                  <a:cubicBezTo>
                    <a:pt x="650221" y="535805"/>
                    <a:pt x="627099" y="639597"/>
                    <a:pt x="593517" y="742357"/>
                  </a:cubicBezTo>
                  <a:lnTo>
                    <a:pt x="588695" y="754988"/>
                  </a:lnTo>
                  <a:lnTo>
                    <a:pt x="593517" y="742357"/>
                  </a:lnTo>
                  <a:cubicBezTo>
                    <a:pt x="627098" y="639597"/>
                    <a:pt x="650221" y="535805"/>
                    <a:pt x="663470" y="436595"/>
                  </a:cubicBezTo>
                  <a:close/>
                  <a:moveTo>
                    <a:pt x="2434762" y="425150"/>
                  </a:moveTo>
                  <a:lnTo>
                    <a:pt x="2440388" y="429406"/>
                  </a:lnTo>
                  <a:cubicBezTo>
                    <a:pt x="2462740" y="445386"/>
                    <a:pt x="2484399" y="459853"/>
                    <a:pt x="2504952" y="472317"/>
                  </a:cubicBezTo>
                  <a:lnTo>
                    <a:pt x="2434762" y="425150"/>
                  </a:lnTo>
                  <a:close/>
                  <a:moveTo>
                    <a:pt x="2363979" y="370870"/>
                  </a:moveTo>
                  <a:lnTo>
                    <a:pt x="2371661" y="377419"/>
                  </a:lnTo>
                  <a:lnTo>
                    <a:pt x="2409825" y="406287"/>
                  </a:lnTo>
                  <a:lnTo>
                    <a:pt x="2363979" y="370870"/>
                  </a:lnTo>
                  <a:close/>
                  <a:moveTo>
                    <a:pt x="669722" y="370025"/>
                  </a:moveTo>
                  <a:lnTo>
                    <a:pt x="663470" y="436595"/>
                  </a:lnTo>
                  <a:lnTo>
                    <a:pt x="669722" y="370025"/>
                  </a:lnTo>
                  <a:close/>
                  <a:moveTo>
                    <a:pt x="2208803" y="236418"/>
                  </a:moveTo>
                  <a:lnTo>
                    <a:pt x="2231600" y="258010"/>
                  </a:lnTo>
                  <a:lnTo>
                    <a:pt x="2306650" y="321994"/>
                  </a:lnTo>
                  <a:lnTo>
                    <a:pt x="2208803" y="236418"/>
                  </a:lnTo>
                  <a:close/>
                  <a:moveTo>
                    <a:pt x="2073674" y="106414"/>
                  </a:moveTo>
                  <a:lnTo>
                    <a:pt x="2104526" y="137659"/>
                  </a:lnTo>
                  <a:lnTo>
                    <a:pt x="2109928" y="142776"/>
                  </a:lnTo>
                  <a:lnTo>
                    <a:pt x="2073674" y="106414"/>
                  </a:lnTo>
                  <a:close/>
                  <a:moveTo>
                    <a:pt x="2010220" y="39963"/>
                  </a:moveTo>
                  <a:lnTo>
                    <a:pt x="2052034" y="84497"/>
                  </a:lnTo>
                  <a:lnTo>
                    <a:pt x="2055924" y="88437"/>
                  </a:lnTo>
                  <a:lnTo>
                    <a:pt x="2010220" y="39963"/>
                  </a:lnTo>
                  <a:close/>
                  <a:moveTo>
                    <a:pt x="1968243" y="0"/>
                  </a:moveTo>
                  <a:lnTo>
                    <a:pt x="1983150" y="8604"/>
                  </a:lnTo>
                  <a:lnTo>
                    <a:pt x="2007911" y="37291"/>
                  </a:lnTo>
                  <a:lnTo>
                    <a:pt x="1978600" y="3332"/>
                  </a:lnTo>
                  <a:lnTo>
                    <a:pt x="2156206" y="30738"/>
                  </a:lnTo>
                  <a:cubicBezTo>
                    <a:pt x="2316554" y="68150"/>
                    <a:pt x="2479961" y="131736"/>
                    <a:pt x="2637798" y="222329"/>
                  </a:cubicBezTo>
                  <a:cubicBezTo>
                    <a:pt x="2835096" y="335571"/>
                    <a:pt x="3000343" y="477612"/>
                    <a:pt x="3126450" y="633079"/>
                  </a:cubicBezTo>
                  <a:lnTo>
                    <a:pt x="3172528" y="694660"/>
                  </a:lnTo>
                  <a:lnTo>
                    <a:pt x="3106097" y="687074"/>
                  </a:lnTo>
                  <a:lnTo>
                    <a:pt x="3171722" y="694568"/>
                  </a:lnTo>
                  <a:lnTo>
                    <a:pt x="3173856" y="695799"/>
                  </a:lnTo>
                  <a:lnTo>
                    <a:pt x="3090013" y="833809"/>
                  </a:lnTo>
                  <a:cubicBezTo>
                    <a:pt x="2665509" y="1462158"/>
                    <a:pt x="1946619" y="1875280"/>
                    <a:pt x="1131240" y="1875280"/>
                  </a:cubicBezTo>
                  <a:cubicBezTo>
                    <a:pt x="723551" y="1875280"/>
                    <a:pt x="339983" y="1772000"/>
                    <a:pt x="5276" y="1590175"/>
                  </a:cubicBezTo>
                  <a:lnTo>
                    <a:pt x="0" y="1586971"/>
                  </a:lnTo>
                  <a:lnTo>
                    <a:pt x="7833" y="1572772"/>
                  </a:lnTo>
                  <a:lnTo>
                    <a:pt x="38449" y="1545256"/>
                  </a:lnTo>
                  <a:cubicBezTo>
                    <a:pt x="51299" y="1533101"/>
                    <a:pt x="66030" y="1518720"/>
                    <a:pt x="82158" y="1502534"/>
                  </a:cubicBezTo>
                  <a:lnTo>
                    <a:pt x="86030" y="1498555"/>
                  </a:lnTo>
                  <a:lnTo>
                    <a:pt x="38449" y="1545256"/>
                  </a:lnTo>
                  <a:cubicBezTo>
                    <a:pt x="23763" y="1559147"/>
                    <a:pt x="11534" y="1570132"/>
                    <a:pt x="2482" y="1577581"/>
                  </a:cubicBezTo>
                  <a:lnTo>
                    <a:pt x="2482" y="1577581"/>
                  </a:lnTo>
                  <a:lnTo>
                    <a:pt x="38449" y="1545256"/>
                  </a:lnTo>
                  <a:cubicBezTo>
                    <a:pt x="111877" y="1475796"/>
                    <a:pt x="246720" y="1333659"/>
                    <a:pt x="352908" y="1197469"/>
                  </a:cubicBezTo>
                  <a:lnTo>
                    <a:pt x="368895" y="1175893"/>
                  </a:lnTo>
                  <a:lnTo>
                    <a:pt x="362215" y="1184908"/>
                  </a:lnTo>
                  <a:lnTo>
                    <a:pt x="368610" y="1177095"/>
                  </a:lnTo>
                  <a:lnTo>
                    <a:pt x="375631" y="1166803"/>
                  </a:lnTo>
                  <a:lnTo>
                    <a:pt x="412462" y="1117097"/>
                  </a:lnTo>
                  <a:lnTo>
                    <a:pt x="460801" y="1041949"/>
                  </a:lnTo>
                  <a:cubicBezTo>
                    <a:pt x="460806" y="1041942"/>
                    <a:pt x="460810" y="1041934"/>
                    <a:pt x="460815" y="1041927"/>
                  </a:cubicBezTo>
                  <a:cubicBezTo>
                    <a:pt x="570980" y="851763"/>
                    <a:pt x="636972" y="635015"/>
                    <a:pt x="663470" y="436595"/>
                  </a:cubicBezTo>
                  <a:lnTo>
                    <a:pt x="669401" y="373447"/>
                  </a:lnTo>
                  <a:lnTo>
                    <a:pt x="671431" y="369766"/>
                  </a:lnTo>
                  <a:lnTo>
                    <a:pt x="752784" y="408956"/>
                  </a:lnTo>
                  <a:cubicBezTo>
                    <a:pt x="869106" y="458156"/>
                    <a:pt x="996996" y="485362"/>
                    <a:pt x="1131240" y="485362"/>
                  </a:cubicBezTo>
                  <a:cubicBezTo>
                    <a:pt x="1466851" y="485362"/>
                    <a:pt x="1762746" y="315321"/>
                    <a:pt x="1937472" y="56692"/>
                  </a:cubicBezTo>
                  <a:lnTo>
                    <a:pt x="196824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36" name="Freeform: Shape 35">
              <a:extLst>
                <a:ext uri="{FF2B5EF4-FFF2-40B4-BE49-F238E27FC236}">
                  <a16:creationId xmlns:a16="http://schemas.microsoft.com/office/drawing/2014/main" id="{A0F8A09C-F50B-44AE-A6E2-377A88A0D4D2}"/>
                </a:ext>
              </a:extLst>
            </p:cNvPr>
            <p:cNvSpPr/>
            <p:nvPr/>
          </p:nvSpPr>
          <p:spPr>
            <a:xfrm>
              <a:off x="7449022" y="1257702"/>
              <a:ext cx="2493328" cy="2354628"/>
            </a:xfrm>
            <a:custGeom>
              <a:avLst/>
              <a:gdLst>
                <a:gd name="connsiteX0" fmla="*/ 1108457 w 2493328"/>
                <a:gd name="connsiteY0" fmla="*/ 2354628 h 2478746"/>
                <a:gd name="connsiteX1" fmla="*/ 1154540 w 2493328"/>
                <a:gd name="connsiteY1" fmla="*/ 2369282 h 2478746"/>
                <a:gd name="connsiteX2" fmla="*/ 1713117 w 2493328"/>
                <a:gd name="connsiteY2" fmla="*/ 2475098 h 2478746"/>
                <a:gd name="connsiteX3" fmla="*/ 1783969 w 2493328"/>
                <a:gd name="connsiteY3" fmla="*/ 2477992 h 2478746"/>
                <a:gd name="connsiteX4" fmla="*/ 1713117 w 2493328"/>
                <a:gd name="connsiteY4" fmla="*/ 2475098 h 2478746"/>
                <a:gd name="connsiteX5" fmla="*/ 1108456 w 2493328"/>
                <a:gd name="connsiteY5" fmla="*/ 2354628 h 2478746"/>
                <a:gd name="connsiteX6" fmla="*/ 224461 w 2493328"/>
                <a:gd name="connsiteY6" fmla="*/ 1088754 h 2478746"/>
                <a:gd name="connsiteX7" fmla="*/ 203568 w 2493328"/>
                <a:gd name="connsiteY7" fmla="*/ 1176481 h 2478746"/>
                <a:gd name="connsiteX8" fmla="*/ 197394 w 2493328"/>
                <a:gd name="connsiteY8" fmla="*/ 1200716 h 2478746"/>
                <a:gd name="connsiteX9" fmla="*/ 182437 w 2493328"/>
                <a:gd name="connsiteY9" fmla="*/ 1257233 h 2478746"/>
                <a:gd name="connsiteX10" fmla="*/ 176740 w 2493328"/>
                <a:gd name="connsiteY10" fmla="*/ 1277937 h 2478746"/>
                <a:gd name="connsiteX11" fmla="*/ 158790 w 2493328"/>
                <a:gd name="connsiteY11" fmla="*/ 1338833 h 2478746"/>
                <a:gd name="connsiteX12" fmla="*/ 143094 w 2493328"/>
                <a:gd name="connsiteY12" fmla="*/ 1384573 h 2478746"/>
                <a:gd name="connsiteX13" fmla="*/ 158790 w 2493328"/>
                <a:gd name="connsiteY13" fmla="*/ 1338834 h 2478746"/>
                <a:gd name="connsiteX14" fmla="*/ 173550 w 2493328"/>
                <a:gd name="connsiteY14" fmla="*/ 1289527 h 2478746"/>
                <a:gd name="connsiteX15" fmla="*/ 176740 w 2493328"/>
                <a:gd name="connsiteY15" fmla="*/ 1277937 h 2478746"/>
                <a:gd name="connsiteX16" fmla="*/ 178878 w 2493328"/>
                <a:gd name="connsiteY16" fmla="*/ 1270683 h 2478746"/>
                <a:gd name="connsiteX17" fmla="*/ 182437 w 2493328"/>
                <a:gd name="connsiteY17" fmla="*/ 1257233 h 2478746"/>
                <a:gd name="connsiteX18" fmla="*/ 189961 w 2493328"/>
                <a:gd name="connsiteY18" fmla="*/ 1229892 h 2478746"/>
                <a:gd name="connsiteX19" fmla="*/ 197394 w 2493328"/>
                <a:gd name="connsiteY19" fmla="*/ 1200716 h 2478746"/>
                <a:gd name="connsiteX20" fmla="*/ 201415 w 2493328"/>
                <a:gd name="connsiteY20" fmla="*/ 1185523 h 2478746"/>
                <a:gd name="connsiteX21" fmla="*/ 203568 w 2493328"/>
                <a:gd name="connsiteY21" fmla="*/ 1176481 h 2478746"/>
                <a:gd name="connsiteX22" fmla="*/ 207205 w 2493328"/>
                <a:gd name="connsiteY22" fmla="*/ 1162209 h 2478746"/>
                <a:gd name="connsiteX23" fmla="*/ 224461 w 2493328"/>
                <a:gd name="connsiteY23" fmla="*/ 1088754 h 2478746"/>
                <a:gd name="connsiteX24" fmla="*/ 140816 w 2493328"/>
                <a:gd name="connsiteY24" fmla="*/ 0 h 2478746"/>
                <a:gd name="connsiteX25" fmla="*/ 374400 w 2493328"/>
                <a:gd name="connsiteY25" fmla="*/ 11795 h 2478746"/>
                <a:gd name="connsiteX26" fmla="*/ 2484348 w 2493328"/>
                <a:gd name="connsiteY26" fmla="*/ 2135181 h 2478746"/>
                <a:gd name="connsiteX27" fmla="*/ 2493328 w 2493328"/>
                <a:gd name="connsiteY27" fmla="*/ 2324831 h 2478746"/>
                <a:gd name="connsiteX28" fmla="*/ 2473893 w 2493328"/>
                <a:gd name="connsiteY28" fmla="*/ 2325206 h 2478746"/>
                <a:gd name="connsiteX29" fmla="*/ 2427052 w 2493328"/>
                <a:gd name="connsiteY29" fmla="*/ 2347095 h 2478746"/>
                <a:gd name="connsiteX30" fmla="*/ 1802422 w 2493328"/>
                <a:gd name="connsiteY30" fmla="*/ 2478746 h 2478746"/>
                <a:gd name="connsiteX31" fmla="*/ 1802421 w 2493328"/>
                <a:gd name="connsiteY31" fmla="*/ 2478746 h 2478746"/>
                <a:gd name="connsiteX32" fmla="*/ 1966783 w 2493328"/>
                <a:gd name="connsiteY32" fmla="*/ 2468557 h 2478746"/>
                <a:gd name="connsiteX33" fmla="*/ 2427052 w 2493328"/>
                <a:gd name="connsiteY33" fmla="*/ 2347094 h 2478746"/>
                <a:gd name="connsiteX34" fmla="*/ 2487628 w 2493328"/>
                <a:gd name="connsiteY34" fmla="*/ 2318788 h 2478746"/>
                <a:gd name="connsiteX35" fmla="*/ 2416134 w 2493328"/>
                <a:gd name="connsiteY35" fmla="*/ 2290433 h 2478746"/>
                <a:gd name="connsiteX36" fmla="*/ 1784772 w 2493328"/>
                <a:gd name="connsiteY36" fmla="*/ 2196204 h 2478746"/>
                <a:gd name="connsiteX37" fmla="*/ 1274136 w 2493328"/>
                <a:gd name="connsiteY37" fmla="*/ 2285020 h 2478746"/>
                <a:gd name="connsiteX38" fmla="*/ 1114191 w 2493328"/>
                <a:gd name="connsiteY38" fmla="*/ 2352218 h 2478746"/>
                <a:gd name="connsiteX39" fmla="*/ 1116102 w 2493328"/>
                <a:gd name="connsiteY39" fmla="*/ 2351415 h 2478746"/>
                <a:gd name="connsiteX40" fmla="*/ 1104679 w 2493328"/>
                <a:gd name="connsiteY40" fmla="*/ 2351635 h 2478746"/>
                <a:gd name="connsiteX41" fmla="*/ 1100744 w 2493328"/>
                <a:gd name="connsiteY41" fmla="*/ 2268523 h 2478746"/>
                <a:gd name="connsiteX42" fmla="*/ 232289 w 2493328"/>
                <a:gd name="connsiteY42" fmla="*/ 1394537 h 2478746"/>
                <a:gd name="connsiteX43" fmla="*/ 140816 w 2493328"/>
                <a:gd name="connsiteY43" fmla="*/ 1389918 h 2478746"/>
                <a:gd name="connsiteX44" fmla="*/ 140816 w 2493328"/>
                <a:gd name="connsiteY44" fmla="*/ 1378788 h 2478746"/>
                <a:gd name="connsiteX45" fmla="*/ 77261 w 2493328"/>
                <a:gd name="connsiteY45" fmla="*/ 1217358 h 2478746"/>
                <a:gd name="connsiteX46" fmla="*/ 47 w 2493328"/>
                <a:gd name="connsiteY46" fmla="*/ 704839 h 2478746"/>
                <a:gd name="connsiteX47" fmla="*/ 108570 w 2493328"/>
                <a:gd name="connsiteY47" fmla="*/ 75776 h 2478746"/>
                <a:gd name="connsiteX48" fmla="*/ 138538 w 2493328"/>
                <a:gd name="connsiteY48" fmla="*/ 4944 h 2478746"/>
                <a:gd name="connsiteX49" fmla="*/ 165464 w 2493328"/>
                <a:gd name="connsiteY49" fmla="*/ 66146 h 2478746"/>
                <a:gd name="connsiteX50" fmla="*/ 276458 w 2493328"/>
                <a:gd name="connsiteY50" fmla="*/ 529050 h 2478746"/>
                <a:gd name="connsiteX51" fmla="*/ 276770 w 2493328"/>
                <a:gd name="connsiteY51" fmla="*/ 536994 h 2478746"/>
                <a:gd name="connsiteX52" fmla="*/ 276458 w 2493328"/>
                <a:gd name="connsiteY52" fmla="*/ 529049 h 2478746"/>
                <a:gd name="connsiteX53" fmla="*/ 165464 w 2493328"/>
                <a:gd name="connsiteY53" fmla="*/ 66145 h 2478746"/>
                <a:gd name="connsiteX54" fmla="*/ 140816 w 2493328"/>
                <a:gd name="connsiteY54" fmla="*/ 10120 h 2478746"/>
                <a:gd name="connsiteX0" fmla="*/ 1108457 w 2493328"/>
                <a:gd name="connsiteY0" fmla="*/ 2354628 h 2478746"/>
                <a:gd name="connsiteX1" fmla="*/ 1154540 w 2493328"/>
                <a:gd name="connsiteY1" fmla="*/ 2369282 h 2478746"/>
                <a:gd name="connsiteX2" fmla="*/ 1713117 w 2493328"/>
                <a:gd name="connsiteY2" fmla="*/ 2475098 h 2478746"/>
                <a:gd name="connsiteX3" fmla="*/ 1783969 w 2493328"/>
                <a:gd name="connsiteY3" fmla="*/ 2477992 h 2478746"/>
                <a:gd name="connsiteX4" fmla="*/ 1713117 w 2493328"/>
                <a:gd name="connsiteY4" fmla="*/ 2475098 h 2478746"/>
                <a:gd name="connsiteX5" fmla="*/ 1108456 w 2493328"/>
                <a:gd name="connsiteY5" fmla="*/ 2354628 h 2478746"/>
                <a:gd name="connsiteX6" fmla="*/ 1108457 w 2493328"/>
                <a:gd name="connsiteY6" fmla="*/ 2354628 h 2478746"/>
                <a:gd name="connsiteX7" fmla="*/ 224461 w 2493328"/>
                <a:gd name="connsiteY7" fmla="*/ 1088754 h 2478746"/>
                <a:gd name="connsiteX8" fmla="*/ 203568 w 2493328"/>
                <a:gd name="connsiteY8" fmla="*/ 1176481 h 2478746"/>
                <a:gd name="connsiteX9" fmla="*/ 197394 w 2493328"/>
                <a:gd name="connsiteY9" fmla="*/ 1200716 h 2478746"/>
                <a:gd name="connsiteX10" fmla="*/ 182437 w 2493328"/>
                <a:gd name="connsiteY10" fmla="*/ 1257233 h 2478746"/>
                <a:gd name="connsiteX11" fmla="*/ 176740 w 2493328"/>
                <a:gd name="connsiteY11" fmla="*/ 1277937 h 2478746"/>
                <a:gd name="connsiteX12" fmla="*/ 158790 w 2493328"/>
                <a:gd name="connsiteY12" fmla="*/ 1338833 h 2478746"/>
                <a:gd name="connsiteX13" fmla="*/ 143094 w 2493328"/>
                <a:gd name="connsiteY13" fmla="*/ 1384573 h 2478746"/>
                <a:gd name="connsiteX14" fmla="*/ 158790 w 2493328"/>
                <a:gd name="connsiteY14" fmla="*/ 1338834 h 2478746"/>
                <a:gd name="connsiteX15" fmla="*/ 173550 w 2493328"/>
                <a:gd name="connsiteY15" fmla="*/ 1289527 h 2478746"/>
                <a:gd name="connsiteX16" fmla="*/ 176740 w 2493328"/>
                <a:gd name="connsiteY16" fmla="*/ 1277937 h 2478746"/>
                <a:gd name="connsiteX17" fmla="*/ 178878 w 2493328"/>
                <a:gd name="connsiteY17" fmla="*/ 1270683 h 2478746"/>
                <a:gd name="connsiteX18" fmla="*/ 182437 w 2493328"/>
                <a:gd name="connsiteY18" fmla="*/ 1257233 h 2478746"/>
                <a:gd name="connsiteX19" fmla="*/ 189961 w 2493328"/>
                <a:gd name="connsiteY19" fmla="*/ 1229892 h 2478746"/>
                <a:gd name="connsiteX20" fmla="*/ 197394 w 2493328"/>
                <a:gd name="connsiteY20" fmla="*/ 1200716 h 2478746"/>
                <a:gd name="connsiteX21" fmla="*/ 201415 w 2493328"/>
                <a:gd name="connsiteY21" fmla="*/ 1185523 h 2478746"/>
                <a:gd name="connsiteX22" fmla="*/ 203568 w 2493328"/>
                <a:gd name="connsiteY22" fmla="*/ 1176481 h 2478746"/>
                <a:gd name="connsiteX23" fmla="*/ 207205 w 2493328"/>
                <a:gd name="connsiteY23" fmla="*/ 1162209 h 2478746"/>
                <a:gd name="connsiteX24" fmla="*/ 224461 w 2493328"/>
                <a:gd name="connsiteY24" fmla="*/ 1088754 h 2478746"/>
                <a:gd name="connsiteX25" fmla="*/ 140816 w 2493328"/>
                <a:gd name="connsiteY25" fmla="*/ 0 h 2478746"/>
                <a:gd name="connsiteX26" fmla="*/ 374400 w 2493328"/>
                <a:gd name="connsiteY26" fmla="*/ 11795 h 2478746"/>
                <a:gd name="connsiteX27" fmla="*/ 2484348 w 2493328"/>
                <a:gd name="connsiteY27" fmla="*/ 2135181 h 2478746"/>
                <a:gd name="connsiteX28" fmla="*/ 2493328 w 2493328"/>
                <a:gd name="connsiteY28" fmla="*/ 2324831 h 2478746"/>
                <a:gd name="connsiteX29" fmla="*/ 2473893 w 2493328"/>
                <a:gd name="connsiteY29" fmla="*/ 2325206 h 2478746"/>
                <a:gd name="connsiteX30" fmla="*/ 2427052 w 2493328"/>
                <a:gd name="connsiteY30" fmla="*/ 2347095 h 2478746"/>
                <a:gd name="connsiteX31" fmla="*/ 1802422 w 2493328"/>
                <a:gd name="connsiteY31" fmla="*/ 2478746 h 2478746"/>
                <a:gd name="connsiteX32" fmla="*/ 1802421 w 2493328"/>
                <a:gd name="connsiteY32" fmla="*/ 2478746 h 2478746"/>
                <a:gd name="connsiteX33" fmla="*/ 2427052 w 2493328"/>
                <a:gd name="connsiteY33" fmla="*/ 2347094 h 2478746"/>
                <a:gd name="connsiteX34" fmla="*/ 2487628 w 2493328"/>
                <a:gd name="connsiteY34" fmla="*/ 2318788 h 2478746"/>
                <a:gd name="connsiteX35" fmla="*/ 2416134 w 2493328"/>
                <a:gd name="connsiteY35" fmla="*/ 2290433 h 2478746"/>
                <a:gd name="connsiteX36" fmla="*/ 1784772 w 2493328"/>
                <a:gd name="connsiteY36" fmla="*/ 2196204 h 2478746"/>
                <a:gd name="connsiteX37" fmla="*/ 1274136 w 2493328"/>
                <a:gd name="connsiteY37" fmla="*/ 2285020 h 2478746"/>
                <a:gd name="connsiteX38" fmla="*/ 1114191 w 2493328"/>
                <a:gd name="connsiteY38" fmla="*/ 2352218 h 2478746"/>
                <a:gd name="connsiteX39" fmla="*/ 1116102 w 2493328"/>
                <a:gd name="connsiteY39" fmla="*/ 2351415 h 2478746"/>
                <a:gd name="connsiteX40" fmla="*/ 1104679 w 2493328"/>
                <a:gd name="connsiteY40" fmla="*/ 2351635 h 2478746"/>
                <a:gd name="connsiteX41" fmla="*/ 1100744 w 2493328"/>
                <a:gd name="connsiteY41" fmla="*/ 2268523 h 2478746"/>
                <a:gd name="connsiteX42" fmla="*/ 232289 w 2493328"/>
                <a:gd name="connsiteY42" fmla="*/ 1394537 h 2478746"/>
                <a:gd name="connsiteX43" fmla="*/ 140816 w 2493328"/>
                <a:gd name="connsiteY43" fmla="*/ 1389918 h 2478746"/>
                <a:gd name="connsiteX44" fmla="*/ 140816 w 2493328"/>
                <a:gd name="connsiteY44" fmla="*/ 1378788 h 2478746"/>
                <a:gd name="connsiteX45" fmla="*/ 77261 w 2493328"/>
                <a:gd name="connsiteY45" fmla="*/ 1217358 h 2478746"/>
                <a:gd name="connsiteX46" fmla="*/ 47 w 2493328"/>
                <a:gd name="connsiteY46" fmla="*/ 704839 h 2478746"/>
                <a:gd name="connsiteX47" fmla="*/ 108570 w 2493328"/>
                <a:gd name="connsiteY47" fmla="*/ 75776 h 2478746"/>
                <a:gd name="connsiteX48" fmla="*/ 138538 w 2493328"/>
                <a:gd name="connsiteY48" fmla="*/ 4944 h 2478746"/>
                <a:gd name="connsiteX49" fmla="*/ 165464 w 2493328"/>
                <a:gd name="connsiteY49" fmla="*/ 66146 h 2478746"/>
                <a:gd name="connsiteX50" fmla="*/ 276458 w 2493328"/>
                <a:gd name="connsiteY50" fmla="*/ 529050 h 2478746"/>
                <a:gd name="connsiteX51" fmla="*/ 276770 w 2493328"/>
                <a:gd name="connsiteY51" fmla="*/ 536994 h 2478746"/>
                <a:gd name="connsiteX52" fmla="*/ 276458 w 2493328"/>
                <a:gd name="connsiteY52" fmla="*/ 529049 h 2478746"/>
                <a:gd name="connsiteX53" fmla="*/ 165464 w 2493328"/>
                <a:gd name="connsiteY53" fmla="*/ 66145 h 2478746"/>
                <a:gd name="connsiteX54" fmla="*/ 140816 w 2493328"/>
                <a:gd name="connsiteY54" fmla="*/ 10120 h 2478746"/>
                <a:gd name="connsiteX55" fmla="*/ 140816 w 2493328"/>
                <a:gd name="connsiteY55" fmla="*/ 0 h 2478746"/>
                <a:gd name="connsiteX0" fmla="*/ 1108457 w 2493328"/>
                <a:gd name="connsiteY0" fmla="*/ 2354628 h 2478746"/>
                <a:gd name="connsiteX1" fmla="*/ 1154540 w 2493328"/>
                <a:gd name="connsiteY1" fmla="*/ 2369282 h 2478746"/>
                <a:gd name="connsiteX2" fmla="*/ 1713117 w 2493328"/>
                <a:gd name="connsiteY2" fmla="*/ 2475098 h 2478746"/>
                <a:gd name="connsiteX3" fmla="*/ 1783969 w 2493328"/>
                <a:gd name="connsiteY3" fmla="*/ 2477992 h 2478746"/>
                <a:gd name="connsiteX4" fmla="*/ 1713117 w 2493328"/>
                <a:gd name="connsiteY4" fmla="*/ 2475098 h 2478746"/>
                <a:gd name="connsiteX5" fmla="*/ 1108456 w 2493328"/>
                <a:gd name="connsiteY5" fmla="*/ 2354628 h 2478746"/>
                <a:gd name="connsiteX6" fmla="*/ 1108457 w 2493328"/>
                <a:gd name="connsiteY6" fmla="*/ 2354628 h 2478746"/>
                <a:gd name="connsiteX7" fmla="*/ 224461 w 2493328"/>
                <a:gd name="connsiteY7" fmla="*/ 1088754 h 2478746"/>
                <a:gd name="connsiteX8" fmla="*/ 203568 w 2493328"/>
                <a:gd name="connsiteY8" fmla="*/ 1176481 h 2478746"/>
                <a:gd name="connsiteX9" fmla="*/ 197394 w 2493328"/>
                <a:gd name="connsiteY9" fmla="*/ 1200716 h 2478746"/>
                <a:gd name="connsiteX10" fmla="*/ 182437 w 2493328"/>
                <a:gd name="connsiteY10" fmla="*/ 1257233 h 2478746"/>
                <a:gd name="connsiteX11" fmla="*/ 176740 w 2493328"/>
                <a:gd name="connsiteY11" fmla="*/ 1277937 h 2478746"/>
                <a:gd name="connsiteX12" fmla="*/ 158790 w 2493328"/>
                <a:gd name="connsiteY12" fmla="*/ 1338833 h 2478746"/>
                <a:gd name="connsiteX13" fmla="*/ 143094 w 2493328"/>
                <a:gd name="connsiteY13" fmla="*/ 1384573 h 2478746"/>
                <a:gd name="connsiteX14" fmla="*/ 158790 w 2493328"/>
                <a:gd name="connsiteY14" fmla="*/ 1338834 h 2478746"/>
                <a:gd name="connsiteX15" fmla="*/ 173550 w 2493328"/>
                <a:gd name="connsiteY15" fmla="*/ 1289527 h 2478746"/>
                <a:gd name="connsiteX16" fmla="*/ 176740 w 2493328"/>
                <a:gd name="connsiteY16" fmla="*/ 1277937 h 2478746"/>
                <a:gd name="connsiteX17" fmla="*/ 178878 w 2493328"/>
                <a:gd name="connsiteY17" fmla="*/ 1270683 h 2478746"/>
                <a:gd name="connsiteX18" fmla="*/ 182437 w 2493328"/>
                <a:gd name="connsiteY18" fmla="*/ 1257233 h 2478746"/>
                <a:gd name="connsiteX19" fmla="*/ 189961 w 2493328"/>
                <a:gd name="connsiteY19" fmla="*/ 1229892 h 2478746"/>
                <a:gd name="connsiteX20" fmla="*/ 197394 w 2493328"/>
                <a:gd name="connsiteY20" fmla="*/ 1200716 h 2478746"/>
                <a:gd name="connsiteX21" fmla="*/ 201415 w 2493328"/>
                <a:gd name="connsiteY21" fmla="*/ 1185523 h 2478746"/>
                <a:gd name="connsiteX22" fmla="*/ 203568 w 2493328"/>
                <a:gd name="connsiteY22" fmla="*/ 1176481 h 2478746"/>
                <a:gd name="connsiteX23" fmla="*/ 207205 w 2493328"/>
                <a:gd name="connsiteY23" fmla="*/ 1162209 h 2478746"/>
                <a:gd name="connsiteX24" fmla="*/ 224461 w 2493328"/>
                <a:gd name="connsiteY24" fmla="*/ 1088754 h 2478746"/>
                <a:gd name="connsiteX25" fmla="*/ 140816 w 2493328"/>
                <a:gd name="connsiteY25" fmla="*/ 0 h 2478746"/>
                <a:gd name="connsiteX26" fmla="*/ 374400 w 2493328"/>
                <a:gd name="connsiteY26" fmla="*/ 11795 h 2478746"/>
                <a:gd name="connsiteX27" fmla="*/ 2484348 w 2493328"/>
                <a:gd name="connsiteY27" fmla="*/ 2135181 h 2478746"/>
                <a:gd name="connsiteX28" fmla="*/ 2493328 w 2493328"/>
                <a:gd name="connsiteY28" fmla="*/ 2324831 h 2478746"/>
                <a:gd name="connsiteX29" fmla="*/ 2473893 w 2493328"/>
                <a:gd name="connsiteY29" fmla="*/ 2325206 h 2478746"/>
                <a:gd name="connsiteX30" fmla="*/ 2427052 w 2493328"/>
                <a:gd name="connsiteY30" fmla="*/ 2347095 h 2478746"/>
                <a:gd name="connsiteX31" fmla="*/ 1802422 w 2493328"/>
                <a:gd name="connsiteY31" fmla="*/ 2478746 h 2478746"/>
                <a:gd name="connsiteX32" fmla="*/ 2427052 w 2493328"/>
                <a:gd name="connsiteY32" fmla="*/ 2347094 h 2478746"/>
                <a:gd name="connsiteX33" fmla="*/ 2487628 w 2493328"/>
                <a:gd name="connsiteY33" fmla="*/ 2318788 h 2478746"/>
                <a:gd name="connsiteX34" fmla="*/ 2416134 w 2493328"/>
                <a:gd name="connsiteY34" fmla="*/ 2290433 h 2478746"/>
                <a:gd name="connsiteX35" fmla="*/ 1784772 w 2493328"/>
                <a:gd name="connsiteY35" fmla="*/ 2196204 h 2478746"/>
                <a:gd name="connsiteX36" fmla="*/ 1274136 w 2493328"/>
                <a:gd name="connsiteY36" fmla="*/ 2285020 h 2478746"/>
                <a:gd name="connsiteX37" fmla="*/ 1114191 w 2493328"/>
                <a:gd name="connsiteY37" fmla="*/ 2352218 h 2478746"/>
                <a:gd name="connsiteX38" fmla="*/ 1116102 w 2493328"/>
                <a:gd name="connsiteY38" fmla="*/ 2351415 h 2478746"/>
                <a:gd name="connsiteX39" fmla="*/ 1104679 w 2493328"/>
                <a:gd name="connsiteY39" fmla="*/ 2351635 h 2478746"/>
                <a:gd name="connsiteX40" fmla="*/ 1100744 w 2493328"/>
                <a:gd name="connsiteY40" fmla="*/ 2268523 h 2478746"/>
                <a:gd name="connsiteX41" fmla="*/ 232289 w 2493328"/>
                <a:gd name="connsiteY41" fmla="*/ 1394537 h 2478746"/>
                <a:gd name="connsiteX42" fmla="*/ 140816 w 2493328"/>
                <a:gd name="connsiteY42" fmla="*/ 1389918 h 2478746"/>
                <a:gd name="connsiteX43" fmla="*/ 140816 w 2493328"/>
                <a:gd name="connsiteY43" fmla="*/ 1378788 h 2478746"/>
                <a:gd name="connsiteX44" fmla="*/ 77261 w 2493328"/>
                <a:gd name="connsiteY44" fmla="*/ 1217358 h 2478746"/>
                <a:gd name="connsiteX45" fmla="*/ 47 w 2493328"/>
                <a:gd name="connsiteY45" fmla="*/ 704839 h 2478746"/>
                <a:gd name="connsiteX46" fmla="*/ 108570 w 2493328"/>
                <a:gd name="connsiteY46" fmla="*/ 75776 h 2478746"/>
                <a:gd name="connsiteX47" fmla="*/ 138538 w 2493328"/>
                <a:gd name="connsiteY47" fmla="*/ 4944 h 2478746"/>
                <a:gd name="connsiteX48" fmla="*/ 165464 w 2493328"/>
                <a:gd name="connsiteY48" fmla="*/ 66146 h 2478746"/>
                <a:gd name="connsiteX49" fmla="*/ 276458 w 2493328"/>
                <a:gd name="connsiteY49" fmla="*/ 529050 h 2478746"/>
                <a:gd name="connsiteX50" fmla="*/ 276770 w 2493328"/>
                <a:gd name="connsiteY50" fmla="*/ 536994 h 2478746"/>
                <a:gd name="connsiteX51" fmla="*/ 276458 w 2493328"/>
                <a:gd name="connsiteY51" fmla="*/ 529049 h 2478746"/>
                <a:gd name="connsiteX52" fmla="*/ 165464 w 2493328"/>
                <a:gd name="connsiteY52" fmla="*/ 66145 h 2478746"/>
                <a:gd name="connsiteX53" fmla="*/ 140816 w 2493328"/>
                <a:gd name="connsiteY53" fmla="*/ 10120 h 2478746"/>
                <a:gd name="connsiteX54" fmla="*/ 140816 w 2493328"/>
                <a:gd name="connsiteY54" fmla="*/ 0 h 2478746"/>
                <a:gd name="connsiteX0" fmla="*/ 1108457 w 2493328"/>
                <a:gd name="connsiteY0" fmla="*/ 2354628 h 2477992"/>
                <a:gd name="connsiteX1" fmla="*/ 1154540 w 2493328"/>
                <a:gd name="connsiteY1" fmla="*/ 2369282 h 2477992"/>
                <a:gd name="connsiteX2" fmla="*/ 1713117 w 2493328"/>
                <a:gd name="connsiteY2" fmla="*/ 2475098 h 2477992"/>
                <a:gd name="connsiteX3" fmla="*/ 1783969 w 2493328"/>
                <a:gd name="connsiteY3" fmla="*/ 2477992 h 2477992"/>
                <a:gd name="connsiteX4" fmla="*/ 1713117 w 2493328"/>
                <a:gd name="connsiteY4" fmla="*/ 2475098 h 2477992"/>
                <a:gd name="connsiteX5" fmla="*/ 1108456 w 2493328"/>
                <a:gd name="connsiteY5" fmla="*/ 2354628 h 2477992"/>
                <a:gd name="connsiteX6" fmla="*/ 1108457 w 2493328"/>
                <a:gd name="connsiteY6" fmla="*/ 2354628 h 2477992"/>
                <a:gd name="connsiteX7" fmla="*/ 224461 w 2493328"/>
                <a:gd name="connsiteY7" fmla="*/ 1088754 h 2477992"/>
                <a:gd name="connsiteX8" fmla="*/ 203568 w 2493328"/>
                <a:gd name="connsiteY8" fmla="*/ 1176481 h 2477992"/>
                <a:gd name="connsiteX9" fmla="*/ 197394 w 2493328"/>
                <a:gd name="connsiteY9" fmla="*/ 1200716 h 2477992"/>
                <a:gd name="connsiteX10" fmla="*/ 182437 w 2493328"/>
                <a:gd name="connsiteY10" fmla="*/ 1257233 h 2477992"/>
                <a:gd name="connsiteX11" fmla="*/ 176740 w 2493328"/>
                <a:gd name="connsiteY11" fmla="*/ 1277937 h 2477992"/>
                <a:gd name="connsiteX12" fmla="*/ 158790 w 2493328"/>
                <a:gd name="connsiteY12" fmla="*/ 1338833 h 2477992"/>
                <a:gd name="connsiteX13" fmla="*/ 143094 w 2493328"/>
                <a:gd name="connsiteY13" fmla="*/ 1384573 h 2477992"/>
                <a:gd name="connsiteX14" fmla="*/ 158790 w 2493328"/>
                <a:gd name="connsiteY14" fmla="*/ 1338834 h 2477992"/>
                <a:gd name="connsiteX15" fmla="*/ 173550 w 2493328"/>
                <a:gd name="connsiteY15" fmla="*/ 1289527 h 2477992"/>
                <a:gd name="connsiteX16" fmla="*/ 176740 w 2493328"/>
                <a:gd name="connsiteY16" fmla="*/ 1277937 h 2477992"/>
                <a:gd name="connsiteX17" fmla="*/ 178878 w 2493328"/>
                <a:gd name="connsiteY17" fmla="*/ 1270683 h 2477992"/>
                <a:gd name="connsiteX18" fmla="*/ 182437 w 2493328"/>
                <a:gd name="connsiteY18" fmla="*/ 1257233 h 2477992"/>
                <a:gd name="connsiteX19" fmla="*/ 189961 w 2493328"/>
                <a:gd name="connsiteY19" fmla="*/ 1229892 h 2477992"/>
                <a:gd name="connsiteX20" fmla="*/ 197394 w 2493328"/>
                <a:gd name="connsiteY20" fmla="*/ 1200716 h 2477992"/>
                <a:gd name="connsiteX21" fmla="*/ 201415 w 2493328"/>
                <a:gd name="connsiteY21" fmla="*/ 1185523 h 2477992"/>
                <a:gd name="connsiteX22" fmla="*/ 203568 w 2493328"/>
                <a:gd name="connsiteY22" fmla="*/ 1176481 h 2477992"/>
                <a:gd name="connsiteX23" fmla="*/ 207205 w 2493328"/>
                <a:gd name="connsiteY23" fmla="*/ 1162209 h 2477992"/>
                <a:gd name="connsiteX24" fmla="*/ 224461 w 2493328"/>
                <a:gd name="connsiteY24" fmla="*/ 1088754 h 2477992"/>
                <a:gd name="connsiteX25" fmla="*/ 140816 w 2493328"/>
                <a:gd name="connsiteY25" fmla="*/ 0 h 2477992"/>
                <a:gd name="connsiteX26" fmla="*/ 374400 w 2493328"/>
                <a:gd name="connsiteY26" fmla="*/ 11795 h 2477992"/>
                <a:gd name="connsiteX27" fmla="*/ 2484348 w 2493328"/>
                <a:gd name="connsiteY27" fmla="*/ 2135181 h 2477992"/>
                <a:gd name="connsiteX28" fmla="*/ 2493328 w 2493328"/>
                <a:gd name="connsiteY28" fmla="*/ 2324831 h 2477992"/>
                <a:gd name="connsiteX29" fmla="*/ 2473893 w 2493328"/>
                <a:gd name="connsiteY29" fmla="*/ 2325206 h 2477992"/>
                <a:gd name="connsiteX30" fmla="*/ 2427052 w 2493328"/>
                <a:gd name="connsiteY30" fmla="*/ 2347095 h 2477992"/>
                <a:gd name="connsiteX31" fmla="*/ 2427052 w 2493328"/>
                <a:gd name="connsiteY31" fmla="*/ 2347094 h 2477992"/>
                <a:gd name="connsiteX32" fmla="*/ 2487628 w 2493328"/>
                <a:gd name="connsiteY32" fmla="*/ 2318788 h 2477992"/>
                <a:gd name="connsiteX33" fmla="*/ 2416134 w 2493328"/>
                <a:gd name="connsiteY33" fmla="*/ 2290433 h 2477992"/>
                <a:gd name="connsiteX34" fmla="*/ 1784772 w 2493328"/>
                <a:gd name="connsiteY34" fmla="*/ 2196204 h 2477992"/>
                <a:gd name="connsiteX35" fmla="*/ 1274136 w 2493328"/>
                <a:gd name="connsiteY35" fmla="*/ 2285020 h 2477992"/>
                <a:gd name="connsiteX36" fmla="*/ 1114191 w 2493328"/>
                <a:gd name="connsiteY36" fmla="*/ 2352218 h 2477992"/>
                <a:gd name="connsiteX37" fmla="*/ 1116102 w 2493328"/>
                <a:gd name="connsiteY37" fmla="*/ 2351415 h 2477992"/>
                <a:gd name="connsiteX38" fmla="*/ 1104679 w 2493328"/>
                <a:gd name="connsiteY38" fmla="*/ 2351635 h 2477992"/>
                <a:gd name="connsiteX39" fmla="*/ 1100744 w 2493328"/>
                <a:gd name="connsiteY39" fmla="*/ 2268523 h 2477992"/>
                <a:gd name="connsiteX40" fmla="*/ 232289 w 2493328"/>
                <a:gd name="connsiteY40" fmla="*/ 1394537 h 2477992"/>
                <a:gd name="connsiteX41" fmla="*/ 140816 w 2493328"/>
                <a:gd name="connsiteY41" fmla="*/ 1389918 h 2477992"/>
                <a:gd name="connsiteX42" fmla="*/ 140816 w 2493328"/>
                <a:gd name="connsiteY42" fmla="*/ 1378788 h 2477992"/>
                <a:gd name="connsiteX43" fmla="*/ 77261 w 2493328"/>
                <a:gd name="connsiteY43" fmla="*/ 1217358 h 2477992"/>
                <a:gd name="connsiteX44" fmla="*/ 47 w 2493328"/>
                <a:gd name="connsiteY44" fmla="*/ 704839 h 2477992"/>
                <a:gd name="connsiteX45" fmla="*/ 108570 w 2493328"/>
                <a:gd name="connsiteY45" fmla="*/ 75776 h 2477992"/>
                <a:gd name="connsiteX46" fmla="*/ 138538 w 2493328"/>
                <a:gd name="connsiteY46" fmla="*/ 4944 h 2477992"/>
                <a:gd name="connsiteX47" fmla="*/ 165464 w 2493328"/>
                <a:gd name="connsiteY47" fmla="*/ 66146 h 2477992"/>
                <a:gd name="connsiteX48" fmla="*/ 276458 w 2493328"/>
                <a:gd name="connsiteY48" fmla="*/ 529050 h 2477992"/>
                <a:gd name="connsiteX49" fmla="*/ 276770 w 2493328"/>
                <a:gd name="connsiteY49" fmla="*/ 536994 h 2477992"/>
                <a:gd name="connsiteX50" fmla="*/ 276458 w 2493328"/>
                <a:gd name="connsiteY50" fmla="*/ 529049 h 2477992"/>
                <a:gd name="connsiteX51" fmla="*/ 165464 w 2493328"/>
                <a:gd name="connsiteY51" fmla="*/ 66145 h 2477992"/>
                <a:gd name="connsiteX52" fmla="*/ 140816 w 2493328"/>
                <a:gd name="connsiteY52" fmla="*/ 10120 h 2477992"/>
                <a:gd name="connsiteX53" fmla="*/ 140816 w 2493328"/>
                <a:gd name="connsiteY53" fmla="*/ 0 h 2477992"/>
                <a:gd name="connsiteX0" fmla="*/ 1108457 w 2493328"/>
                <a:gd name="connsiteY0" fmla="*/ 2354628 h 2475098"/>
                <a:gd name="connsiteX1" fmla="*/ 1154540 w 2493328"/>
                <a:gd name="connsiteY1" fmla="*/ 2369282 h 2475098"/>
                <a:gd name="connsiteX2" fmla="*/ 1713117 w 2493328"/>
                <a:gd name="connsiteY2" fmla="*/ 2475098 h 2475098"/>
                <a:gd name="connsiteX3" fmla="*/ 1713117 w 2493328"/>
                <a:gd name="connsiteY3" fmla="*/ 2475098 h 2475098"/>
                <a:gd name="connsiteX4" fmla="*/ 1108456 w 2493328"/>
                <a:gd name="connsiteY4" fmla="*/ 2354628 h 2475098"/>
                <a:gd name="connsiteX5" fmla="*/ 1108457 w 2493328"/>
                <a:gd name="connsiteY5" fmla="*/ 2354628 h 2475098"/>
                <a:gd name="connsiteX6" fmla="*/ 224461 w 2493328"/>
                <a:gd name="connsiteY6" fmla="*/ 1088754 h 2475098"/>
                <a:gd name="connsiteX7" fmla="*/ 203568 w 2493328"/>
                <a:gd name="connsiteY7" fmla="*/ 1176481 h 2475098"/>
                <a:gd name="connsiteX8" fmla="*/ 197394 w 2493328"/>
                <a:gd name="connsiteY8" fmla="*/ 1200716 h 2475098"/>
                <a:gd name="connsiteX9" fmla="*/ 182437 w 2493328"/>
                <a:gd name="connsiteY9" fmla="*/ 1257233 h 2475098"/>
                <a:gd name="connsiteX10" fmla="*/ 176740 w 2493328"/>
                <a:gd name="connsiteY10" fmla="*/ 1277937 h 2475098"/>
                <a:gd name="connsiteX11" fmla="*/ 158790 w 2493328"/>
                <a:gd name="connsiteY11" fmla="*/ 1338833 h 2475098"/>
                <a:gd name="connsiteX12" fmla="*/ 143094 w 2493328"/>
                <a:gd name="connsiteY12" fmla="*/ 1384573 h 2475098"/>
                <a:gd name="connsiteX13" fmla="*/ 158790 w 2493328"/>
                <a:gd name="connsiteY13" fmla="*/ 1338834 h 2475098"/>
                <a:gd name="connsiteX14" fmla="*/ 173550 w 2493328"/>
                <a:gd name="connsiteY14" fmla="*/ 1289527 h 2475098"/>
                <a:gd name="connsiteX15" fmla="*/ 176740 w 2493328"/>
                <a:gd name="connsiteY15" fmla="*/ 1277937 h 2475098"/>
                <a:gd name="connsiteX16" fmla="*/ 178878 w 2493328"/>
                <a:gd name="connsiteY16" fmla="*/ 1270683 h 2475098"/>
                <a:gd name="connsiteX17" fmla="*/ 182437 w 2493328"/>
                <a:gd name="connsiteY17" fmla="*/ 1257233 h 2475098"/>
                <a:gd name="connsiteX18" fmla="*/ 189961 w 2493328"/>
                <a:gd name="connsiteY18" fmla="*/ 1229892 h 2475098"/>
                <a:gd name="connsiteX19" fmla="*/ 197394 w 2493328"/>
                <a:gd name="connsiteY19" fmla="*/ 1200716 h 2475098"/>
                <a:gd name="connsiteX20" fmla="*/ 201415 w 2493328"/>
                <a:gd name="connsiteY20" fmla="*/ 1185523 h 2475098"/>
                <a:gd name="connsiteX21" fmla="*/ 203568 w 2493328"/>
                <a:gd name="connsiteY21" fmla="*/ 1176481 h 2475098"/>
                <a:gd name="connsiteX22" fmla="*/ 207205 w 2493328"/>
                <a:gd name="connsiteY22" fmla="*/ 1162209 h 2475098"/>
                <a:gd name="connsiteX23" fmla="*/ 224461 w 2493328"/>
                <a:gd name="connsiteY23" fmla="*/ 1088754 h 2475098"/>
                <a:gd name="connsiteX24" fmla="*/ 140816 w 2493328"/>
                <a:gd name="connsiteY24" fmla="*/ 0 h 2475098"/>
                <a:gd name="connsiteX25" fmla="*/ 374400 w 2493328"/>
                <a:gd name="connsiteY25" fmla="*/ 11795 h 2475098"/>
                <a:gd name="connsiteX26" fmla="*/ 2484348 w 2493328"/>
                <a:gd name="connsiteY26" fmla="*/ 2135181 h 2475098"/>
                <a:gd name="connsiteX27" fmla="*/ 2493328 w 2493328"/>
                <a:gd name="connsiteY27" fmla="*/ 2324831 h 2475098"/>
                <a:gd name="connsiteX28" fmla="*/ 2473893 w 2493328"/>
                <a:gd name="connsiteY28" fmla="*/ 2325206 h 2475098"/>
                <a:gd name="connsiteX29" fmla="*/ 2427052 w 2493328"/>
                <a:gd name="connsiteY29" fmla="*/ 2347095 h 2475098"/>
                <a:gd name="connsiteX30" fmla="*/ 2427052 w 2493328"/>
                <a:gd name="connsiteY30" fmla="*/ 2347094 h 2475098"/>
                <a:gd name="connsiteX31" fmla="*/ 2487628 w 2493328"/>
                <a:gd name="connsiteY31" fmla="*/ 2318788 h 2475098"/>
                <a:gd name="connsiteX32" fmla="*/ 2416134 w 2493328"/>
                <a:gd name="connsiteY32" fmla="*/ 2290433 h 2475098"/>
                <a:gd name="connsiteX33" fmla="*/ 1784772 w 2493328"/>
                <a:gd name="connsiteY33" fmla="*/ 2196204 h 2475098"/>
                <a:gd name="connsiteX34" fmla="*/ 1274136 w 2493328"/>
                <a:gd name="connsiteY34" fmla="*/ 2285020 h 2475098"/>
                <a:gd name="connsiteX35" fmla="*/ 1114191 w 2493328"/>
                <a:gd name="connsiteY35" fmla="*/ 2352218 h 2475098"/>
                <a:gd name="connsiteX36" fmla="*/ 1116102 w 2493328"/>
                <a:gd name="connsiteY36" fmla="*/ 2351415 h 2475098"/>
                <a:gd name="connsiteX37" fmla="*/ 1104679 w 2493328"/>
                <a:gd name="connsiteY37" fmla="*/ 2351635 h 2475098"/>
                <a:gd name="connsiteX38" fmla="*/ 1100744 w 2493328"/>
                <a:gd name="connsiteY38" fmla="*/ 2268523 h 2475098"/>
                <a:gd name="connsiteX39" fmla="*/ 232289 w 2493328"/>
                <a:gd name="connsiteY39" fmla="*/ 1394537 h 2475098"/>
                <a:gd name="connsiteX40" fmla="*/ 140816 w 2493328"/>
                <a:gd name="connsiteY40" fmla="*/ 1389918 h 2475098"/>
                <a:gd name="connsiteX41" fmla="*/ 140816 w 2493328"/>
                <a:gd name="connsiteY41" fmla="*/ 1378788 h 2475098"/>
                <a:gd name="connsiteX42" fmla="*/ 77261 w 2493328"/>
                <a:gd name="connsiteY42" fmla="*/ 1217358 h 2475098"/>
                <a:gd name="connsiteX43" fmla="*/ 47 w 2493328"/>
                <a:gd name="connsiteY43" fmla="*/ 704839 h 2475098"/>
                <a:gd name="connsiteX44" fmla="*/ 108570 w 2493328"/>
                <a:gd name="connsiteY44" fmla="*/ 75776 h 2475098"/>
                <a:gd name="connsiteX45" fmla="*/ 138538 w 2493328"/>
                <a:gd name="connsiteY45" fmla="*/ 4944 h 2475098"/>
                <a:gd name="connsiteX46" fmla="*/ 165464 w 2493328"/>
                <a:gd name="connsiteY46" fmla="*/ 66146 h 2475098"/>
                <a:gd name="connsiteX47" fmla="*/ 276458 w 2493328"/>
                <a:gd name="connsiteY47" fmla="*/ 529050 h 2475098"/>
                <a:gd name="connsiteX48" fmla="*/ 276770 w 2493328"/>
                <a:gd name="connsiteY48" fmla="*/ 536994 h 2475098"/>
                <a:gd name="connsiteX49" fmla="*/ 276458 w 2493328"/>
                <a:gd name="connsiteY49" fmla="*/ 529049 h 2475098"/>
                <a:gd name="connsiteX50" fmla="*/ 165464 w 2493328"/>
                <a:gd name="connsiteY50" fmla="*/ 66145 h 2475098"/>
                <a:gd name="connsiteX51" fmla="*/ 140816 w 2493328"/>
                <a:gd name="connsiteY51" fmla="*/ 10120 h 2475098"/>
                <a:gd name="connsiteX52" fmla="*/ 140816 w 2493328"/>
                <a:gd name="connsiteY52" fmla="*/ 0 h 2475098"/>
                <a:gd name="connsiteX0" fmla="*/ 1108457 w 2493328"/>
                <a:gd name="connsiteY0" fmla="*/ 2354628 h 2475098"/>
                <a:gd name="connsiteX1" fmla="*/ 1154540 w 2493328"/>
                <a:gd name="connsiteY1" fmla="*/ 2369282 h 2475098"/>
                <a:gd name="connsiteX2" fmla="*/ 1713117 w 2493328"/>
                <a:gd name="connsiteY2" fmla="*/ 2475098 h 2475098"/>
                <a:gd name="connsiteX3" fmla="*/ 1108456 w 2493328"/>
                <a:gd name="connsiteY3" fmla="*/ 2354628 h 2475098"/>
                <a:gd name="connsiteX4" fmla="*/ 1108457 w 2493328"/>
                <a:gd name="connsiteY4" fmla="*/ 2354628 h 2475098"/>
                <a:gd name="connsiteX5" fmla="*/ 224461 w 2493328"/>
                <a:gd name="connsiteY5" fmla="*/ 1088754 h 2475098"/>
                <a:gd name="connsiteX6" fmla="*/ 203568 w 2493328"/>
                <a:gd name="connsiteY6" fmla="*/ 1176481 h 2475098"/>
                <a:gd name="connsiteX7" fmla="*/ 197394 w 2493328"/>
                <a:gd name="connsiteY7" fmla="*/ 1200716 h 2475098"/>
                <a:gd name="connsiteX8" fmla="*/ 182437 w 2493328"/>
                <a:gd name="connsiteY8" fmla="*/ 1257233 h 2475098"/>
                <a:gd name="connsiteX9" fmla="*/ 176740 w 2493328"/>
                <a:gd name="connsiteY9" fmla="*/ 1277937 h 2475098"/>
                <a:gd name="connsiteX10" fmla="*/ 158790 w 2493328"/>
                <a:gd name="connsiteY10" fmla="*/ 1338833 h 2475098"/>
                <a:gd name="connsiteX11" fmla="*/ 143094 w 2493328"/>
                <a:gd name="connsiteY11" fmla="*/ 1384573 h 2475098"/>
                <a:gd name="connsiteX12" fmla="*/ 158790 w 2493328"/>
                <a:gd name="connsiteY12" fmla="*/ 1338834 h 2475098"/>
                <a:gd name="connsiteX13" fmla="*/ 173550 w 2493328"/>
                <a:gd name="connsiteY13" fmla="*/ 1289527 h 2475098"/>
                <a:gd name="connsiteX14" fmla="*/ 176740 w 2493328"/>
                <a:gd name="connsiteY14" fmla="*/ 1277937 h 2475098"/>
                <a:gd name="connsiteX15" fmla="*/ 178878 w 2493328"/>
                <a:gd name="connsiteY15" fmla="*/ 1270683 h 2475098"/>
                <a:gd name="connsiteX16" fmla="*/ 182437 w 2493328"/>
                <a:gd name="connsiteY16" fmla="*/ 1257233 h 2475098"/>
                <a:gd name="connsiteX17" fmla="*/ 189961 w 2493328"/>
                <a:gd name="connsiteY17" fmla="*/ 1229892 h 2475098"/>
                <a:gd name="connsiteX18" fmla="*/ 197394 w 2493328"/>
                <a:gd name="connsiteY18" fmla="*/ 1200716 h 2475098"/>
                <a:gd name="connsiteX19" fmla="*/ 201415 w 2493328"/>
                <a:gd name="connsiteY19" fmla="*/ 1185523 h 2475098"/>
                <a:gd name="connsiteX20" fmla="*/ 203568 w 2493328"/>
                <a:gd name="connsiteY20" fmla="*/ 1176481 h 2475098"/>
                <a:gd name="connsiteX21" fmla="*/ 207205 w 2493328"/>
                <a:gd name="connsiteY21" fmla="*/ 1162209 h 2475098"/>
                <a:gd name="connsiteX22" fmla="*/ 224461 w 2493328"/>
                <a:gd name="connsiteY22" fmla="*/ 1088754 h 2475098"/>
                <a:gd name="connsiteX23" fmla="*/ 140816 w 2493328"/>
                <a:gd name="connsiteY23" fmla="*/ 0 h 2475098"/>
                <a:gd name="connsiteX24" fmla="*/ 374400 w 2493328"/>
                <a:gd name="connsiteY24" fmla="*/ 11795 h 2475098"/>
                <a:gd name="connsiteX25" fmla="*/ 2484348 w 2493328"/>
                <a:gd name="connsiteY25" fmla="*/ 2135181 h 2475098"/>
                <a:gd name="connsiteX26" fmla="*/ 2493328 w 2493328"/>
                <a:gd name="connsiteY26" fmla="*/ 2324831 h 2475098"/>
                <a:gd name="connsiteX27" fmla="*/ 2473893 w 2493328"/>
                <a:gd name="connsiteY27" fmla="*/ 2325206 h 2475098"/>
                <a:gd name="connsiteX28" fmla="*/ 2427052 w 2493328"/>
                <a:gd name="connsiteY28" fmla="*/ 2347095 h 2475098"/>
                <a:gd name="connsiteX29" fmla="*/ 2427052 w 2493328"/>
                <a:gd name="connsiteY29" fmla="*/ 2347094 h 2475098"/>
                <a:gd name="connsiteX30" fmla="*/ 2487628 w 2493328"/>
                <a:gd name="connsiteY30" fmla="*/ 2318788 h 2475098"/>
                <a:gd name="connsiteX31" fmla="*/ 2416134 w 2493328"/>
                <a:gd name="connsiteY31" fmla="*/ 2290433 h 2475098"/>
                <a:gd name="connsiteX32" fmla="*/ 1784772 w 2493328"/>
                <a:gd name="connsiteY32" fmla="*/ 2196204 h 2475098"/>
                <a:gd name="connsiteX33" fmla="*/ 1274136 w 2493328"/>
                <a:gd name="connsiteY33" fmla="*/ 2285020 h 2475098"/>
                <a:gd name="connsiteX34" fmla="*/ 1114191 w 2493328"/>
                <a:gd name="connsiteY34" fmla="*/ 2352218 h 2475098"/>
                <a:gd name="connsiteX35" fmla="*/ 1116102 w 2493328"/>
                <a:gd name="connsiteY35" fmla="*/ 2351415 h 2475098"/>
                <a:gd name="connsiteX36" fmla="*/ 1104679 w 2493328"/>
                <a:gd name="connsiteY36" fmla="*/ 2351635 h 2475098"/>
                <a:gd name="connsiteX37" fmla="*/ 1100744 w 2493328"/>
                <a:gd name="connsiteY37" fmla="*/ 2268523 h 2475098"/>
                <a:gd name="connsiteX38" fmla="*/ 232289 w 2493328"/>
                <a:gd name="connsiteY38" fmla="*/ 1394537 h 2475098"/>
                <a:gd name="connsiteX39" fmla="*/ 140816 w 2493328"/>
                <a:gd name="connsiteY39" fmla="*/ 1389918 h 2475098"/>
                <a:gd name="connsiteX40" fmla="*/ 140816 w 2493328"/>
                <a:gd name="connsiteY40" fmla="*/ 1378788 h 2475098"/>
                <a:gd name="connsiteX41" fmla="*/ 77261 w 2493328"/>
                <a:gd name="connsiteY41" fmla="*/ 1217358 h 2475098"/>
                <a:gd name="connsiteX42" fmla="*/ 47 w 2493328"/>
                <a:gd name="connsiteY42" fmla="*/ 704839 h 2475098"/>
                <a:gd name="connsiteX43" fmla="*/ 108570 w 2493328"/>
                <a:gd name="connsiteY43" fmla="*/ 75776 h 2475098"/>
                <a:gd name="connsiteX44" fmla="*/ 138538 w 2493328"/>
                <a:gd name="connsiteY44" fmla="*/ 4944 h 2475098"/>
                <a:gd name="connsiteX45" fmla="*/ 165464 w 2493328"/>
                <a:gd name="connsiteY45" fmla="*/ 66146 h 2475098"/>
                <a:gd name="connsiteX46" fmla="*/ 276458 w 2493328"/>
                <a:gd name="connsiteY46" fmla="*/ 529050 h 2475098"/>
                <a:gd name="connsiteX47" fmla="*/ 276770 w 2493328"/>
                <a:gd name="connsiteY47" fmla="*/ 536994 h 2475098"/>
                <a:gd name="connsiteX48" fmla="*/ 276458 w 2493328"/>
                <a:gd name="connsiteY48" fmla="*/ 529049 h 2475098"/>
                <a:gd name="connsiteX49" fmla="*/ 165464 w 2493328"/>
                <a:gd name="connsiteY49" fmla="*/ 66145 h 2475098"/>
                <a:gd name="connsiteX50" fmla="*/ 140816 w 2493328"/>
                <a:gd name="connsiteY50" fmla="*/ 10120 h 2475098"/>
                <a:gd name="connsiteX51" fmla="*/ 140816 w 2493328"/>
                <a:gd name="connsiteY51" fmla="*/ 0 h 2475098"/>
                <a:gd name="connsiteX0" fmla="*/ 1108457 w 2493328"/>
                <a:gd name="connsiteY0" fmla="*/ 2354628 h 2369282"/>
                <a:gd name="connsiteX1" fmla="*/ 1154540 w 2493328"/>
                <a:gd name="connsiteY1" fmla="*/ 2369282 h 2369282"/>
                <a:gd name="connsiteX2" fmla="*/ 1108456 w 2493328"/>
                <a:gd name="connsiteY2" fmla="*/ 2354628 h 2369282"/>
                <a:gd name="connsiteX3" fmla="*/ 1108457 w 2493328"/>
                <a:gd name="connsiteY3" fmla="*/ 2354628 h 2369282"/>
                <a:gd name="connsiteX4" fmla="*/ 224461 w 2493328"/>
                <a:gd name="connsiteY4" fmla="*/ 1088754 h 2369282"/>
                <a:gd name="connsiteX5" fmla="*/ 203568 w 2493328"/>
                <a:gd name="connsiteY5" fmla="*/ 1176481 h 2369282"/>
                <a:gd name="connsiteX6" fmla="*/ 197394 w 2493328"/>
                <a:gd name="connsiteY6" fmla="*/ 1200716 h 2369282"/>
                <a:gd name="connsiteX7" fmla="*/ 182437 w 2493328"/>
                <a:gd name="connsiteY7" fmla="*/ 1257233 h 2369282"/>
                <a:gd name="connsiteX8" fmla="*/ 176740 w 2493328"/>
                <a:gd name="connsiteY8" fmla="*/ 1277937 h 2369282"/>
                <a:gd name="connsiteX9" fmla="*/ 158790 w 2493328"/>
                <a:gd name="connsiteY9" fmla="*/ 1338833 h 2369282"/>
                <a:gd name="connsiteX10" fmla="*/ 143094 w 2493328"/>
                <a:gd name="connsiteY10" fmla="*/ 1384573 h 2369282"/>
                <a:gd name="connsiteX11" fmla="*/ 158790 w 2493328"/>
                <a:gd name="connsiteY11" fmla="*/ 1338834 h 2369282"/>
                <a:gd name="connsiteX12" fmla="*/ 173550 w 2493328"/>
                <a:gd name="connsiteY12" fmla="*/ 1289527 h 2369282"/>
                <a:gd name="connsiteX13" fmla="*/ 176740 w 2493328"/>
                <a:gd name="connsiteY13" fmla="*/ 1277937 h 2369282"/>
                <a:gd name="connsiteX14" fmla="*/ 178878 w 2493328"/>
                <a:gd name="connsiteY14" fmla="*/ 1270683 h 2369282"/>
                <a:gd name="connsiteX15" fmla="*/ 182437 w 2493328"/>
                <a:gd name="connsiteY15" fmla="*/ 1257233 h 2369282"/>
                <a:gd name="connsiteX16" fmla="*/ 189961 w 2493328"/>
                <a:gd name="connsiteY16" fmla="*/ 1229892 h 2369282"/>
                <a:gd name="connsiteX17" fmla="*/ 197394 w 2493328"/>
                <a:gd name="connsiteY17" fmla="*/ 1200716 h 2369282"/>
                <a:gd name="connsiteX18" fmla="*/ 201415 w 2493328"/>
                <a:gd name="connsiteY18" fmla="*/ 1185523 h 2369282"/>
                <a:gd name="connsiteX19" fmla="*/ 203568 w 2493328"/>
                <a:gd name="connsiteY19" fmla="*/ 1176481 h 2369282"/>
                <a:gd name="connsiteX20" fmla="*/ 207205 w 2493328"/>
                <a:gd name="connsiteY20" fmla="*/ 1162209 h 2369282"/>
                <a:gd name="connsiteX21" fmla="*/ 224461 w 2493328"/>
                <a:gd name="connsiteY21" fmla="*/ 1088754 h 2369282"/>
                <a:gd name="connsiteX22" fmla="*/ 140816 w 2493328"/>
                <a:gd name="connsiteY22" fmla="*/ 0 h 2369282"/>
                <a:gd name="connsiteX23" fmla="*/ 374400 w 2493328"/>
                <a:gd name="connsiteY23" fmla="*/ 11795 h 2369282"/>
                <a:gd name="connsiteX24" fmla="*/ 2484348 w 2493328"/>
                <a:gd name="connsiteY24" fmla="*/ 2135181 h 2369282"/>
                <a:gd name="connsiteX25" fmla="*/ 2493328 w 2493328"/>
                <a:gd name="connsiteY25" fmla="*/ 2324831 h 2369282"/>
                <a:gd name="connsiteX26" fmla="*/ 2473893 w 2493328"/>
                <a:gd name="connsiteY26" fmla="*/ 2325206 h 2369282"/>
                <a:gd name="connsiteX27" fmla="*/ 2427052 w 2493328"/>
                <a:gd name="connsiteY27" fmla="*/ 2347095 h 2369282"/>
                <a:gd name="connsiteX28" fmla="*/ 2427052 w 2493328"/>
                <a:gd name="connsiteY28" fmla="*/ 2347094 h 2369282"/>
                <a:gd name="connsiteX29" fmla="*/ 2487628 w 2493328"/>
                <a:gd name="connsiteY29" fmla="*/ 2318788 h 2369282"/>
                <a:gd name="connsiteX30" fmla="*/ 2416134 w 2493328"/>
                <a:gd name="connsiteY30" fmla="*/ 2290433 h 2369282"/>
                <a:gd name="connsiteX31" fmla="*/ 1784772 w 2493328"/>
                <a:gd name="connsiteY31" fmla="*/ 2196204 h 2369282"/>
                <a:gd name="connsiteX32" fmla="*/ 1274136 w 2493328"/>
                <a:gd name="connsiteY32" fmla="*/ 2285020 h 2369282"/>
                <a:gd name="connsiteX33" fmla="*/ 1114191 w 2493328"/>
                <a:gd name="connsiteY33" fmla="*/ 2352218 h 2369282"/>
                <a:gd name="connsiteX34" fmla="*/ 1116102 w 2493328"/>
                <a:gd name="connsiteY34" fmla="*/ 2351415 h 2369282"/>
                <a:gd name="connsiteX35" fmla="*/ 1104679 w 2493328"/>
                <a:gd name="connsiteY35" fmla="*/ 2351635 h 2369282"/>
                <a:gd name="connsiteX36" fmla="*/ 1100744 w 2493328"/>
                <a:gd name="connsiteY36" fmla="*/ 2268523 h 2369282"/>
                <a:gd name="connsiteX37" fmla="*/ 232289 w 2493328"/>
                <a:gd name="connsiteY37" fmla="*/ 1394537 h 2369282"/>
                <a:gd name="connsiteX38" fmla="*/ 140816 w 2493328"/>
                <a:gd name="connsiteY38" fmla="*/ 1389918 h 2369282"/>
                <a:gd name="connsiteX39" fmla="*/ 140816 w 2493328"/>
                <a:gd name="connsiteY39" fmla="*/ 1378788 h 2369282"/>
                <a:gd name="connsiteX40" fmla="*/ 77261 w 2493328"/>
                <a:gd name="connsiteY40" fmla="*/ 1217358 h 2369282"/>
                <a:gd name="connsiteX41" fmla="*/ 47 w 2493328"/>
                <a:gd name="connsiteY41" fmla="*/ 704839 h 2369282"/>
                <a:gd name="connsiteX42" fmla="*/ 108570 w 2493328"/>
                <a:gd name="connsiteY42" fmla="*/ 75776 h 2369282"/>
                <a:gd name="connsiteX43" fmla="*/ 138538 w 2493328"/>
                <a:gd name="connsiteY43" fmla="*/ 4944 h 2369282"/>
                <a:gd name="connsiteX44" fmla="*/ 165464 w 2493328"/>
                <a:gd name="connsiteY44" fmla="*/ 66146 h 2369282"/>
                <a:gd name="connsiteX45" fmla="*/ 276458 w 2493328"/>
                <a:gd name="connsiteY45" fmla="*/ 529050 h 2369282"/>
                <a:gd name="connsiteX46" fmla="*/ 276770 w 2493328"/>
                <a:gd name="connsiteY46" fmla="*/ 536994 h 2369282"/>
                <a:gd name="connsiteX47" fmla="*/ 276458 w 2493328"/>
                <a:gd name="connsiteY47" fmla="*/ 529049 h 2369282"/>
                <a:gd name="connsiteX48" fmla="*/ 165464 w 2493328"/>
                <a:gd name="connsiteY48" fmla="*/ 66145 h 2369282"/>
                <a:gd name="connsiteX49" fmla="*/ 140816 w 2493328"/>
                <a:gd name="connsiteY49" fmla="*/ 10120 h 2369282"/>
                <a:gd name="connsiteX50" fmla="*/ 140816 w 2493328"/>
                <a:gd name="connsiteY50" fmla="*/ 0 h 2369282"/>
                <a:gd name="connsiteX0" fmla="*/ 1108457 w 2493328"/>
                <a:gd name="connsiteY0" fmla="*/ 2354628 h 2354628"/>
                <a:gd name="connsiteX1" fmla="*/ 1108456 w 2493328"/>
                <a:gd name="connsiteY1" fmla="*/ 2354628 h 2354628"/>
                <a:gd name="connsiteX2" fmla="*/ 1108457 w 2493328"/>
                <a:gd name="connsiteY2" fmla="*/ 2354628 h 2354628"/>
                <a:gd name="connsiteX3" fmla="*/ 224461 w 2493328"/>
                <a:gd name="connsiteY3" fmla="*/ 1088754 h 2354628"/>
                <a:gd name="connsiteX4" fmla="*/ 203568 w 2493328"/>
                <a:gd name="connsiteY4" fmla="*/ 1176481 h 2354628"/>
                <a:gd name="connsiteX5" fmla="*/ 197394 w 2493328"/>
                <a:gd name="connsiteY5" fmla="*/ 1200716 h 2354628"/>
                <a:gd name="connsiteX6" fmla="*/ 182437 w 2493328"/>
                <a:gd name="connsiteY6" fmla="*/ 1257233 h 2354628"/>
                <a:gd name="connsiteX7" fmla="*/ 176740 w 2493328"/>
                <a:gd name="connsiteY7" fmla="*/ 1277937 h 2354628"/>
                <a:gd name="connsiteX8" fmla="*/ 158790 w 2493328"/>
                <a:gd name="connsiteY8" fmla="*/ 1338833 h 2354628"/>
                <a:gd name="connsiteX9" fmla="*/ 143094 w 2493328"/>
                <a:gd name="connsiteY9" fmla="*/ 1384573 h 2354628"/>
                <a:gd name="connsiteX10" fmla="*/ 158790 w 2493328"/>
                <a:gd name="connsiteY10" fmla="*/ 1338834 h 2354628"/>
                <a:gd name="connsiteX11" fmla="*/ 173550 w 2493328"/>
                <a:gd name="connsiteY11" fmla="*/ 1289527 h 2354628"/>
                <a:gd name="connsiteX12" fmla="*/ 176740 w 2493328"/>
                <a:gd name="connsiteY12" fmla="*/ 1277937 h 2354628"/>
                <a:gd name="connsiteX13" fmla="*/ 178878 w 2493328"/>
                <a:gd name="connsiteY13" fmla="*/ 1270683 h 2354628"/>
                <a:gd name="connsiteX14" fmla="*/ 182437 w 2493328"/>
                <a:gd name="connsiteY14" fmla="*/ 1257233 h 2354628"/>
                <a:gd name="connsiteX15" fmla="*/ 189961 w 2493328"/>
                <a:gd name="connsiteY15" fmla="*/ 1229892 h 2354628"/>
                <a:gd name="connsiteX16" fmla="*/ 197394 w 2493328"/>
                <a:gd name="connsiteY16" fmla="*/ 1200716 h 2354628"/>
                <a:gd name="connsiteX17" fmla="*/ 201415 w 2493328"/>
                <a:gd name="connsiteY17" fmla="*/ 1185523 h 2354628"/>
                <a:gd name="connsiteX18" fmla="*/ 203568 w 2493328"/>
                <a:gd name="connsiteY18" fmla="*/ 1176481 h 2354628"/>
                <a:gd name="connsiteX19" fmla="*/ 207205 w 2493328"/>
                <a:gd name="connsiteY19" fmla="*/ 1162209 h 2354628"/>
                <a:gd name="connsiteX20" fmla="*/ 224461 w 2493328"/>
                <a:gd name="connsiteY20" fmla="*/ 1088754 h 2354628"/>
                <a:gd name="connsiteX21" fmla="*/ 140816 w 2493328"/>
                <a:gd name="connsiteY21" fmla="*/ 0 h 2354628"/>
                <a:gd name="connsiteX22" fmla="*/ 374400 w 2493328"/>
                <a:gd name="connsiteY22" fmla="*/ 11795 h 2354628"/>
                <a:gd name="connsiteX23" fmla="*/ 2484348 w 2493328"/>
                <a:gd name="connsiteY23" fmla="*/ 2135181 h 2354628"/>
                <a:gd name="connsiteX24" fmla="*/ 2493328 w 2493328"/>
                <a:gd name="connsiteY24" fmla="*/ 2324831 h 2354628"/>
                <a:gd name="connsiteX25" fmla="*/ 2473893 w 2493328"/>
                <a:gd name="connsiteY25" fmla="*/ 2325206 h 2354628"/>
                <a:gd name="connsiteX26" fmla="*/ 2427052 w 2493328"/>
                <a:gd name="connsiteY26" fmla="*/ 2347095 h 2354628"/>
                <a:gd name="connsiteX27" fmla="*/ 2427052 w 2493328"/>
                <a:gd name="connsiteY27" fmla="*/ 2347094 h 2354628"/>
                <a:gd name="connsiteX28" fmla="*/ 2487628 w 2493328"/>
                <a:gd name="connsiteY28" fmla="*/ 2318788 h 2354628"/>
                <a:gd name="connsiteX29" fmla="*/ 2416134 w 2493328"/>
                <a:gd name="connsiteY29" fmla="*/ 2290433 h 2354628"/>
                <a:gd name="connsiteX30" fmla="*/ 1784772 w 2493328"/>
                <a:gd name="connsiteY30" fmla="*/ 2196204 h 2354628"/>
                <a:gd name="connsiteX31" fmla="*/ 1274136 w 2493328"/>
                <a:gd name="connsiteY31" fmla="*/ 2285020 h 2354628"/>
                <a:gd name="connsiteX32" fmla="*/ 1114191 w 2493328"/>
                <a:gd name="connsiteY32" fmla="*/ 2352218 h 2354628"/>
                <a:gd name="connsiteX33" fmla="*/ 1116102 w 2493328"/>
                <a:gd name="connsiteY33" fmla="*/ 2351415 h 2354628"/>
                <a:gd name="connsiteX34" fmla="*/ 1104679 w 2493328"/>
                <a:gd name="connsiteY34" fmla="*/ 2351635 h 2354628"/>
                <a:gd name="connsiteX35" fmla="*/ 1100744 w 2493328"/>
                <a:gd name="connsiteY35" fmla="*/ 2268523 h 2354628"/>
                <a:gd name="connsiteX36" fmla="*/ 232289 w 2493328"/>
                <a:gd name="connsiteY36" fmla="*/ 1394537 h 2354628"/>
                <a:gd name="connsiteX37" fmla="*/ 140816 w 2493328"/>
                <a:gd name="connsiteY37" fmla="*/ 1389918 h 2354628"/>
                <a:gd name="connsiteX38" fmla="*/ 140816 w 2493328"/>
                <a:gd name="connsiteY38" fmla="*/ 1378788 h 2354628"/>
                <a:gd name="connsiteX39" fmla="*/ 77261 w 2493328"/>
                <a:gd name="connsiteY39" fmla="*/ 1217358 h 2354628"/>
                <a:gd name="connsiteX40" fmla="*/ 47 w 2493328"/>
                <a:gd name="connsiteY40" fmla="*/ 704839 h 2354628"/>
                <a:gd name="connsiteX41" fmla="*/ 108570 w 2493328"/>
                <a:gd name="connsiteY41" fmla="*/ 75776 h 2354628"/>
                <a:gd name="connsiteX42" fmla="*/ 138538 w 2493328"/>
                <a:gd name="connsiteY42" fmla="*/ 4944 h 2354628"/>
                <a:gd name="connsiteX43" fmla="*/ 165464 w 2493328"/>
                <a:gd name="connsiteY43" fmla="*/ 66146 h 2354628"/>
                <a:gd name="connsiteX44" fmla="*/ 276458 w 2493328"/>
                <a:gd name="connsiteY44" fmla="*/ 529050 h 2354628"/>
                <a:gd name="connsiteX45" fmla="*/ 276770 w 2493328"/>
                <a:gd name="connsiteY45" fmla="*/ 536994 h 2354628"/>
                <a:gd name="connsiteX46" fmla="*/ 276458 w 2493328"/>
                <a:gd name="connsiteY46" fmla="*/ 529049 h 2354628"/>
                <a:gd name="connsiteX47" fmla="*/ 165464 w 2493328"/>
                <a:gd name="connsiteY47" fmla="*/ 66145 h 2354628"/>
                <a:gd name="connsiteX48" fmla="*/ 140816 w 2493328"/>
                <a:gd name="connsiteY48" fmla="*/ 10120 h 2354628"/>
                <a:gd name="connsiteX49" fmla="*/ 140816 w 2493328"/>
                <a:gd name="connsiteY49" fmla="*/ 0 h 23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93328" h="2354628">
                  <a:moveTo>
                    <a:pt x="1108457" y="2354628"/>
                  </a:moveTo>
                  <a:lnTo>
                    <a:pt x="1108456" y="2354628"/>
                  </a:lnTo>
                  <a:lnTo>
                    <a:pt x="1108457" y="2354628"/>
                  </a:lnTo>
                  <a:close/>
                  <a:moveTo>
                    <a:pt x="224461" y="1088754"/>
                  </a:moveTo>
                  <a:lnTo>
                    <a:pt x="203568" y="1176481"/>
                  </a:lnTo>
                  <a:lnTo>
                    <a:pt x="197394" y="1200716"/>
                  </a:lnTo>
                  <a:lnTo>
                    <a:pt x="182437" y="1257233"/>
                  </a:lnTo>
                  <a:lnTo>
                    <a:pt x="176740" y="1277937"/>
                  </a:lnTo>
                  <a:lnTo>
                    <a:pt x="158790" y="1338833"/>
                  </a:lnTo>
                  <a:cubicBezTo>
                    <a:pt x="152719" y="1358115"/>
                    <a:pt x="147379" y="1373662"/>
                    <a:pt x="143094" y="1384573"/>
                  </a:cubicBezTo>
                  <a:lnTo>
                    <a:pt x="158790" y="1338834"/>
                  </a:lnTo>
                  <a:cubicBezTo>
                    <a:pt x="163344" y="1324373"/>
                    <a:pt x="168309" y="1307810"/>
                    <a:pt x="173550" y="1289527"/>
                  </a:cubicBezTo>
                  <a:lnTo>
                    <a:pt x="176740" y="1277937"/>
                  </a:lnTo>
                  <a:lnTo>
                    <a:pt x="178878" y="1270683"/>
                  </a:lnTo>
                  <a:lnTo>
                    <a:pt x="182437" y="1257233"/>
                  </a:lnTo>
                  <a:lnTo>
                    <a:pt x="189961" y="1229892"/>
                  </a:lnTo>
                  <a:lnTo>
                    <a:pt x="197394" y="1200716"/>
                  </a:lnTo>
                  <a:lnTo>
                    <a:pt x="201415" y="1185523"/>
                  </a:lnTo>
                  <a:lnTo>
                    <a:pt x="203568" y="1176481"/>
                  </a:lnTo>
                  <a:lnTo>
                    <a:pt x="207205" y="1162209"/>
                  </a:lnTo>
                  <a:cubicBezTo>
                    <a:pt x="213000" y="1138559"/>
                    <a:pt x="218798" y="1113948"/>
                    <a:pt x="224461" y="1088754"/>
                  </a:cubicBezTo>
                  <a:close/>
                  <a:moveTo>
                    <a:pt x="140816" y="0"/>
                  </a:moveTo>
                  <a:lnTo>
                    <a:pt x="374400" y="11795"/>
                  </a:lnTo>
                  <a:cubicBezTo>
                    <a:pt x="1491106" y="125203"/>
                    <a:pt x="2377865" y="1016441"/>
                    <a:pt x="2484348" y="2135181"/>
                  </a:cubicBezTo>
                  <a:lnTo>
                    <a:pt x="2493328" y="2324831"/>
                  </a:lnTo>
                  <a:lnTo>
                    <a:pt x="2473893" y="2325206"/>
                  </a:lnTo>
                  <a:lnTo>
                    <a:pt x="2427052" y="2347095"/>
                  </a:lnTo>
                  <a:cubicBezTo>
                    <a:pt x="2419245" y="2350743"/>
                    <a:pt x="2416956" y="2351812"/>
                    <a:pt x="2427052" y="2347094"/>
                  </a:cubicBezTo>
                  <a:lnTo>
                    <a:pt x="2487628" y="2318788"/>
                  </a:lnTo>
                  <a:lnTo>
                    <a:pt x="2416134" y="2290433"/>
                  </a:lnTo>
                  <a:cubicBezTo>
                    <a:pt x="2227308" y="2223967"/>
                    <a:pt x="2012158" y="2189428"/>
                    <a:pt x="1784772" y="2196204"/>
                  </a:cubicBezTo>
                  <a:cubicBezTo>
                    <a:pt x="1602865" y="2201623"/>
                    <a:pt x="1430348" y="2232971"/>
                    <a:pt x="1274136" y="2285020"/>
                  </a:cubicBezTo>
                  <a:lnTo>
                    <a:pt x="1114191" y="2352218"/>
                  </a:lnTo>
                  <a:lnTo>
                    <a:pt x="1116102" y="2351415"/>
                  </a:lnTo>
                  <a:lnTo>
                    <a:pt x="1104679" y="2351635"/>
                  </a:lnTo>
                  <a:lnTo>
                    <a:pt x="1100744" y="2268523"/>
                  </a:lnTo>
                  <a:cubicBezTo>
                    <a:pt x="1056915" y="1808049"/>
                    <a:pt x="691926" y="1441215"/>
                    <a:pt x="232289" y="1394537"/>
                  </a:cubicBezTo>
                  <a:lnTo>
                    <a:pt x="140816" y="1389918"/>
                  </a:lnTo>
                  <a:lnTo>
                    <a:pt x="140816" y="1378788"/>
                  </a:lnTo>
                  <a:lnTo>
                    <a:pt x="77261" y="1217358"/>
                  </a:lnTo>
                  <a:cubicBezTo>
                    <a:pt x="28768" y="1060006"/>
                    <a:pt x="1340" y="886822"/>
                    <a:pt x="47" y="704839"/>
                  </a:cubicBezTo>
                  <a:cubicBezTo>
                    <a:pt x="-1570" y="477357"/>
                    <a:pt x="37839" y="263046"/>
                    <a:pt x="108570" y="75776"/>
                  </a:cubicBezTo>
                  <a:lnTo>
                    <a:pt x="138538" y="4944"/>
                  </a:lnTo>
                  <a:lnTo>
                    <a:pt x="165464" y="66146"/>
                  </a:lnTo>
                  <a:cubicBezTo>
                    <a:pt x="220503" y="205830"/>
                    <a:pt x="261148" y="365329"/>
                    <a:pt x="276458" y="529050"/>
                  </a:cubicBezTo>
                  <a:lnTo>
                    <a:pt x="276770" y="536994"/>
                  </a:lnTo>
                  <a:lnTo>
                    <a:pt x="276458" y="529049"/>
                  </a:lnTo>
                  <a:cubicBezTo>
                    <a:pt x="261148" y="365328"/>
                    <a:pt x="220503" y="205829"/>
                    <a:pt x="165464" y="66145"/>
                  </a:cubicBezTo>
                  <a:lnTo>
                    <a:pt x="140816" y="10120"/>
                  </a:lnTo>
                  <a:lnTo>
                    <a:pt x="14081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37" name="Freeform: Shape 36">
              <a:extLst>
                <a:ext uri="{FF2B5EF4-FFF2-40B4-BE49-F238E27FC236}">
                  <a16:creationId xmlns:a16="http://schemas.microsoft.com/office/drawing/2014/main" id="{7FA39360-EB42-48F3-85A7-AB8C780B1F85}"/>
                </a:ext>
              </a:extLst>
            </p:cNvPr>
            <p:cNvSpPr/>
            <p:nvPr/>
          </p:nvSpPr>
          <p:spPr>
            <a:xfrm>
              <a:off x="5219701" y="1599900"/>
              <a:ext cx="1863773" cy="3209811"/>
            </a:xfrm>
            <a:custGeom>
              <a:avLst/>
              <a:gdLst>
                <a:gd name="connsiteX0" fmla="*/ 1141601 w 1863773"/>
                <a:gd name="connsiteY0" fmla="*/ 0 h 3209811"/>
                <a:gd name="connsiteX1" fmla="*/ 1153235 w 1863773"/>
                <a:gd name="connsiteY1" fmla="*/ 80459 h 3209811"/>
                <a:gd name="connsiteX2" fmla="*/ 1385864 w 1863773"/>
                <a:gd name="connsiteY2" fmla="*/ 674917 h 3209811"/>
                <a:gd name="connsiteX3" fmla="*/ 1717130 w 1863773"/>
                <a:gd name="connsiteY3" fmla="*/ 1073541 h 3209811"/>
                <a:gd name="connsiteX4" fmla="*/ 1859987 w 1863773"/>
                <a:gd name="connsiteY4" fmla="*/ 1182568 h 3209811"/>
                <a:gd name="connsiteX5" fmla="*/ 1863773 w 1863773"/>
                <a:gd name="connsiteY5" fmla="*/ 1188845 h 3209811"/>
                <a:gd name="connsiteX6" fmla="*/ 1818588 w 1863773"/>
                <a:gd name="connsiteY6" fmla="*/ 1213371 h 3209811"/>
                <a:gd name="connsiteX7" fmla="*/ 1389918 w 1863773"/>
                <a:gd name="connsiteY7" fmla="*/ 2019602 h 3209811"/>
                <a:gd name="connsiteX8" fmla="*/ 1507267 w 1863773"/>
                <a:gd name="connsiteY8" fmla="*/ 2483050 h 3209811"/>
                <a:gd name="connsiteX9" fmla="*/ 1526855 w 1863773"/>
                <a:gd name="connsiteY9" fmla="*/ 2515292 h 3209811"/>
                <a:gd name="connsiteX10" fmla="*/ 1520966 w 1863773"/>
                <a:gd name="connsiteY10" fmla="*/ 2518693 h 3209811"/>
                <a:gd name="connsiteX11" fmla="*/ 1525837 w 1863773"/>
                <a:gd name="connsiteY11" fmla="*/ 2518109 h 3209811"/>
                <a:gd name="connsiteX12" fmla="*/ 1486090 w 1863773"/>
                <a:gd name="connsiteY12" fmla="*/ 2571875 h 3209811"/>
                <a:gd name="connsiteX13" fmla="*/ 999822 w 1863773"/>
                <a:gd name="connsiteY13" fmla="*/ 2985445 h 3209811"/>
                <a:gd name="connsiteX14" fmla="*/ 330649 w 1863773"/>
                <a:gd name="connsiteY14" fmla="*/ 3207257 h 3209811"/>
                <a:gd name="connsiteX15" fmla="*/ 443088 w 1863773"/>
                <a:gd name="connsiteY15" fmla="*/ 3067069 h 3209811"/>
                <a:gd name="connsiteX16" fmla="*/ 332453 w 1863773"/>
                <a:gd name="connsiteY16" fmla="*/ 3205007 h 3209811"/>
                <a:gd name="connsiteX17" fmla="*/ 324134 w 1863773"/>
                <a:gd name="connsiteY17" fmla="*/ 3209811 h 3209811"/>
                <a:gd name="connsiteX18" fmla="*/ 285105 w 1863773"/>
                <a:gd name="connsiteY18" fmla="*/ 3145567 h 3209811"/>
                <a:gd name="connsiteX19" fmla="*/ 0 w 1863773"/>
                <a:gd name="connsiteY19" fmla="*/ 2019602 h 3209811"/>
                <a:gd name="connsiteX20" fmla="*/ 1041472 w 1863773"/>
                <a:gd name="connsiteY20" fmla="*/ 60829 h 320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3773" h="3209811">
                  <a:moveTo>
                    <a:pt x="1141601" y="0"/>
                  </a:moveTo>
                  <a:lnTo>
                    <a:pt x="1153235" y="80459"/>
                  </a:lnTo>
                  <a:cubicBezTo>
                    <a:pt x="1189608" y="277309"/>
                    <a:pt x="1266775" y="481092"/>
                    <a:pt x="1385864" y="674917"/>
                  </a:cubicBezTo>
                  <a:cubicBezTo>
                    <a:pt x="1481134" y="829976"/>
                    <a:pt x="1594215" y="963982"/>
                    <a:pt x="1717130" y="1073541"/>
                  </a:cubicBezTo>
                  <a:lnTo>
                    <a:pt x="1859987" y="1182568"/>
                  </a:lnTo>
                  <a:lnTo>
                    <a:pt x="1863773" y="1188845"/>
                  </a:lnTo>
                  <a:lnTo>
                    <a:pt x="1818588" y="1213371"/>
                  </a:lnTo>
                  <a:cubicBezTo>
                    <a:pt x="1559959" y="1388097"/>
                    <a:pt x="1389918" y="1683992"/>
                    <a:pt x="1389918" y="2019602"/>
                  </a:cubicBezTo>
                  <a:cubicBezTo>
                    <a:pt x="1389918" y="2187408"/>
                    <a:pt x="1432429" y="2345284"/>
                    <a:pt x="1507267" y="2483050"/>
                  </a:cubicBezTo>
                  <a:lnTo>
                    <a:pt x="1526855" y="2515292"/>
                  </a:lnTo>
                  <a:lnTo>
                    <a:pt x="1520966" y="2518693"/>
                  </a:lnTo>
                  <a:lnTo>
                    <a:pt x="1525837" y="2518109"/>
                  </a:lnTo>
                  <a:lnTo>
                    <a:pt x="1486090" y="2571875"/>
                  </a:lnTo>
                  <a:cubicBezTo>
                    <a:pt x="1360884" y="2728069"/>
                    <a:pt x="1192396" y="2879548"/>
                    <a:pt x="999822" y="2985445"/>
                  </a:cubicBezTo>
                  <a:cubicBezTo>
                    <a:pt x="807248" y="3091342"/>
                    <a:pt x="423438" y="3193652"/>
                    <a:pt x="330649" y="3207257"/>
                  </a:cubicBezTo>
                  <a:lnTo>
                    <a:pt x="443088" y="3067069"/>
                  </a:lnTo>
                  <a:lnTo>
                    <a:pt x="332453" y="3205007"/>
                  </a:lnTo>
                  <a:lnTo>
                    <a:pt x="324134" y="3209811"/>
                  </a:lnTo>
                  <a:lnTo>
                    <a:pt x="285105" y="3145567"/>
                  </a:lnTo>
                  <a:cubicBezTo>
                    <a:pt x="103281" y="2810859"/>
                    <a:pt x="0" y="2427292"/>
                    <a:pt x="0" y="2019602"/>
                  </a:cubicBezTo>
                  <a:cubicBezTo>
                    <a:pt x="0" y="1204223"/>
                    <a:pt x="413123" y="485333"/>
                    <a:pt x="1041472" y="6082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41" name="Circle: Hollow 40">
              <a:extLst>
                <a:ext uri="{FF2B5EF4-FFF2-40B4-BE49-F238E27FC236}">
                  <a16:creationId xmlns:a16="http://schemas.microsoft.com/office/drawing/2014/main" id="{8F4DE419-5722-42C0-B95C-2515464DDFE4}"/>
                </a:ext>
              </a:extLst>
            </p:cNvPr>
            <p:cNvSpPr/>
            <p:nvPr/>
          </p:nvSpPr>
          <p:spPr>
            <a:xfrm>
              <a:off x="6308727" y="2349700"/>
              <a:ext cx="2539598" cy="2539598"/>
            </a:xfrm>
            <a:prstGeom prst="donut">
              <a:avLst>
                <a:gd name="adj" fmla="val 11759"/>
              </a:avLst>
            </a:prstGeom>
            <a:gradFill flip="none" rotWithShape="1">
              <a:gsLst>
                <a:gs pos="25000">
                  <a:schemeClr val="bg2">
                    <a:lumMod val="10000"/>
                  </a:schemeClr>
                </a:gs>
                <a:gs pos="70000">
                  <a:schemeClr val="bg2">
                    <a:lumMod val="10000"/>
                    <a:alpha val="0"/>
                  </a:schemeClr>
                </a:gs>
                <a:gs pos="0">
                  <a:schemeClr val="bg2">
                    <a:lumMod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sp>
          <p:nvSpPr>
            <p:cNvPr id="42" name="Circle: Hollow 41">
              <a:extLst>
                <a:ext uri="{FF2B5EF4-FFF2-40B4-BE49-F238E27FC236}">
                  <a16:creationId xmlns:a16="http://schemas.microsoft.com/office/drawing/2014/main" id="{3012415A-0A45-4D08-80E4-F436950BB66A}"/>
                </a:ext>
              </a:extLst>
            </p:cNvPr>
            <p:cNvSpPr/>
            <p:nvPr/>
          </p:nvSpPr>
          <p:spPr>
            <a:xfrm>
              <a:off x="5219700" y="1257300"/>
              <a:ext cx="4724400" cy="4724400"/>
            </a:xfrm>
            <a:prstGeom prst="donut">
              <a:avLst>
                <a:gd name="adj" fmla="val 6481"/>
              </a:avLst>
            </a:prstGeom>
            <a:gradFill flip="none" rotWithShape="1">
              <a:gsLst>
                <a:gs pos="84000">
                  <a:schemeClr val="bg2">
                    <a:lumMod val="10000"/>
                  </a:schemeClr>
                </a:gs>
                <a:gs pos="64000">
                  <a:schemeClr val="bg2">
                    <a:lumMod val="10000"/>
                    <a:alpha val="0"/>
                  </a:schemeClr>
                </a:gs>
                <a:gs pos="100000">
                  <a:schemeClr val="bg2">
                    <a:lumMod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schemeClr val="tx1"/>
                </a:solidFill>
              </a:endParaRPr>
            </a:p>
          </p:txBody>
        </p:sp>
      </p:grpSp>
    </p:spTree>
    <p:extLst>
      <p:ext uri="{BB962C8B-B14F-4D97-AF65-F5344CB8AC3E}">
        <p14:creationId xmlns:p14="http://schemas.microsoft.com/office/powerpoint/2010/main" val="246231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0-#ppt_w/2"/>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0-#ppt_w/2"/>
                                          </p:val>
                                        </p:tav>
                                        <p:tav tm="100000">
                                          <p:val>
                                            <p:strVal val="#ppt_x"/>
                                          </p:val>
                                        </p:tav>
                                      </p:tavLst>
                                    </p:anim>
                                    <p:anim calcmode="lin" valueType="num">
                                      <p:cBhvr additive="base">
                                        <p:cTn id="28" dur="500" fill="hold"/>
                                        <p:tgtEl>
                                          <p:spTgt spid="39"/>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0-#ppt_w/2"/>
                                          </p:val>
                                        </p:tav>
                                        <p:tav tm="100000">
                                          <p:val>
                                            <p:strVal val="#ppt_x"/>
                                          </p:val>
                                        </p:tav>
                                      </p:tavLst>
                                    </p:anim>
                                    <p:anim calcmode="lin" valueType="num">
                                      <p:cBhvr additive="base">
                                        <p:cTn id="32" dur="500" fill="hold"/>
                                        <p:tgtEl>
                                          <p:spTgt spid="4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4102"/>
                                        </p:tgtEl>
                                        <p:attrNameLst>
                                          <p:attrName>style.visibility</p:attrName>
                                        </p:attrNameLst>
                                      </p:cBhvr>
                                      <p:to>
                                        <p:strVal val="visible"/>
                                      </p:to>
                                    </p:set>
                                    <p:anim calcmode="lin" valueType="num">
                                      <p:cBhvr additive="base">
                                        <p:cTn id="35" dur="500" fill="hold"/>
                                        <p:tgtEl>
                                          <p:spTgt spid="4102"/>
                                        </p:tgtEl>
                                        <p:attrNameLst>
                                          <p:attrName>ppt_x</p:attrName>
                                        </p:attrNameLst>
                                      </p:cBhvr>
                                      <p:tavLst>
                                        <p:tav tm="0">
                                          <p:val>
                                            <p:strVal val="0-#ppt_w/2"/>
                                          </p:val>
                                        </p:tav>
                                        <p:tav tm="100000">
                                          <p:val>
                                            <p:strVal val="#ppt_x"/>
                                          </p:val>
                                        </p:tav>
                                      </p:tavLst>
                                    </p:anim>
                                    <p:anim calcmode="lin" valueType="num">
                                      <p:cBhvr additive="base">
                                        <p:cTn id="36" dur="500" fill="hold"/>
                                        <p:tgtEl>
                                          <p:spTgt spid="4102"/>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 calcmode="lin" valueType="num">
                                      <p:cBhvr additive="base">
                                        <p:cTn id="39" dur="500" fill="hold"/>
                                        <p:tgtEl>
                                          <p:spTgt spid="4104"/>
                                        </p:tgtEl>
                                        <p:attrNameLst>
                                          <p:attrName>ppt_x</p:attrName>
                                        </p:attrNameLst>
                                      </p:cBhvr>
                                      <p:tavLst>
                                        <p:tav tm="0">
                                          <p:val>
                                            <p:strVal val="0-#ppt_w/2"/>
                                          </p:val>
                                        </p:tav>
                                        <p:tav tm="100000">
                                          <p:val>
                                            <p:strVal val="#ppt_x"/>
                                          </p:val>
                                        </p:tav>
                                      </p:tavLst>
                                    </p:anim>
                                    <p:anim calcmode="lin" valueType="num">
                                      <p:cBhvr additive="base">
                                        <p:cTn id="40" dur="500" fill="hold"/>
                                        <p:tgtEl>
                                          <p:spTgt spid="4104"/>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4106"/>
                                        </p:tgtEl>
                                        <p:attrNameLst>
                                          <p:attrName>style.visibility</p:attrName>
                                        </p:attrNameLst>
                                      </p:cBhvr>
                                      <p:to>
                                        <p:strVal val="visible"/>
                                      </p:to>
                                    </p:set>
                                    <p:anim calcmode="lin" valueType="num">
                                      <p:cBhvr additive="base">
                                        <p:cTn id="43" dur="500" fill="hold"/>
                                        <p:tgtEl>
                                          <p:spTgt spid="4106"/>
                                        </p:tgtEl>
                                        <p:attrNameLst>
                                          <p:attrName>ppt_x</p:attrName>
                                        </p:attrNameLst>
                                      </p:cBhvr>
                                      <p:tavLst>
                                        <p:tav tm="0">
                                          <p:val>
                                            <p:strVal val="0-#ppt_w/2"/>
                                          </p:val>
                                        </p:tav>
                                        <p:tav tm="100000">
                                          <p:val>
                                            <p:strVal val="#ppt_x"/>
                                          </p:val>
                                        </p:tav>
                                      </p:tavLst>
                                    </p:anim>
                                    <p:anim calcmode="lin" valueType="num">
                                      <p:cBhvr additive="base">
                                        <p:cTn id="44" dur="500" fill="hold"/>
                                        <p:tgtEl>
                                          <p:spTgt spid="4106"/>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0-#ppt_w/2"/>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8" grpId="0" animBg="1"/>
      <p:bldP spid="39" grpId="0" animBg="1"/>
      <p:bldP spid="40" grpId="0"/>
      <p:bldP spid="2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hi tiết 58+ về hình nền khai giảng năm học mới - cdgdbentre.edu.vn">
            <a:extLst>
              <a:ext uri="{FF2B5EF4-FFF2-40B4-BE49-F238E27FC236}">
                <a16:creationId xmlns:a16="http://schemas.microsoft.com/office/drawing/2014/main" id="{E51FDB46-79D5-4A59-BDD0-86330D62F6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A356E8-C947-4A54-9D5F-577350027139}"/>
              </a:ext>
            </a:extLst>
          </p:cNvPr>
          <p:cNvSpPr txBox="1"/>
          <p:nvPr/>
        </p:nvSpPr>
        <p:spPr>
          <a:xfrm>
            <a:off x="647564" y="2062987"/>
            <a:ext cx="4536504" cy="2862322"/>
          </a:xfrm>
          <a:prstGeom prst="rect">
            <a:avLst/>
          </a:prstGeom>
          <a:noFill/>
        </p:spPr>
        <p:txBody>
          <a:bodyPr wrap="square" rtlCol="0">
            <a:spAutoFit/>
          </a:bodyPr>
          <a:lstStyle/>
          <a:p>
            <a:pPr algn="ctr"/>
            <a:r>
              <a:rPr lang="en-US" sz="3600" b="0" dirty="0" err="1">
                <a:solidFill>
                  <a:schemeClr val="bg1"/>
                </a:solidFill>
                <a:latin typeface="Times New Roman" pitchFamily="18" charset="0"/>
                <a:cs typeface="Times New Roman" pitchFamily="18" charset="0"/>
              </a:rPr>
              <a:t>Chúc</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các</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bạn</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có</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một</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năm</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học</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mới</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nhiều</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thành</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công</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trong</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học</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tập</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và</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những</a:t>
            </a:r>
            <a:r>
              <a:rPr lang="en-US" sz="3600" b="0" dirty="0">
                <a:solidFill>
                  <a:schemeClr val="bg1"/>
                </a:solidFill>
                <a:latin typeface="Times New Roman" pitchFamily="18" charset="0"/>
                <a:cs typeface="Times New Roman" pitchFamily="18" charset="0"/>
              </a:rPr>
              <a:t> </a:t>
            </a:r>
            <a:r>
              <a:rPr lang="vi-VN" sz="3600" dirty="0">
                <a:solidFill>
                  <a:schemeClr val="bg1"/>
                </a:solidFill>
                <a:latin typeface="Times New Roman" pitchFamily="18" charset="0"/>
                <a:cs typeface="Times New Roman" pitchFamily="18" charset="0"/>
              </a:rPr>
              <a:t>k</a:t>
            </a:r>
            <a:r>
              <a:rPr lang="en-US" sz="3600" b="0" dirty="0">
                <a:solidFill>
                  <a:schemeClr val="bg1"/>
                </a:solidFill>
                <a:latin typeface="Times New Roman" pitchFamily="18" charset="0"/>
                <a:cs typeface="Times New Roman" pitchFamily="18" charset="0"/>
              </a:rPr>
              <a:t>ỷ </a:t>
            </a:r>
            <a:r>
              <a:rPr lang="en-US" sz="3600" b="0" dirty="0" err="1">
                <a:solidFill>
                  <a:schemeClr val="bg1"/>
                </a:solidFill>
                <a:latin typeface="Times New Roman" pitchFamily="18" charset="0"/>
                <a:cs typeface="Times New Roman" pitchFamily="18" charset="0"/>
              </a:rPr>
              <a:t>niệm</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đẹp</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thời</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sinh</a:t>
            </a:r>
            <a:r>
              <a:rPr lang="en-US" sz="3600" b="0" dirty="0">
                <a:solidFill>
                  <a:schemeClr val="bg1"/>
                </a:solidFill>
                <a:latin typeface="Times New Roman" pitchFamily="18" charset="0"/>
                <a:cs typeface="Times New Roman" pitchFamily="18" charset="0"/>
              </a:rPr>
              <a:t> </a:t>
            </a:r>
            <a:r>
              <a:rPr lang="en-US" sz="3600" b="0" dirty="0" err="1">
                <a:solidFill>
                  <a:schemeClr val="bg1"/>
                </a:solidFill>
                <a:latin typeface="Times New Roman" pitchFamily="18" charset="0"/>
                <a:cs typeface="Times New Roman" pitchFamily="18" charset="0"/>
              </a:rPr>
              <a:t>viên</a:t>
            </a:r>
            <a:r>
              <a:rPr lang="en-US" sz="3600" b="0" dirty="0">
                <a:solidFill>
                  <a:schemeClr val="bg1"/>
                </a:solidFill>
                <a:latin typeface="Times New Roman" pitchFamily="18" charset="0"/>
                <a:cs typeface="Times New Roman" pitchFamily="18" charset="0"/>
              </a:rPr>
              <a:t>!</a:t>
            </a:r>
            <a:endParaRPr lang="vi-VN" sz="3600" b="0" dirty="0">
              <a:solidFill>
                <a:schemeClr val="bg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EB4DEA91-13C4-4DB1-AC89-8318E5CD2F13}"/>
              </a:ext>
            </a:extLst>
          </p:cNvPr>
          <p:cNvSpPr/>
          <p:nvPr/>
        </p:nvSpPr>
        <p:spPr>
          <a:xfrm>
            <a:off x="-108520" y="620688"/>
            <a:ext cx="6048672" cy="1323439"/>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CẢM </a:t>
            </a:r>
            <a:r>
              <a:rPr lang="vi-VN" sz="4000" b="1" dirty="0">
                <a:ln w="22225">
                  <a:solidFill>
                    <a:schemeClr val="accent2"/>
                  </a:solidFill>
                  <a:prstDash val="solid"/>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Ơ</a:t>
            </a:r>
            <a:r>
              <a:rPr lang="en-US" sz="4000" b="1" dirty="0">
                <a:ln w="22225">
                  <a:solidFill>
                    <a:schemeClr val="accent2"/>
                  </a:solidFill>
                  <a:prstDash val="solid"/>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N BẠN ĐÃ</a:t>
            </a:r>
          </a:p>
          <a:p>
            <a:pPr algn="ctr"/>
            <a:r>
              <a:rPr lang="en-US" sz="4000" b="1" dirty="0">
                <a:ln w="22225">
                  <a:solidFill>
                    <a:schemeClr val="accent2"/>
                  </a:solidFill>
                  <a:prstDash val="solid"/>
                </a:ln>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LẮNG NGHE!</a:t>
            </a:r>
            <a:endParaRPr lang="en-US" sz="4000" b="1" cap="none" spc="0" dirty="0">
              <a:ln w="22225">
                <a:solidFill>
                  <a:schemeClr val="accent2"/>
                </a:solidFill>
                <a:prstDash val="solid"/>
              </a:ln>
              <a:solidFill>
                <a:srgbClr val="FF0000"/>
              </a:solidFill>
              <a:effectLst/>
              <a:latin typeface="Times New Roman" panose="02020603050405020304" pitchFamily="18" charset="0"/>
              <a:ea typeface="Segoe UI Black" panose="020B0A02040204020203" pitchFamily="34" charset="0"/>
              <a:cs typeface="Times New Roman" panose="02020603050405020304" pitchFamily="18" charset="0"/>
            </a:endParaRPr>
          </a:p>
        </p:txBody>
      </p:sp>
    </p:spTree>
    <p:extLst>
      <p:ext uri="{BB962C8B-B14F-4D97-AF65-F5344CB8AC3E}">
        <p14:creationId xmlns:p14="http://schemas.microsoft.com/office/powerpoint/2010/main" val="94532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txBox="1">
            <a:spLocks/>
          </p:cNvSpPr>
          <p:nvPr/>
        </p:nvSpPr>
        <p:spPr>
          <a:xfrm>
            <a:off x="628650" y="260648"/>
            <a:ext cx="7886700" cy="586365"/>
          </a:xfrm>
          <a:prstGeom prst="rect">
            <a:avLst/>
          </a:prstGeom>
          <a:solidFill>
            <a:schemeClr val="accent6"/>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Times New Roman" panose="02020603050405020304" pitchFamily="18" charset="0"/>
                <a:cs typeface="Times New Roman" panose="02020603050405020304" pitchFamily="18" charset="0"/>
              </a:rPr>
              <a:t>I. CHỨC NĂNG, NHIỆM VỤ P.CTSV</a:t>
            </a:r>
          </a:p>
        </p:txBody>
      </p:sp>
      <p:sp>
        <p:nvSpPr>
          <p:cNvPr id="5" name="Rectangle 4"/>
          <p:cNvSpPr/>
          <p:nvPr/>
        </p:nvSpPr>
        <p:spPr>
          <a:xfrm>
            <a:off x="662252" y="980728"/>
            <a:ext cx="7853097" cy="954107"/>
          </a:xfrm>
          <a:prstGeom prst="rect">
            <a:avLst/>
          </a:prstGeom>
        </p:spPr>
        <p:txBody>
          <a:bodyPr wrap="square">
            <a:spAutoFit/>
          </a:bodyPr>
          <a:lstStyle/>
          <a:p>
            <a:pPr algn="ctr"/>
            <a:r>
              <a:rPr lang="en-US" sz="2800" b="1" dirty="0">
                <a:solidFill>
                  <a:srgbClr val="9900CC"/>
                </a:solidFill>
              </a:rPr>
              <a:t>03 – TỔ CHỨC CÁC HOẠT ĐỘNG VĂN HÓA, VĂN NGHỆ, THỂ DỤC THỂ THAO,…</a:t>
            </a:r>
          </a:p>
        </p:txBody>
      </p:sp>
      <p:sp>
        <p:nvSpPr>
          <p:cNvPr id="17" name="Rectangle 16">
            <a:extLst>
              <a:ext uri="{FF2B5EF4-FFF2-40B4-BE49-F238E27FC236}">
                <a16:creationId xmlns:a16="http://schemas.microsoft.com/office/drawing/2014/main" id="{E0B1A10F-9441-4A43-8B47-C55F843C8836}"/>
              </a:ext>
            </a:extLst>
          </p:cNvPr>
          <p:cNvSpPr/>
          <p:nvPr/>
        </p:nvSpPr>
        <p:spPr>
          <a:xfrm>
            <a:off x="-10907" y="6397297"/>
            <a:ext cx="9123716"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000" dirty="0" err="1"/>
              <a:t>Hội</a:t>
            </a:r>
            <a:r>
              <a:rPr lang="en-US" sz="2000" dirty="0"/>
              <a:t> </a:t>
            </a:r>
            <a:r>
              <a:rPr lang="en-US" sz="2000" dirty="0" err="1"/>
              <a:t>thi</a:t>
            </a:r>
            <a:r>
              <a:rPr lang="en-US" sz="2000" dirty="0"/>
              <a:t> </a:t>
            </a:r>
            <a:r>
              <a:rPr lang="en-US" sz="2000" dirty="0" err="1"/>
              <a:t>Văn</a:t>
            </a:r>
            <a:r>
              <a:rPr lang="en-US" sz="2000" dirty="0"/>
              <a:t> </a:t>
            </a:r>
            <a:r>
              <a:rPr lang="en-US" sz="2000" dirty="0" err="1"/>
              <a:t>nghệ</a:t>
            </a:r>
            <a:r>
              <a:rPr lang="en-US" sz="2000" dirty="0"/>
              <a:t> </a:t>
            </a:r>
            <a:r>
              <a:rPr lang="en-US" sz="2000" dirty="0" err="1"/>
              <a:t>cấp</a:t>
            </a:r>
            <a:r>
              <a:rPr lang="en-US" sz="2000" dirty="0"/>
              <a:t> </a:t>
            </a:r>
            <a:r>
              <a:rPr lang="en-US" sz="2000" dirty="0" err="1"/>
              <a:t>Trường</a:t>
            </a:r>
            <a:r>
              <a:rPr lang="en-US" sz="2000" dirty="0"/>
              <a:t> (8 Khoa)</a:t>
            </a:r>
            <a:endParaRPr lang="vi-VN" sz="2000" b="1" dirty="0">
              <a:solidFill>
                <a:srgbClr val="0000FF"/>
              </a:solidFill>
            </a:endParaRPr>
          </a:p>
        </p:txBody>
      </p:sp>
      <p:pic>
        <p:nvPicPr>
          <p:cNvPr id="3" name="Picture 2">
            <a:extLst>
              <a:ext uri="{FF2B5EF4-FFF2-40B4-BE49-F238E27FC236}">
                <a16:creationId xmlns:a16="http://schemas.microsoft.com/office/drawing/2014/main" id="{723269AD-9AFD-40D3-F9E1-47748957B1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07" y="1934835"/>
            <a:ext cx="9154907" cy="4428843"/>
          </a:xfrm>
          <a:prstGeom prst="rect">
            <a:avLst/>
          </a:prstGeom>
        </p:spPr>
      </p:pic>
      <p:sp>
        <p:nvSpPr>
          <p:cNvPr id="7" name="Rectangle 6">
            <a:extLst>
              <a:ext uri="{FF2B5EF4-FFF2-40B4-BE49-F238E27FC236}">
                <a16:creationId xmlns:a16="http://schemas.microsoft.com/office/drawing/2014/main" id="{BF09DD68-A2BB-4E96-AB00-091A7D25E541}"/>
              </a:ext>
            </a:extLst>
          </p:cNvPr>
          <p:cNvSpPr/>
          <p:nvPr/>
        </p:nvSpPr>
        <p:spPr>
          <a:xfrm>
            <a:off x="-21815" y="6416554"/>
            <a:ext cx="9123716"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000" dirty="0" err="1"/>
              <a:t>Hội</a:t>
            </a:r>
            <a:r>
              <a:rPr lang="en-US" sz="2000" dirty="0"/>
              <a:t> </a:t>
            </a:r>
            <a:r>
              <a:rPr lang="en-US" sz="2000" dirty="0" err="1"/>
              <a:t>thi</a:t>
            </a:r>
            <a:r>
              <a:rPr lang="en-US" sz="2000" dirty="0"/>
              <a:t> </a:t>
            </a:r>
            <a:r>
              <a:rPr lang="en-US" sz="2000" dirty="0" err="1"/>
              <a:t>Thể</a:t>
            </a:r>
            <a:r>
              <a:rPr lang="en-US" sz="2000" dirty="0"/>
              <a:t> </a:t>
            </a:r>
            <a:r>
              <a:rPr lang="en-US" sz="2000" dirty="0" err="1"/>
              <a:t>thao</a:t>
            </a:r>
            <a:r>
              <a:rPr lang="en-US" sz="2000" dirty="0"/>
              <a:t> </a:t>
            </a:r>
            <a:r>
              <a:rPr lang="en-US" sz="2000" dirty="0" err="1"/>
              <a:t>cấp</a:t>
            </a:r>
            <a:r>
              <a:rPr lang="en-US" sz="2000" dirty="0"/>
              <a:t> </a:t>
            </a:r>
            <a:r>
              <a:rPr lang="en-US" sz="2000" dirty="0" err="1"/>
              <a:t>Trường</a:t>
            </a:r>
            <a:r>
              <a:rPr lang="en-US" sz="2000" dirty="0"/>
              <a:t> (8 Khoa)</a:t>
            </a:r>
            <a:endParaRPr lang="vi-VN" sz="2000" b="1" dirty="0">
              <a:solidFill>
                <a:srgbClr val="0000FF"/>
              </a:solidFill>
            </a:endParaRPr>
          </a:p>
        </p:txBody>
      </p:sp>
      <p:pic>
        <p:nvPicPr>
          <p:cNvPr id="1026" name="Picture 2" descr="Có thể là hình ảnh về 3 người, mọi người đang chơi bóng đá, mọi người đang chơi bóng bầu dục, cỏ và văn bản cho biết 'mKher H II TRƯONG ĐẠI HOC AN GIANG HỘI THAO SINIIÊN IÊN SINH Môn Bón Tranh Cup GUA! သပ် い Năm 2 Лή OA BACHOE SIANS HỘI THO SINH VIEN HÖLTHAOSINHVIENAGI AGU Môn Bóng Đá Tranh Cup An KhoT7200s Nam 2024'">
            <a:extLst>
              <a:ext uri="{FF2B5EF4-FFF2-40B4-BE49-F238E27FC236}">
                <a16:creationId xmlns:a16="http://schemas.microsoft.com/office/drawing/2014/main" id="{9E481BA2-A9AC-E56A-3369-DAB50BD1A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4092"/>
            <a:ext cx="9154907" cy="44095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B22E8FC-639A-4A3B-AE7D-44D706CD1E32}"/>
              </a:ext>
            </a:extLst>
          </p:cNvPr>
          <p:cNvSpPr/>
          <p:nvPr/>
        </p:nvSpPr>
        <p:spPr>
          <a:xfrm>
            <a:off x="31190" y="6416554"/>
            <a:ext cx="9123716"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000" dirty="0" err="1"/>
              <a:t>Hội</a:t>
            </a:r>
            <a:r>
              <a:rPr lang="en-US" sz="2000" dirty="0"/>
              <a:t> </a:t>
            </a:r>
            <a:r>
              <a:rPr lang="en-US" sz="2000" dirty="0" err="1"/>
              <a:t>Xuân</a:t>
            </a:r>
            <a:r>
              <a:rPr lang="en-US" sz="2000" dirty="0"/>
              <a:t> AGU</a:t>
            </a:r>
            <a:endParaRPr lang="vi-VN" sz="2000" b="1" dirty="0">
              <a:solidFill>
                <a:srgbClr val="0000FF"/>
              </a:solidFill>
            </a:endParaRPr>
          </a:p>
        </p:txBody>
      </p:sp>
      <p:pic>
        <p:nvPicPr>
          <p:cNvPr id="2050" name="Picture 2">
            <a:extLst>
              <a:ext uri="{FF2B5EF4-FFF2-40B4-BE49-F238E27FC236}">
                <a16:creationId xmlns:a16="http://schemas.microsoft.com/office/drawing/2014/main" id="{A7B3B7DD-1ABA-12DD-1F54-78D26D8E5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34834"/>
            <a:ext cx="9144000" cy="44288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26F0871-D2FF-47FF-9947-A282F48939D3}"/>
              </a:ext>
            </a:extLst>
          </p:cNvPr>
          <p:cNvSpPr/>
          <p:nvPr/>
        </p:nvSpPr>
        <p:spPr>
          <a:xfrm>
            <a:off x="-27040" y="6379145"/>
            <a:ext cx="9123716" cy="40011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2000" dirty="0"/>
              <a:t>Sinh </a:t>
            </a:r>
            <a:r>
              <a:rPr lang="en-US" sz="2000" dirty="0" err="1"/>
              <a:t>viên</a:t>
            </a:r>
            <a:r>
              <a:rPr lang="en-US" sz="2000" dirty="0"/>
              <a:t> </a:t>
            </a:r>
            <a:r>
              <a:rPr lang="en-US" sz="2000" dirty="0" err="1"/>
              <a:t>làm</a:t>
            </a:r>
            <a:r>
              <a:rPr lang="en-US" sz="2000" dirty="0"/>
              <a:t> </a:t>
            </a:r>
            <a:r>
              <a:rPr lang="en-US" sz="2000" dirty="0" err="1"/>
              <a:t>tình</a:t>
            </a:r>
            <a:r>
              <a:rPr lang="en-US" sz="2000" dirty="0"/>
              <a:t> </a:t>
            </a:r>
            <a:r>
              <a:rPr lang="en-US" sz="2000" dirty="0" err="1"/>
              <a:t>nguyện</a:t>
            </a:r>
            <a:r>
              <a:rPr lang="en-US" sz="2000" dirty="0"/>
              <a:t> </a:t>
            </a:r>
            <a:r>
              <a:rPr lang="en-US" sz="2000" dirty="0" err="1"/>
              <a:t>viên</a:t>
            </a:r>
            <a:r>
              <a:rPr lang="en-US" sz="2000" dirty="0"/>
              <a:t> “</a:t>
            </a:r>
            <a:r>
              <a:rPr lang="en-US" sz="2000" dirty="0" err="1"/>
              <a:t>Một</a:t>
            </a:r>
            <a:r>
              <a:rPr lang="en-US" sz="2000" dirty="0"/>
              <a:t> </a:t>
            </a:r>
            <a:r>
              <a:rPr lang="en-US" sz="2000" dirty="0" err="1"/>
              <a:t>ngày</a:t>
            </a:r>
            <a:r>
              <a:rPr lang="en-US" sz="2000" dirty="0"/>
              <a:t> </a:t>
            </a:r>
            <a:r>
              <a:rPr lang="en-US" sz="2000" dirty="0" err="1"/>
              <a:t>là</a:t>
            </a:r>
            <a:r>
              <a:rPr lang="en-US" sz="2000" dirty="0"/>
              <a:t> </a:t>
            </a:r>
            <a:r>
              <a:rPr lang="en-US" sz="2000" dirty="0" err="1"/>
              <a:t>sinh</a:t>
            </a:r>
            <a:r>
              <a:rPr lang="en-US" sz="2000" dirty="0"/>
              <a:t> </a:t>
            </a:r>
            <a:r>
              <a:rPr lang="en-US" sz="2000" dirty="0" err="1"/>
              <a:t>viên</a:t>
            </a:r>
            <a:r>
              <a:rPr lang="en-US" sz="2000" dirty="0"/>
              <a:t>”</a:t>
            </a:r>
            <a:endParaRPr lang="vi-VN" sz="2000" b="1" dirty="0">
              <a:solidFill>
                <a:srgbClr val="0000FF"/>
              </a:solidFill>
            </a:endParaRPr>
          </a:p>
        </p:txBody>
      </p:sp>
      <p:pic>
        <p:nvPicPr>
          <p:cNvPr id="4098" name="Picture 2" descr="Trải nghiệm “một ngày làm sinh viên” Trường Đại học An Giang - Trường Đại  học An Giang">
            <a:extLst>
              <a:ext uri="{FF2B5EF4-FFF2-40B4-BE49-F238E27FC236}">
                <a16:creationId xmlns:a16="http://schemas.microsoft.com/office/drawing/2014/main" id="{08FBC7C6-CB53-26D5-C977-FECB2B997D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 y="1934832"/>
            <a:ext cx="9144000" cy="440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7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0-#ppt_w/2"/>
                                          </p:val>
                                        </p:tav>
                                        <p:tav tm="100000">
                                          <p:val>
                                            <p:strVal val="#ppt_x"/>
                                          </p:val>
                                        </p:tav>
                                      </p:tavLst>
                                    </p:anim>
                                    <p:anim calcmode="lin" valueType="num">
                                      <p:cBhvr additive="base">
                                        <p:cTn id="24" dur="500" fill="hold"/>
                                        <p:tgtEl>
                                          <p:spTgt spid="1026"/>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0-#ppt_w/2"/>
                                          </p:val>
                                        </p:tav>
                                        <p:tav tm="100000">
                                          <p:val>
                                            <p:strVal val="#ppt_x"/>
                                          </p:val>
                                        </p:tav>
                                      </p:tavLst>
                                    </p:anim>
                                    <p:anim calcmode="lin" valueType="num">
                                      <p:cBhvr additive="base">
                                        <p:cTn id="34" dur="500" fill="hold"/>
                                        <p:tgtEl>
                                          <p:spTgt spid="2050"/>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additive="base">
                                        <p:cTn id="43" dur="500" fill="hold"/>
                                        <p:tgtEl>
                                          <p:spTgt spid="4098"/>
                                        </p:tgtEl>
                                        <p:attrNameLst>
                                          <p:attrName>ppt_x</p:attrName>
                                        </p:attrNameLst>
                                      </p:cBhvr>
                                      <p:tavLst>
                                        <p:tav tm="0">
                                          <p:val>
                                            <p:strVal val="0-#ppt_w/2"/>
                                          </p:val>
                                        </p:tav>
                                        <p:tav tm="100000">
                                          <p:val>
                                            <p:strVal val="#ppt_x"/>
                                          </p:val>
                                        </p:tav>
                                      </p:tavLst>
                                    </p:anim>
                                    <p:anim calcmode="lin" valueType="num">
                                      <p:cBhvr additive="base">
                                        <p:cTn id="44" dur="500" fill="hold"/>
                                        <p:tgtEl>
                                          <p:spTgt spid="4098"/>
                                        </p:tgtEl>
                                        <p:attrNameLst>
                                          <p:attrName>ppt_y</p:attrName>
                                        </p:attrNameLst>
                                      </p:cBhvr>
                                      <p:tavLst>
                                        <p:tav tm="0">
                                          <p:val>
                                            <p:strVal val="0-#ppt_h/2"/>
                                          </p:val>
                                        </p:tav>
                                        <p:tav tm="100000">
                                          <p:val>
                                            <p:strVal val="#ppt_y"/>
                                          </p:val>
                                        </p:tav>
                                      </p:tavLst>
                                    </p:anim>
                                  </p:childTnLst>
                                </p:cTn>
                              </p:par>
                              <p:par>
                                <p:cTn id="45" presetID="2" presetClass="entr" presetSubtype="9"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7" grpId="0" animBg="1"/>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cene3d>
          <a:camera prst="orthographicFront">
            <a:rot lat="300000" lon="0" rev="0"/>
          </a:camera>
          <a:lightRig rig="threePt" dir="t"/>
        </a:scene3d>
      </a:spPr>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ctr">
          <a:defRPr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7459</TotalTime>
  <Words>12010</Words>
  <Application>Microsoft Office PowerPoint</Application>
  <PresentationFormat>On-screen Show (4:3)</PresentationFormat>
  <Paragraphs>850</Paragraphs>
  <Slides>89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89</vt:i4>
      </vt:variant>
    </vt:vector>
  </HeadingPairs>
  <TitlesOfParts>
    <vt:vector size="99" baseType="lpstr">
      <vt:lpstr>Times New Roman</vt:lpstr>
      <vt:lpstr>SegoeuiPc</vt:lpstr>
      <vt:lpstr>Symbol</vt:lpstr>
      <vt:lpstr>Time News Roman</vt:lpstr>
      <vt:lpstr>Calibri</vt:lpstr>
      <vt:lpstr>Wingdings</vt:lpstr>
      <vt:lpstr>Muli</vt:lpstr>
      <vt:lpstr>Arial (Body)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thuyduong-pc</dc:creator>
  <cp:lastModifiedBy>Nguyễn Thị Thanh Loan</cp:lastModifiedBy>
  <cp:revision>586</cp:revision>
  <dcterms:created xsi:type="dcterms:W3CDTF">2018-08-22T00:13:38Z</dcterms:created>
  <dcterms:modified xsi:type="dcterms:W3CDTF">2024-09-27T01:25:27Z</dcterms:modified>
</cp:coreProperties>
</file>