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oboto Black"/>
      <p:bold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  <p:embeddedFont>
      <p:font typeface="Raleway ExtraBold"/>
      <p:bold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Raleway Medium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44" Type="http://schemas.openxmlformats.org/officeDocument/2006/relationships/font" Target="fonts/RalewayMedium-bold.fntdata"/><Relationship Id="rId21" Type="http://schemas.openxmlformats.org/officeDocument/2006/relationships/slide" Target="slides/slide16.xml"/><Relationship Id="rId43" Type="http://schemas.openxmlformats.org/officeDocument/2006/relationships/font" Target="fonts/RalewayMedium-regular.fntdata"/><Relationship Id="rId24" Type="http://schemas.openxmlformats.org/officeDocument/2006/relationships/font" Target="fonts/Raleway-bold.fntdata"/><Relationship Id="rId46" Type="http://schemas.openxmlformats.org/officeDocument/2006/relationships/font" Target="fonts/RalewayMedium-boldItalic.fntdata"/><Relationship Id="rId23" Type="http://schemas.openxmlformats.org/officeDocument/2006/relationships/font" Target="fonts/Raleway-regular.fntdata"/><Relationship Id="rId45" Type="http://schemas.openxmlformats.org/officeDocument/2006/relationships/font" Target="fonts/Raleway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obotoBlack-boldItalic.fntdata"/><Relationship Id="rId27" Type="http://schemas.openxmlformats.org/officeDocument/2006/relationships/font" Target="fonts/Roboto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33" Type="http://schemas.openxmlformats.org/officeDocument/2006/relationships/font" Target="fonts/RalewayExtraBold-bold.fntdata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RalewayExtra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93547c8f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93547c8f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93547c8f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93547c8f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93547c8f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93547c8f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93547c8f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93547c8f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93547c8f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93547c8f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85cdc0f1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85cdc0f1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aec612c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aec612c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85cdc0f1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85cdc0f1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85cdc0f1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85cdc0f1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Giới thiệu sơ về các chức năng Sinh viên có thể sử dụng trên website của Phòng CTSV để cố vấn và trợ lý nắm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cf344c1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3cf344c1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Giới thiệu sơ về các chức năng Sinh viên có thể sử dụng trên website của Phòng CTSV để cố vấn và trợ lý nắm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85cdc0f1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85cdc0f1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Giới thiệu sơ về các chức năng Sinh viên có thể sử dụng trên website của Phòng CTSV để cố vấn và trợ lý nắm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aec612cf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aec612c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Giới thiệu sơ về các chức năng Sinh viên có thể sử dụng trên website của Phòng CTSV để cố vấn và trợ lý nắm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85cdc0f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85cdc0f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Giới thiệu sơ về các chức năng Sinh viên có thể sử dụng trên website của Phòng CTSV để cố vấn và trợ lý nắm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85cdc0f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85cdc0f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Giới thiệu sơ về các chức năng Sinh viên có thể sử dụng trên website của Phòng CTSV để cố vấn và trợ lý nắm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93547c8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93547c8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93547c8f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93547c8f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mail.com" TargetMode="External"/><Relationship Id="rId4" Type="http://schemas.openxmlformats.org/officeDocument/2006/relationships/hyperlink" Target="https://gmail.com" TargetMode="External"/><Relationship Id="rId5" Type="http://schemas.openxmlformats.org/officeDocument/2006/relationships/hyperlink" Target="https://youtube.com/shorts/kFWxT2lEHwU" TargetMode="External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be.com/shorts/ogWbKODN2qc?feature=share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youtube.com/shorts/IRp2j4lnUzg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studio.youtube.com/video/ogWbKODN2qc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TẬP HUẤN SỬ DỤNG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PHẦN MỀM QUẢN LÝ SINH VIÊN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2610350"/>
            <a:ext cx="7688100" cy="10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100">
                <a:latin typeface="Roboto Medium"/>
                <a:ea typeface="Roboto Medium"/>
                <a:cs typeface="Roboto Medium"/>
                <a:sym typeface="Roboto Medium"/>
              </a:rPr>
              <a:t>Lê Trương Hồng Danh - Phòng Công tác Sinh viên</a:t>
            </a:r>
            <a:endParaRPr sz="21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2100">
                <a:latin typeface="Roboto Medium"/>
                <a:ea typeface="Roboto Medium"/>
                <a:cs typeface="Roboto Medium"/>
                <a:sym typeface="Roboto Medium"/>
              </a:rPr>
              <a:t>Email: lthdanh@agu.edu.vn</a:t>
            </a:r>
            <a:endParaRPr sz="21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3. Đăng ký tham gia các sự kiện, hoạt động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325" y="1986000"/>
            <a:ext cx="4839741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4. Đăng ký giấy xác nhận tư cách sinh viên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00" y="1853850"/>
            <a:ext cx="7780896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5. </a:t>
            </a:r>
            <a:r>
              <a:rPr lang="vi">
                <a:solidFill>
                  <a:schemeClr val="accent3"/>
                </a:solidFill>
              </a:rPr>
              <a:t>Đăng ký giấy xác vay vốn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13" y="1888825"/>
            <a:ext cx="7811569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6. </a:t>
            </a:r>
            <a:r>
              <a:rPr lang="vi">
                <a:solidFill>
                  <a:schemeClr val="accent3"/>
                </a:solidFill>
              </a:rPr>
              <a:t>Đăng ký làm thẻ sinh viên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25" y="1927950"/>
            <a:ext cx="757319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7</a:t>
            </a:r>
            <a:r>
              <a:rPr lang="vi">
                <a:solidFill>
                  <a:schemeClr val="accent3"/>
                </a:solidFill>
              </a:rPr>
              <a:t>. Đăng ký xác nhận điểm rèn luyện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200" y="1910075"/>
            <a:ext cx="5656064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8. </a:t>
            </a:r>
            <a:r>
              <a:rPr lang="vi">
                <a:solidFill>
                  <a:schemeClr val="accent3"/>
                </a:solidFill>
              </a:rPr>
              <a:t> Kê khai lý lịch sinh viên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475" y="1799050"/>
            <a:ext cx="6217476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Các lưu ý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810050" y="1981900"/>
            <a:ext cx="79929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 Medium"/>
              <a:buAutoNum type="arabicPeriod"/>
            </a:pPr>
            <a:r>
              <a:rPr lang="vi" sz="13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Phân biệt tài khoản của website Phòng công tác sinh viên và tài khoản Regis, tài khoản email.</a:t>
            </a:r>
            <a:endParaRPr sz="1300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 Medium"/>
              <a:buAutoNum type="arabicPeriod"/>
            </a:pPr>
            <a:r>
              <a:rPr lang="vi" sz="13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Thực hiện đầy đủ các khảo sát và lưu ý sau sau để được vào phòng thi:</a:t>
            </a:r>
            <a:endParaRPr sz="1300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 Medium"/>
              <a:buChar char="-"/>
            </a:pPr>
            <a:r>
              <a:rPr lang="vi" sz="13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Nhập lý lịch nếu chưa nhập</a:t>
            </a:r>
            <a:endParaRPr sz="1300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11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 Medium"/>
              <a:buChar char="-"/>
            </a:pPr>
            <a:r>
              <a:rPr lang="vi" sz="13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Khảo sát sinh viên của ĐHQG</a:t>
            </a:r>
            <a:endParaRPr sz="1300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11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 Medium"/>
              <a:buChar char="-"/>
            </a:pPr>
            <a:r>
              <a:rPr lang="vi" sz="13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Tham gia nhóm Viber để nhận thông báo thi SHC</a:t>
            </a:r>
            <a:r>
              <a:rPr lang="vi" sz="13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</a:t>
            </a:r>
            <a:endParaRPr sz="1300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" sz="3340">
                <a:solidFill>
                  <a:schemeClr val="accent3"/>
                </a:solidFill>
              </a:rPr>
              <a:t>https://thitructuyen.agu.edu.vn</a:t>
            </a:r>
            <a:endParaRPr sz="3340">
              <a:solidFill>
                <a:schemeClr val="accent3"/>
              </a:solidFill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838" y="2073725"/>
            <a:ext cx="3902371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700325" y="1881550"/>
            <a:ext cx="48342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LÝ DO DÙNG VIBER</a:t>
            </a:r>
            <a:endParaRPr sz="18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ExtraBold"/>
              <a:buAutoNum type="arabicPeriod"/>
            </a:pPr>
            <a:r>
              <a:rPr lang="vi" sz="18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Không giới hạn số người trong 1 nhóm</a:t>
            </a:r>
            <a:endParaRPr sz="18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ExtraBold"/>
              <a:buAutoNum type="arabicPeriod"/>
            </a:pPr>
            <a:r>
              <a:rPr lang="vi" sz="18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Thông báo nhanh đến sinh viên AGU</a:t>
            </a:r>
            <a:endParaRPr sz="18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ExtraBold"/>
              <a:buAutoNum type="arabicPeriod"/>
            </a:pPr>
            <a:r>
              <a:rPr lang="vi" sz="18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Email Student vẫn là kênh thông báo chính trong quá trình học tập.</a:t>
            </a:r>
            <a:endParaRPr sz="18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Viber chỉ để nhắc lại.</a:t>
            </a:r>
            <a:endParaRPr sz="18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642850" y="1369275"/>
            <a:ext cx="3843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" sz="2040">
                <a:solidFill>
                  <a:schemeClr val="accent3"/>
                </a:solidFill>
              </a:rPr>
              <a:t>https://vnu.app/viber-dh25</a:t>
            </a:r>
            <a:endParaRPr sz="204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40">
              <a:solidFill>
                <a:schemeClr val="accent3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450" y="1153825"/>
            <a:ext cx="3152725" cy="31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660450" y="4392850"/>
            <a:ext cx="3152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https://vnu.app/viber-dh25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997" y="795350"/>
            <a:ext cx="968550" cy="75432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title"/>
          </p:nvPr>
        </p:nvSpPr>
        <p:spPr>
          <a:xfrm>
            <a:off x="656675" y="618625"/>
            <a:ext cx="3843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" sz="2140">
                <a:solidFill>
                  <a:schemeClr val="accent3"/>
                </a:solidFill>
              </a:rPr>
              <a:t>THAM GIA NHÓM VIBER</a:t>
            </a:r>
            <a:endParaRPr sz="214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800" y="623225"/>
            <a:ext cx="5398401" cy="41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NỘI DUNG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1922050"/>
            <a:ext cx="4750800" cy="28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Kích hoạt email AGU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Xem điểm rèn luyện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Đăng ký tham gia các sự kiện, hoạt động 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Đăng ký giấy xác nhận tư cách sinh viên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Đăng ký giấy xác nhận vay vốn tín dụng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Đăng ký làm thẻ sinh viên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Đăng ký xác nhận điểm rèn luyện</a:t>
            </a:r>
            <a:endParaRPr sz="17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 Black"/>
              <a:buAutoNum type="arabicPeriod"/>
            </a:pPr>
            <a:r>
              <a:rPr lang="vi" sz="17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Kê khai lý lịch sinh viên</a:t>
            </a:r>
            <a:endParaRPr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700325" y="1881550"/>
            <a:ext cx="50727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5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Địa chỉ đăng nhập: </a:t>
            </a:r>
            <a:r>
              <a:rPr lang="vi" sz="1500" u="sng">
                <a:solidFill>
                  <a:schemeClr val="hlink"/>
                </a:solidFill>
                <a:latin typeface="Raleway ExtraBold"/>
                <a:ea typeface="Raleway ExtraBold"/>
                <a:cs typeface="Raleway ExtraBold"/>
                <a:sym typeface="Raleway ExtraBold"/>
                <a:hlinkClick r:id="rId3"/>
              </a:rPr>
              <a:t>h</a:t>
            </a:r>
            <a:r>
              <a:rPr lang="vi" sz="1500" u="sng">
                <a:solidFill>
                  <a:schemeClr val="hlink"/>
                </a:solidFill>
                <a:latin typeface="Raleway ExtraBold"/>
                <a:ea typeface="Raleway ExtraBold"/>
                <a:cs typeface="Raleway ExtraBold"/>
                <a:sym typeface="Raleway ExtraBold"/>
                <a:hlinkClick r:id="rId4"/>
              </a:rPr>
              <a:t>ttps://gmail.com</a:t>
            </a:r>
            <a:endParaRPr sz="15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5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Tài khoản đăng nhập: </a:t>
            </a:r>
            <a:r>
              <a:rPr lang="vi" sz="15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ten_mssv@student.agu.edu.vn</a:t>
            </a:r>
            <a:endParaRPr sz="1500">
              <a:solidFill>
                <a:schemeClr val="accent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5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Mật khẩu: </a:t>
            </a:r>
            <a:r>
              <a:rPr lang="vi" sz="15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số căn cước/căn cước công dân</a:t>
            </a:r>
            <a:endParaRPr sz="1500">
              <a:solidFill>
                <a:schemeClr val="accent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5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VD: danh_dpm123456@student.agu.edu.vn</a:t>
            </a:r>
            <a:endParaRPr sz="15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795250" y="1369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7719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AutoNum type="arabicPeriod"/>
            </a:pPr>
            <a:r>
              <a:rPr lang="vi">
                <a:solidFill>
                  <a:schemeClr val="accent3"/>
                </a:solidFill>
              </a:rPr>
              <a:t>Kích hoạt gmail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15" name="Google Shape;115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19410" r="20920" t="0"/>
          <a:stretch/>
        </p:blipFill>
        <p:spPr>
          <a:xfrm>
            <a:off x="6152625" y="1496600"/>
            <a:ext cx="2581901" cy="24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76" y="1585013"/>
            <a:ext cx="3129226" cy="272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2112750" y="651350"/>
            <a:ext cx="5963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Website: sao.agu.edu.vn</a:t>
            </a:r>
            <a:endParaRPr b="1" sz="2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701" y="1218950"/>
            <a:ext cx="4722580" cy="37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700325" y="1881550"/>
            <a:ext cx="38121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Tuyệt đối </a:t>
            </a:r>
            <a:r>
              <a:rPr lang="vi" sz="13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không truy cập hệ thống của Phòng</a:t>
            </a:r>
            <a:r>
              <a:rPr lang="vi" sz="13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CTSV bằng cách click trực tiếp link của Bạn/Thầy Cô gửi để vào hệ thống </a:t>
            </a:r>
            <a:r>
              <a:rPr lang="vi"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=&gt; Đăng nhập sẽ bị lỗi hoặc không upload hình được nếu có chức năng upload hình.</a:t>
            </a:r>
            <a:endParaRPr sz="13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=&gt; Đây vì lý do bảo mật của trình duyệt in-app của Zalo và Facebook. </a:t>
            </a:r>
            <a:endParaRPr sz="13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795250" y="1369275"/>
            <a:ext cx="2740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QUAN TRỌNG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29" name="Google Shape;129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3775" y="1642020"/>
            <a:ext cx="1547451" cy="15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7275" y="1642901"/>
            <a:ext cx="1547451" cy="15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5437125" y="33551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52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" sz="1000">
                <a:solidFill>
                  <a:srgbClr val="FF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Hướng dẫn kích hoạt external browser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2. </a:t>
            </a:r>
            <a:r>
              <a:rPr lang="vi">
                <a:solidFill>
                  <a:schemeClr val="accent3"/>
                </a:solidFill>
              </a:rPr>
              <a:t>Xem điểm rèn luyện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775" y="1806875"/>
            <a:ext cx="6892057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accent3"/>
                </a:solidFill>
              </a:rPr>
              <a:t>2. </a:t>
            </a:r>
            <a:r>
              <a:rPr lang="vi">
                <a:solidFill>
                  <a:schemeClr val="accent3"/>
                </a:solidFill>
              </a:rPr>
              <a:t>Xem điểm rèn luyện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450" y="1742975"/>
            <a:ext cx="5899251" cy="19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825" y="3771225"/>
            <a:ext cx="6067299" cy="12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475450" y="3583075"/>
            <a:ext cx="58011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vi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……………………………..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